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782"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573BFD8-18D0-4CD3-BD93-D37DE8E6B340}"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BCBE50-6B8A-4B16-8C26-6DB3E1A51D7B}" type="slidenum">
              <a:rPr lang="en-IN" smtClean="0"/>
              <a:t>‹#›</a:t>
            </a:fld>
            <a:endParaRPr lang="en-IN"/>
          </a:p>
        </p:txBody>
      </p:sp>
    </p:spTree>
    <p:extLst>
      <p:ext uri="{BB962C8B-B14F-4D97-AF65-F5344CB8AC3E}">
        <p14:creationId xmlns:p14="http://schemas.microsoft.com/office/powerpoint/2010/main" val="1726001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73BFD8-18D0-4CD3-BD93-D37DE8E6B340}"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BCBE50-6B8A-4B16-8C26-6DB3E1A51D7B}" type="slidenum">
              <a:rPr lang="en-IN" smtClean="0"/>
              <a:t>‹#›</a:t>
            </a:fld>
            <a:endParaRPr lang="en-IN"/>
          </a:p>
        </p:txBody>
      </p:sp>
    </p:spTree>
    <p:extLst>
      <p:ext uri="{BB962C8B-B14F-4D97-AF65-F5344CB8AC3E}">
        <p14:creationId xmlns:p14="http://schemas.microsoft.com/office/powerpoint/2010/main" val="1436597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73BFD8-18D0-4CD3-BD93-D37DE8E6B340}"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BCBE50-6B8A-4B16-8C26-6DB3E1A51D7B}" type="slidenum">
              <a:rPr lang="en-IN" smtClean="0"/>
              <a:t>‹#›</a:t>
            </a:fld>
            <a:endParaRPr lang="en-IN"/>
          </a:p>
        </p:txBody>
      </p:sp>
    </p:spTree>
    <p:extLst>
      <p:ext uri="{BB962C8B-B14F-4D97-AF65-F5344CB8AC3E}">
        <p14:creationId xmlns:p14="http://schemas.microsoft.com/office/powerpoint/2010/main" val="930200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73BFD8-18D0-4CD3-BD93-D37DE8E6B340}"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BCBE50-6B8A-4B16-8C26-6DB3E1A51D7B}" type="slidenum">
              <a:rPr lang="en-IN" smtClean="0"/>
              <a:t>‹#›</a:t>
            </a:fld>
            <a:endParaRPr lang="en-IN"/>
          </a:p>
        </p:txBody>
      </p:sp>
    </p:spTree>
    <p:extLst>
      <p:ext uri="{BB962C8B-B14F-4D97-AF65-F5344CB8AC3E}">
        <p14:creationId xmlns:p14="http://schemas.microsoft.com/office/powerpoint/2010/main" val="15459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73BFD8-18D0-4CD3-BD93-D37DE8E6B340}"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BCBE50-6B8A-4B16-8C26-6DB3E1A51D7B}" type="slidenum">
              <a:rPr lang="en-IN" smtClean="0"/>
              <a:t>‹#›</a:t>
            </a:fld>
            <a:endParaRPr lang="en-IN"/>
          </a:p>
        </p:txBody>
      </p:sp>
    </p:spTree>
    <p:extLst>
      <p:ext uri="{BB962C8B-B14F-4D97-AF65-F5344CB8AC3E}">
        <p14:creationId xmlns:p14="http://schemas.microsoft.com/office/powerpoint/2010/main" val="3138662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573BFD8-18D0-4CD3-BD93-D37DE8E6B340}" type="datetimeFigureOut">
              <a:rPr lang="en-IN" smtClean="0"/>
              <a:t>03-02-2022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BCBE50-6B8A-4B16-8C26-6DB3E1A51D7B}" type="slidenum">
              <a:rPr lang="en-IN" smtClean="0"/>
              <a:t>‹#›</a:t>
            </a:fld>
            <a:endParaRPr lang="en-IN"/>
          </a:p>
        </p:txBody>
      </p:sp>
    </p:spTree>
    <p:extLst>
      <p:ext uri="{BB962C8B-B14F-4D97-AF65-F5344CB8AC3E}">
        <p14:creationId xmlns:p14="http://schemas.microsoft.com/office/powerpoint/2010/main" val="2552474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573BFD8-18D0-4CD3-BD93-D37DE8E6B340}" type="datetimeFigureOut">
              <a:rPr lang="en-IN" smtClean="0"/>
              <a:t>03-02-2022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BCBE50-6B8A-4B16-8C26-6DB3E1A51D7B}" type="slidenum">
              <a:rPr lang="en-IN" smtClean="0"/>
              <a:t>‹#›</a:t>
            </a:fld>
            <a:endParaRPr lang="en-IN"/>
          </a:p>
        </p:txBody>
      </p:sp>
    </p:spTree>
    <p:extLst>
      <p:ext uri="{BB962C8B-B14F-4D97-AF65-F5344CB8AC3E}">
        <p14:creationId xmlns:p14="http://schemas.microsoft.com/office/powerpoint/2010/main" val="2109142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573BFD8-18D0-4CD3-BD93-D37DE8E6B340}" type="datetimeFigureOut">
              <a:rPr lang="en-IN" smtClean="0"/>
              <a:t>03-02-2022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BCBE50-6B8A-4B16-8C26-6DB3E1A51D7B}" type="slidenum">
              <a:rPr lang="en-IN" smtClean="0"/>
              <a:t>‹#›</a:t>
            </a:fld>
            <a:endParaRPr lang="en-IN"/>
          </a:p>
        </p:txBody>
      </p:sp>
    </p:spTree>
    <p:extLst>
      <p:ext uri="{BB962C8B-B14F-4D97-AF65-F5344CB8AC3E}">
        <p14:creationId xmlns:p14="http://schemas.microsoft.com/office/powerpoint/2010/main" val="1584938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73BFD8-18D0-4CD3-BD93-D37DE8E6B340}" type="datetimeFigureOut">
              <a:rPr lang="en-IN" smtClean="0"/>
              <a:t>03-02-2022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BCBE50-6B8A-4B16-8C26-6DB3E1A51D7B}" type="slidenum">
              <a:rPr lang="en-IN" smtClean="0"/>
              <a:t>‹#›</a:t>
            </a:fld>
            <a:endParaRPr lang="en-IN"/>
          </a:p>
        </p:txBody>
      </p:sp>
    </p:spTree>
    <p:extLst>
      <p:ext uri="{BB962C8B-B14F-4D97-AF65-F5344CB8AC3E}">
        <p14:creationId xmlns:p14="http://schemas.microsoft.com/office/powerpoint/2010/main" val="972845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73BFD8-18D0-4CD3-BD93-D37DE8E6B340}" type="datetimeFigureOut">
              <a:rPr lang="en-IN" smtClean="0"/>
              <a:t>03-02-2022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BCBE50-6B8A-4B16-8C26-6DB3E1A51D7B}" type="slidenum">
              <a:rPr lang="en-IN" smtClean="0"/>
              <a:t>‹#›</a:t>
            </a:fld>
            <a:endParaRPr lang="en-IN"/>
          </a:p>
        </p:txBody>
      </p:sp>
    </p:spTree>
    <p:extLst>
      <p:ext uri="{BB962C8B-B14F-4D97-AF65-F5344CB8AC3E}">
        <p14:creationId xmlns:p14="http://schemas.microsoft.com/office/powerpoint/2010/main" val="177993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73BFD8-18D0-4CD3-BD93-D37DE8E6B340}" type="datetimeFigureOut">
              <a:rPr lang="en-IN" smtClean="0"/>
              <a:t>03-02-2022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BCBE50-6B8A-4B16-8C26-6DB3E1A51D7B}" type="slidenum">
              <a:rPr lang="en-IN" smtClean="0"/>
              <a:t>‹#›</a:t>
            </a:fld>
            <a:endParaRPr lang="en-IN"/>
          </a:p>
        </p:txBody>
      </p:sp>
    </p:spTree>
    <p:extLst>
      <p:ext uri="{BB962C8B-B14F-4D97-AF65-F5344CB8AC3E}">
        <p14:creationId xmlns:p14="http://schemas.microsoft.com/office/powerpoint/2010/main" val="1585837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73BFD8-18D0-4CD3-BD93-D37DE8E6B340}" type="datetimeFigureOut">
              <a:rPr lang="en-IN" smtClean="0"/>
              <a:t>03-02-2022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CBE50-6B8A-4B16-8C26-6DB3E1A51D7B}" type="slidenum">
              <a:rPr lang="en-IN" smtClean="0"/>
              <a:t>‹#›</a:t>
            </a:fld>
            <a:endParaRPr lang="en-IN"/>
          </a:p>
        </p:txBody>
      </p:sp>
    </p:spTree>
    <p:extLst>
      <p:ext uri="{BB962C8B-B14F-4D97-AF65-F5344CB8AC3E}">
        <p14:creationId xmlns:p14="http://schemas.microsoft.com/office/powerpoint/2010/main" val="618497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5162" y="0"/>
            <a:ext cx="6356838" cy="6858000"/>
          </a:xfrm>
          <a:prstGeom prst="rect">
            <a:avLst/>
          </a:prstGeom>
        </p:spPr>
      </p:pic>
      <p:sp>
        <p:nvSpPr>
          <p:cNvPr id="7" name="Rectangle 6"/>
          <p:cNvSpPr/>
          <p:nvPr/>
        </p:nvSpPr>
        <p:spPr>
          <a:xfrm>
            <a:off x="0" y="991078"/>
            <a:ext cx="5835162" cy="3046988"/>
          </a:xfrm>
          <a:prstGeom prst="rect">
            <a:avLst/>
          </a:prstGeom>
          <a:noFill/>
        </p:spPr>
        <p:txBody>
          <a:bodyPr wrap="square" lIns="91440" tIns="45720" rIns="91440" bIns="45720">
            <a:spAutoFit/>
          </a:bodyPr>
          <a:lstStyle/>
          <a:p>
            <a:pPr algn="ctr"/>
            <a:r>
              <a:rPr lang="en-US" sz="4800" b="0" cap="none" spc="0" dirty="0" smtClean="0">
                <a:ln w="0">
                  <a:solidFill>
                    <a:srgbClr val="7030A0"/>
                  </a:solidFill>
                </a:ln>
                <a:solidFill>
                  <a:srgbClr val="002060"/>
                </a:solidFill>
                <a:effectLst>
                  <a:outerShdw blurRad="38100" dist="19050" dir="2700000" algn="tl" rotWithShape="0">
                    <a:schemeClr val="dk1">
                      <a:alpha val="40000"/>
                    </a:schemeClr>
                  </a:outerShdw>
                </a:effectLst>
                <a:latin typeface="Bahnschrift" panose="020B0502040204020203" pitchFamily="34" charset="0"/>
              </a:rPr>
              <a:t>Crypto Currency Price Prediction Machine Learning Model</a:t>
            </a:r>
            <a:endParaRPr lang="en-US" sz="4800" b="0" cap="none" spc="0" dirty="0">
              <a:ln w="0">
                <a:solidFill>
                  <a:srgbClr val="7030A0"/>
                </a:solidFill>
              </a:ln>
              <a:solidFill>
                <a:srgbClr val="002060"/>
              </a:solidFill>
              <a:effectLst>
                <a:outerShdw blurRad="38100" dist="19050" dir="2700000" algn="tl" rotWithShape="0">
                  <a:schemeClr val="dk1">
                    <a:alpha val="40000"/>
                  </a:schemeClr>
                </a:outerShdw>
              </a:effectLst>
              <a:latin typeface="Bahnschrift" panose="020B0502040204020203" pitchFamily="34" charset="0"/>
            </a:endParaRPr>
          </a:p>
        </p:txBody>
      </p:sp>
      <p:sp>
        <p:nvSpPr>
          <p:cNvPr id="9" name="TextBox 8"/>
          <p:cNvSpPr txBox="1"/>
          <p:nvPr/>
        </p:nvSpPr>
        <p:spPr>
          <a:xfrm>
            <a:off x="3196005" y="5029144"/>
            <a:ext cx="2639157" cy="1631216"/>
          </a:xfrm>
          <a:prstGeom prst="rect">
            <a:avLst/>
          </a:prstGeom>
          <a:noFill/>
        </p:spPr>
        <p:txBody>
          <a:bodyPr wrap="square" rtlCol="0">
            <a:spAutoFit/>
          </a:bodyPr>
          <a:lstStyle/>
          <a:p>
            <a:r>
              <a:rPr lang="en-IN" sz="2000" b="1" dirty="0" smtClean="0">
                <a:latin typeface="Bahnschrift" panose="020B0502040204020203" pitchFamily="34" charset="0"/>
              </a:rPr>
              <a:t>Team Members – </a:t>
            </a:r>
          </a:p>
          <a:p>
            <a:pPr marL="342900" indent="-342900">
              <a:buFont typeface="+mj-lt"/>
              <a:buAutoNum type="arabicPeriod"/>
            </a:pPr>
            <a:r>
              <a:rPr lang="en-IN" sz="2000" b="1" dirty="0" smtClean="0">
                <a:latin typeface="Bahnschrift" panose="020B0502040204020203" pitchFamily="34" charset="0"/>
              </a:rPr>
              <a:t>Ayush Bansal</a:t>
            </a:r>
          </a:p>
          <a:p>
            <a:pPr marL="342900" indent="-342900">
              <a:buFont typeface="+mj-lt"/>
              <a:buAutoNum type="arabicPeriod"/>
            </a:pPr>
            <a:r>
              <a:rPr lang="en-IN" sz="2000" b="1" dirty="0" err="1" smtClean="0">
                <a:latin typeface="Bahnschrift" panose="020B0502040204020203" pitchFamily="34" charset="0"/>
              </a:rPr>
              <a:t>Anusha</a:t>
            </a:r>
            <a:r>
              <a:rPr lang="en-IN" sz="2000" b="1" dirty="0" smtClean="0">
                <a:latin typeface="Bahnschrift" panose="020B0502040204020203" pitchFamily="34" charset="0"/>
              </a:rPr>
              <a:t> Yadav</a:t>
            </a:r>
          </a:p>
          <a:p>
            <a:pPr marL="342900" indent="-342900">
              <a:buFont typeface="+mj-lt"/>
              <a:buAutoNum type="arabicPeriod"/>
            </a:pPr>
            <a:r>
              <a:rPr lang="en-IN" sz="2000" b="1" dirty="0" err="1" smtClean="0">
                <a:latin typeface="Bahnschrift" panose="020B0502040204020203" pitchFamily="34" charset="0"/>
              </a:rPr>
              <a:t>Sakshi</a:t>
            </a:r>
            <a:r>
              <a:rPr lang="en-IN" sz="2000" b="1" dirty="0" smtClean="0">
                <a:latin typeface="Bahnschrift" panose="020B0502040204020203" pitchFamily="34" charset="0"/>
              </a:rPr>
              <a:t> </a:t>
            </a:r>
            <a:r>
              <a:rPr lang="en-IN" sz="2000" b="1" dirty="0" err="1" smtClean="0">
                <a:latin typeface="Bahnschrift" panose="020B0502040204020203" pitchFamily="34" charset="0"/>
              </a:rPr>
              <a:t>Kukkal</a:t>
            </a:r>
            <a:r>
              <a:rPr lang="en-IN" sz="2000" b="1" dirty="0" smtClean="0">
                <a:latin typeface="Bahnschrift" panose="020B0502040204020203" pitchFamily="34" charset="0"/>
              </a:rPr>
              <a:t> </a:t>
            </a:r>
          </a:p>
          <a:p>
            <a:pPr marL="342900" indent="-342900">
              <a:buFont typeface="+mj-lt"/>
              <a:buAutoNum type="arabicPeriod"/>
            </a:pPr>
            <a:r>
              <a:rPr lang="en-IN" sz="2000" b="1" dirty="0" smtClean="0">
                <a:latin typeface="Bahnschrift" panose="020B0502040204020203" pitchFamily="34" charset="0"/>
              </a:rPr>
              <a:t>BSN </a:t>
            </a:r>
            <a:r>
              <a:rPr lang="en-IN" sz="2000" b="1" dirty="0" err="1" smtClean="0">
                <a:latin typeface="Bahnschrift" panose="020B0502040204020203" pitchFamily="34" charset="0"/>
              </a:rPr>
              <a:t>Abhiram</a:t>
            </a:r>
            <a:endParaRPr lang="en-IN" sz="2000" b="1" dirty="0">
              <a:latin typeface="Bahnschrift" panose="020B0502040204020203" pitchFamily="34" charset="0"/>
            </a:endParaRPr>
          </a:p>
        </p:txBody>
      </p:sp>
      <p:sp>
        <p:nvSpPr>
          <p:cNvPr id="11" name="TextBox 10"/>
          <p:cNvSpPr txBox="1"/>
          <p:nvPr/>
        </p:nvSpPr>
        <p:spPr>
          <a:xfrm>
            <a:off x="0" y="0"/>
            <a:ext cx="2371725" cy="369332"/>
          </a:xfrm>
          <a:prstGeom prst="rect">
            <a:avLst/>
          </a:prstGeom>
          <a:noFill/>
        </p:spPr>
        <p:txBody>
          <a:bodyPr wrap="square" rtlCol="0">
            <a:spAutoFit/>
          </a:bodyPr>
          <a:lstStyle/>
          <a:p>
            <a:r>
              <a:rPr lang="en-IN" b="1" dirty="0" smtClean="0"/>
              <a:t>Problem Statement 5</a:t>
            </a:r>
            <a:endParaRPr lang="en-IN" b="1" dirty="0"/>
          </a:p>
        </p:txBody>
      </p:sp>
    </p:spTree>
    <p:extLst>
      <p:ext uri="{BB962C8B-B14F-4D97-AF65-F5344CB8AC3E}">
        <p14:creationId xmlns:p14="http://schemas.microsoft.com/office/powerpoint/2010/main" val="4073540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5460"/>
          </a:xfrm>
        </p:spPr>
        <p:txBody>
          <a:bodyPr>
            <a:normAutofit fontScale="90000"/>
          </a:bodyPr>
          <a:lstStyle/>
          <a:p>
            <a:r>
              <a:rPr lang="en-IN" b="1" dirty="0" smtClean="0"/>
              <a:t>Short term analysis based on past data and trends</a:t>
            </a:r>
            <a:endParaRPr lang="en-IN"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60587"/>
            <a:ext cx="10515600" cy="3640014"/>
          </a:xfrm>
        </p:spPr>
      </p:pic>
      <p:sp>
        <p:nvSpPr>
          <p:cNvPr id="7" name="TextBox 6"/>
          <p:cNvSpPr txBox="1"/>
          <p:nvPr/>
        </p:nvSpPr>
        <p:spPr>
          <a:xfrm>
            <a:off x="3622431" y="5056769"/>
            <a:ext cx="6805246" cy="369332"/>
          </a:xfrm>
          <a:prstGeom prst="rect">
            <a:avLst/>
          </a:prstGeom>
          <a:noFill/>
        </p:spPr>
        <p:txBody>
          <a:bodyPr wrap="square" rtlCol="0">
            <a:spAutoFit/>
          </a:bodyPr>
          <a:lstStyle/>
          <a:p>
            <a:r>
              <a:rPr lang="en-IN" b="1" dirty="0" smtClean="0"/>
              <a:t>Plot on Bitcoin’s Opening and Close Price vs Time on 1</a:t>
            </a:r>
            <a:r>
              <a:rPr lang="en-IN" b="1" baseline="30000" dirty="0" smtClean="0"/>
              <a:t>st</a:t>
            </a:r>
            <a:r>
              <a:rPr lang="en-IN" b="1" dirty="0" smtClean="0"/>
              <a:t> January 2021</a:t>
            </a:r>
          </a:p>
        </p:txBody>
      </p:sp>
      <p:sp>
        <p:nvSpPr>
          <p:cNvPr id="8" name="TextBox 7"/>
          <p:cNvSpPr txBox="1"/>
          <p:nvPr/>
        </p:nvSpPr>
        <p:spPr>
          <a:xfrm>
            <a:off x="3622431" y="5682269"/>
            <a:ext cx="6805246" cy="954107"/>
          </a:xfrm>
          <a:prstGeom prst="rect">
            <a:avLst/>
          </a:prstGeom>
          <a:noFill/>
        </p:spPr>
        <p:txBody>
          <a:bodyPr wrap="square" rtlCol="0">
            <a:spAutoFit/>
          </a:bodyPr>
          <a:lstStyle/>
          <a:p>
            <a:r>
              <a:rPr lang="en-IN" sz="1400" dirty="0">
                <a:solidFill>
                  <a:schemeClr val="tx1">
                    <a:lumMod val="65000"/>
                    <a:lumOff val="35000"/>
                  </a:schemeClr>
                </a:solidFill>
              </a:rPr>
              <a:t>This tells us the highest and lowest value the currency reached on the day and the overall result (if the value of currency increased, decreased or remained same) in short term</a:t>
            </a:r>
            <a:r>
              <a:rPr lang="en-IN" sz="1400" dirty="0" smtClean="0">
                <a:solidFill>
                  <a:schemeClr val="tx1">
                    <a:lumMod val="65000"/>
                    <a:lumOff val="35000"/>
                  </a:schemeClr>
                </a:solidFill>
              </a:rPr>
              <a:t>. Studying and predicting short term fluctuations are model’s ultimate goal, so that the trader can decide whether to buy, sell or hold his currency.</a:t>
            </a:r>
            <a:endParaRPr lang="en-IN" sz="1400" dirty="0"/>
          </a:p>
        </p:txBody>
      </p:sp>
    </p:spTree>
    <p:extLst>
      <p:ext uri="{BB962C8B-B14F-4D97-AF65-F5344CB8AC3E}">
        <p14:creationId xmlns:p14="http://schemas.microsoft.com/office/powerpoint/2010/main" val="2837079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290393"/>
            <a:ext cx="10515600" cy="909760"/>
          </a:xfrm>
        </p:spPr>
        <p:txBody>
          <a:bodyPr>
            <a:normAutofit fontScale="90000"/>
          </a:bodyPr>
          <a:lstStyle/>
          <a:p>
            <a:r>
              <a:rPr lang="en-IN" b="1" dirty="0" smtClean="0"/>
              <a:t>Long term a</a:t>
            </a:r>
            <a:r>
              <a:rPr lang="en-IN" b="1" dirty="0" smtClean="0"/>
              <a:t>nalysis based on past data and trends</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274887"/>
            <a:ext cx="10515600" cy="3886199"/>
          </a:xfrm>
        </p:spPr>
      </p:pic>
      <p:sp>
        <p:nvSpPr>
          <p:cNvPr id="5" name="TextBox 4"/>
          <p:cNvSpPr txBox="1"/>
          <p:nvPr/>
        </p:nvSpPr>
        <p:spPr>
          <a:xfrm>
            <a:off x="3930162" y="5310554"/>
            <a:ext cx="6805246" cy="369332"/>
          </a:xfrm>
          <a:prstGeom prst="rect">
            <a:avLst/>
          </a:prstGeom>
          <a:noFill/>
        </p:spPr>
        <p:txBody>
          <a:bodyPr wrap="square" rtlCol="0">
            <a:spAutoFit/>
          </a:bodyPr>
          <a:lstStyle/>
          <a:p>
            <a:r>
              <a:rPr lang="en-IN" b="1" dirty="0" smtClean="0"/>
              <a:t>Plot on Bitcoin’s Opening and Close Price vs Time of year 2021</a:t>
            </a:r>
          </a:p>
        </p:txBody>
      </p:sp>
      <p:sp>
        <p:nvSpPr>
          <p:cNvPr id="6" name="TextBox 5"/>
          <p:cNvSpPr txBox="1"/>
          <p:nvPr/>
        </p:nvSpPr>
        <p:spPr>
          <a:xfrm>
            <a:off x="3930162" y="5829354"/>
            <a:ext cx="6805246" cy="738664"/>
          </a:xfrm>
          <a:prstGeom prst="rect">
            <a:avLst/>
          </a:prstGeom>
          <a:noFill/>
        </p:spPr>
        <p:txBody>
          <a:bodyPr wrap="square" rtlCol="0">
            <a:spAutoFit/>
          </a:bodyPr>
          <a:lstStyle/>
          <a:p>
            <a:r>
              <a:rPr lang="en-IN" sz="1400" dirty="0" smtClean="0">
                <a:solidFill>
                  <a:schemeClr val="tx1">
                    <a:lumMod val="65000"/>
                    <a:lumOff val="35000"/>
                  </a:schemeClr>
                </a:solidFill>
              </a:rPr>
              <a:t>This is the long term plot which tells us the overall growth of currency. There are fluctuations and dips, but in the end, the overall prices for the coin have risen from year 2020, and thus the trend line (red dotted line) has a positive slope.</a:t>
            </a:r>
            <a:endParaRPr lang="en-IN" sz="1400" dirty="0"/>
          </a:p>
        </p:txBody>
      </p:sp>
    </p:spTree>
    <p:extLst>
      <p:ext uri="{BB962C8B-B14F-4D97-AF65-F5344CB8AC3E}">
        <p14:creationId xmlns:p14="http://schemas.microsoft.com/office/powerpoint/2010/main" val="203975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Model analysis</a:t>
            </a:r>
            <a:endParaRPr lang="en-IN" b="1" dirty="0"/>
          </a:p>
        </p:txBody>
      </p:sp>
      <p:sp>
        <p:nvSpPr>
          <p:cNvPr id="3" name="Content Placeholder 2"/>
          <p:cNvSpPr>
            <a:spLocks noGrp="1"/>
          </p:cNvSpPr>
          <p:nvPr>
            <p:ph idx="1"/>
          </p:nvPr>
        </p:nvSpPr>
        <p:spPr>
          <a:xfrm>
            <a:off x="838200" y="1825624"/>
            <a:ext cx="10515600" cy="4302613"/>
          </a:xfrm>
        </p:spPr>
        <p:txBody>
          <a:bodyPr>
            <a:normAutofit lnSpcReduction="10000"/>
          </a:bodyPr>
          <a:lstStyle/>
          <a:p>
            <a:r>
              <a:rPr lang="en-IN" dirty="0" smtClean="0"/>
              <a:t>The machine learning model is based on python and will use previous data to predict cryptocurrency’s ‘</a:t>
            </a:r>
            <a:r>
              <a:rPr lang="en-IN" b="1" dirty="0" smtClean="0"/>
              <a:t>open</a:t>
            </a:r>
            <a:r>
              <a:rPr lang="en-IN" dirty="0" smtClean="0"/>
              <a:t>’, ‘</a:t>
            </a:r>
            <a:r>
              <a:rPr lang="en-IN" b="1" dirty="0" smtClean="0"/>
              <a:t>close</a:t>
            </a:r>
            <a:r>
              <a:rPr lang="en-IN" dirty="0" smtClean="0"/>
              <a:t>’, ‘</a:t>
            </a:r>
            <a:r>
              <a:rPr lang="en-IN" b="1" dirty="0" smtClean="0"/>
              <a:t>high</a:t>
            </a:r>
            <a:r>
              <a:rPr lang="en-IN" dirty="0" smtClean="0"/>
              <a:t>’, ‘</a:t>
            </a:r>
            <a:r>
              <a:rPr lang="en-IN" b="1" dirty="0" smtClean="0"/>
              <a:t>low</a:t>
            </a:r>
            <a:r>
              <a:rPr lang="en-IN" dirty="0" smtClean="0"/>
              <a:t>’ and ‘</a:t>
            </a:r>
            <a:r>
              <a:rPr lang="en-IN" b="1" dirty="0" smtClean="0"/>
              <a:t>volume</a:t>
            </a:r>
            <a:r>
              <a:rPr lang="en-IN" dirty="0" smtClean="0"/>
              <a:t>’ parameters on a given time.</a:t>
            </a:r>
          </a:p>
          <a:p>
            <a:r>
              <a:rPr lang="en-IN" dirty="0" smtClean="0"/>
              <a:t>The model will use ‘</a:t>
            </a:r>
            <a:r>
              <a:rPr lang="en-IN" b="1" dirty="0" smtClean="0"/>
              <a:t>Exponential smoothing</a:t>
            </a:r>
            <a:r>
              <a:rPr lang="en-IN" dirty="0" smtClean="0"/>
              <a:t>’ prediction model of economic statistics to predict these values.</a:t>
            </a:r>
          </a:p>
          <a:p>
            <a:r>
              <a:rPr lang="en-IN" dirty="0" smtClean="0"/>
              <a:t>On the basis of predicted values, the model will suggest the best move for the user.   </a:t>
            </a:r>
          </a:p>
          <a:p>
            <a:r>
              <a:rPr lang="en-IN" dirty="0" smtClean="0"/>
              <a:t>The predicted values can further be scored on the model using data science algorithms like ’</a:t>
            </a:r>
            <a:r>
              <a:rPr lang="en-IN" b="1" dirty="0" smtClean="0"/>
              <a:t>Random Forest</a:t>
            </a:r>
            <a:r>
              <a:rPr lang="en-IN" dirty="0" smtClean="0"/>
              <a:t>’ or using transfer learning model like ‘</a:t>
            </a:r>
            <a:r>
              <a:rPr lang="en-IN" b="1" dirty="0" smtClean="0"/>
              <a:t>LSTM</a:t>
            </a:r>
            <a:r>
              <a:rPr lang="en-IN" dirty="0" smtClean="0"/>
              <a:t>’ from </a:t>
            </a:r>
            <a:r>
              <a:rPr lang="en-IN" b="1" dirty="0" err="1" smtClean="0"/>
              <a:t>Tensorflow</a:t>
            </a:r>
            <a:r>
              <a:rPr lang="en-IN" b="1" dirty="0" smtClean="0"/>
              <a:t> Hub</a:t>
            </a:r>
            <a:r>
              <a:rPr lang="en-IN" dirty="0" smtClean="0"/>
              <a:t>.</a:t>
            </a:r>
            <a:endParaRPr lang="en-IN" dirty="0"/>
          </a:p>
        </p:txBody>
      </p:sp>
      <p:pic>
        <p:nvPicPr>
          <p:cNvPr id="2052" name="Picture 4" descr="File:Pandas logo.svg - Wikimedia Comm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5678" y="93133"/>
            <a:ext cx="1860714" cy="75228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ile:NumPy logo 2020.svg - Wikimedia Comm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40639" y="93133"/>
            <a:ext cx="1671734" cy="75228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atplotlib logo — Matplotlib 3.5.1 documenta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12373" y="269776"/>
            <a:ext cx="1994961" cy="398993"/>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File:Scikit learn logo small.svg - Wikimedia Comm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82465" y="5657491"/>
            <a:ext cx="1867958" cy="1005584"/>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TensorFlow Hu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262659" y="5625445"/>
            <a:ext cx="1844675" cy="1037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533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8552"/>
          </a:xfrm>
        </p:spPr>
        <p:txBody>
          <a:bodyPr/>
          <a:lstStyle/>
          <a:p>
            <a:r>
              <a:rPr lang="en-IN" b="1" dirty="0" smtClean="0"/>
              <a:t>Model analysis – Improvement Scope</a:t>
            </a:r>
            <a:endParaRPr lang="en-IN" b="1" dirty="0"/>
          </a:p>
        </p:txBody>
      </p:sp>
      <p:sp>
        <p:nvSpPr>
          <p:cNvPr id="3" name="Content Placeholder 2"/>
          <p:cNvSpPr>
            <a:spLocks noGrp="1"/>
          </p:cNvSpPr>
          <p:nvPr>
            <p:ph idx="1"/>
          </p:nvPr>
        </p:nvSpPr>
        <p:spPr>
          <a:xfrm>
            <a:off x="838200" y="1521068"/>
            <a:ext cx="10515600" cy="4879731"/>
          </a:xfrm>
        </p:spPr>
        <p:txBody>
          <a:bodyPr>
            <a:normAutofit lnSpcReduction="10000"/>
          </a:bodyPr>
          <a:lstStyle/>
          <a:p>
            <a:pPr marL="0" indent="0">
              <a:buNone/>
            </a:pPr>
            <a:r>
              <a:rPr lang="en-IN" sz="2000" dirty="0" smtClean="0"/>
              <a:t>Cryptocurrency is found to be mostly affected by Analytical, Social and Political factors. </a:t>
            </a:r>
          </a:p>
          <a:p>
            <a:r>
              <a:rPr lang="en-IN" sz="2000" b="1" dirty="0" smtClean="0"/>
              <a:t>Analytical Factor</a:t>
            </a:r>
            <a:r>
              <a:rPr lang="en-IN" sz="2000" dirty="0" smtClean="0"/>
              <a:t> takes in account number of holders and percentage of currency each of them holds. This will also include effect of improved/deteriorated technology on the currency.</a:t>
            </a:r>
            <a:endParaRPr lang="en-IN" sz="2000" dirty="0"/>
          </a:p>
          <a:p>
            <a:r>
              <a:rPr lang="en-IN" sz="2000" b="1" dirty="0" smtClean="0"/>
              <a:t>Social Factor </a:t>
            </a:r>
            <a:r>
              <a:rPr lang="en-IN" sz="2000" dirty="0" smtClean="0"/>
              <a:t>takes in account the popularity of the currency and those who own the currency (Owners not buyers).</a:t>
            </a:r>
          </a:p>
          <a:p>
            <a:r>
              <a:rPr lang="en-IN" sz="2000" b="1" dirty="0" smtClean="0"/>
              <a:t>Political Factor </a:t>
            </a:r>
            <a:r>
              <a:rPr lang="en-IN" sz="2000" dirty="0" smtClean="0"/>
              <a:t>takes in account the news and the government decisions of a country which may affect the currency prices.</a:t>
            </a:r>
          </a:p>
          <a:p>
            <a:pPr marL="0" indent="0">
              <a:buNone/>
            </a:pPr>
            <a:r>
              <a:rPr lang="en-IN" sz="2000" dirty="0" smtClean="0"/>
              <a:t>These factors can be graded on following scale – </a:t>
            </a:r>
          </a:p>
          <a:p>
            <a:r>
              <a:rPr lang="en-IN" sz="2000" b="1" dirty="0" smtClean="0"/>
              <a:t>-1</a:t>
            </a:r>
            <a:r>
              <a:rPr lang="en-IN" sz="2000" dirty="0" smtClean="0"/>
              <a:t> for not favourable</a:t>
            </a:r>
          </a:p>
          <a:p>
            <a:r>
              <a:rPr lang="en-IN" sz="2000" b="1" dirty="0" smtClean="0"/>
              <a:t>0</a:t>
            </a:r>
            <a:r>
              <a:rPr lang="en-IN" sz="2000" dirty="0" smtClean="0"/>
              <a:t> for neutral</a:t>
            </a:r>
          </a:p>
          <a:p>
            <a:r>
              <a:rPr lang="en-IN" sz="2000" b="1" dirty="0" smtClean="0"/>
              <a:t>1</a:t>
            </a:r>
            <a:r>
              <a:rPr lang="en-IN" sz="2000" dirty="0" smtClean="0"/>
              <a:t> for favourable</a:t>
            </a:r>
          </a:p>
          <a:p>
            <a:pPr marL="0" indent="0">
              <a:buNone/>
            </a:pPr>
            <a:r>
              <a:rPr lang="en-IN" sz="2000" dirty="0" smtClean="0"/>
              <a:t>These factors can be accounted for in </a:t>
            </a:r>
            <a:r>
              <a:rPr lang="en-IN" sz="2000" b="1" dirty="0" smtClean="0"/>
              <a:t>short term</a:t>
            </a:r>
            <a:r>
              <a:rPr lang="en-IN" sz="2000" dirty="0" smtClean="0"/>
              <a:t> and can affect the quantities to be predicted. </a:t>
            </a:r>
          </a:p>
          <a:p>
            <a:pPr marL="0" indent="0">
              <a:buNone/>
            </a:pPr>
            <a:r>
              <a:rPr lang="en-IN" sz="2000" dirty="0" smtClean="0"/>
              <a:t>On the other hand, in </a:t>
            </a:r>
            <a:r>
              <a:rPr lang="en-IN" sz="2000" b="1" dirty="0" smtClean="0"/>
              <a:t>long term</a:t>
            </a:r>
            <a:r>
              <a:rPr lang="en-IN" sz="2000" dirty="0" smtClean="0"/>
              <a:t>, these factors won’t make much difference unless the currency is either banned or demolished.</a:t>
            </a:r>
            <a:endParaRPr lang="en-IN" sz="2000" dirty="0"/>
          </a:p>
        </p:txBody>
      </p:sp>
    </p:spTree>
    <p:extLst>
      <p:ext uri="{BB962C8B-B14F-4D97-AF65-F5344CB8AC3E}">
        <p14:creationId xmlns:p14="http://schemas.microsoft.com/office/powerpoint/2010/main" val="1463946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GUI and API</a:t>
            </a:r>
            <a:endParaRPr lang="en-IN" b="1" dirty="0"/>
          </a:p>
        </p:txBody>
      </p:sp>
      <p:sp>
        <p:nvSpPr>
          <p:cNvPr id="3" name="Content Placeholder 2"/>
          <p:cNvSpPr>
            <a:spLocks noGrp="1"/>
          </p:cNvSpPr>
          <p:nvPr>
            <p:ph idx="1"/>
          </p:nvPr>
        </p:nvSpPr>
        <p:spPr>
          <a:xfrm>
            <a:off x="838200" y="1825625"/>
            <a:ext cx="10515600" cy="3698875"/>
          </a:xfrm>
        </p:spPr>
        <p:txBody>
          <a:bodyPr>
            <a:normAutofit/>
          </a:bodyPr>
          <a:lstStyle/>
          <a:p>
            <a:r>
              <a:rPr lang="en-IN" sz="2400" dirty="0" smtClean="0"/>
              <a:t>The model will be raw python codes in </a:t>
            </a:r>
            <a:r>
              <a:rPr lang="en-IN" sz="2400" dirty="0" err="1" smtClean="0"/>
              <a:t>Jupyter</a:t>
            </a:r>
            <a:r>
              <a:rPr lang="en-IN" sz="2400" dirty="0" smtClean="0"/>
              <a:t> Notebook. To help users access and understand it, a GUI will be developed using </a:t>
            </a:r>
            <a:r>
              <a:rPr lang="en-IN" sz="2400" b="1" dirty="0" smtClean="0"/>
              <a:t>Django</a:t>
            </a:r>
            <a:r>
              <a:rPr lang="en-IN" sz="2400" dirty="0" smtClean="0"/>
              <a:t>. This will be a user friendly web application interface which will give the beginners an on-boarding for Cryptocurrency and Block-chain, so that they can understand what they are investing in. Further, users will be shown the graphs and predicted values based on previous data and will be suggested best actions in both short and long term.</a:t>
            </a:r>
          </a:p>
          <a:p>
            <a:r>
              <a:rPr lang="en-IN" sz="2400" dirty="0" smtClean="0"/>
              <a:t>API facility will also be provided so that developers can easily integrate our model in their projects use the predicted data as per their need.</a:t>
            </a:r>
          </a:p>
          <a:p>
            <a:r>
              <a:rPr lang="en-IN" sz="2400" dirty="0" smtClean="0"/>
              <a:t>Upon the success of the project, the model can also be launched in form of a mobile application.</a:t>
            </a:r>
            <a:endParaRPr lang="en-IN" sz="2400" dirty="0"/>
          </a:p>
        </p:txBody>
      </p:sp>
      <p:pic>
        <p:nvPicPr>
          <p:cNvPr id="3076" name="Picture 4" descr="Django Community | Djan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550" y="5953231"/>
            <a:ext cx="1968500" cy="68569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pi Icon Vector Sign And Symbol Isolated On White Background Api Logo  Concept Stock Illustration - Download Image Now - iStoc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26725" y="5403850"/>
            <a:ext cx="1454150" cy="145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774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possibility</a:t>
            </a:r>
            <a:endParaRPr lang="en-IN" dirty="0"/>
          </a:p>
        </p:txBody>
      </p:sp>
      <p:sp>
        <p:nvSpPr>
          <p:cNvPr id="3" name="Content Placeholder 2"/>
          <p:cNvSpPr>
            <a:spLocks noGrp="1"/>
          </p:cNvSpPr>
          <p:nvPr>
            <p:ph idx="1"/>
          </p:nvPr>
        </p:nvSpPr>
        <p:spPr/>
        <p:txBody>
          <a:bodyPr>
            <a:normAutofit/>
          </a:bodyPr>
          <a:lstStyle/>
          <a:p>
            <a:pPr marL="0" indent="0">
              <a:buNone/>
            </a:pPr>
            <a:r>
              <a:rPr lang="en-IN" sz="2400" dirty="0" smtClean="0"/>
              <a:t>Every cryptocurrency provides it’s white paper, which essentially determines the future of the currency. It helps users know if the currency is willing to work on it’s improvement or if it is planning to leave the market, which will result into great loss for many. </a:t>
            </a:r>
          </a:p>
          <a:p>
            <a:pPr marL="0" indent="0">
              <a:buNone/>
            </a:pPr>
            <a:r>
              <a:rPr lang="en-IN" sz="2400" dirty="0" smtClean="0"/>
              <a:t>The model on further improvement may check for the whitepaper and add another factor which can be called as ‘</a:t>
            </a:r>
            <a:r>
              <a:rPr lang="en-IN" sz="2400" b="1" dirty="0" smtClean="0"/>
              <a:t>Whitepaper factor</a:t>
            </a:r>
            <a:r>
              <a:rPr lang="en-IN" sz="2400" dirty="0" smtClean="0"/>
              <a:t>’ which can again be graded on the scale of -1 to 1.</a:t>
            </a:r>
          </a:p>
          <a:p>
            <a:pPr marL="0" indent="0">
              <a:buNone/>
            </a:pPr>
            <a:r>
              <a:rPr lang="en-IN" sz="2400" dirty="0" smtClean="0"/>
              <a:t>This is a future possibility as currently there is no dataset on the whitepaper of different currencies. Whitepapers can be fetched from currency’s official website.</a:t>
            </a:r>
          </a:p>
          <a:p>
            <a:pPr marL="0" indent="0">
              <a:buNone/>
            </a:pPr>
            <a:r>
              <a:rPr lang="en-IN" sz="2400" dirty="0" smtClean="0"/>
              <a:t>A portal to buy and sell the currency can also be provided so that users can study and invest in the currency at same time and place.</a:t>
            </a:r>
          </a:p>
        </p:txBody>
      </p:sp>
      <p:pic>
        <p:nvPicPr>
          <p:cNvPr id="4102" name="Picture 6" descr="Vision Stock Illustrations – 277,272 Vision Stock Illustrations, Vectors &amp;amp;  Clipart - Dreamsti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0150" y="37267"/>
            <a:ext cx="2101850" cy="1720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664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718</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Bahnschrift</vt:lpstr>
      <vt:lpstr>Calibri</vt:lpstr>
      <vt:lpstr>Calibri Light</vt:lpstr>
      <vt:lpstr>Office Theme</vt:lpstr>
      <vt:lpstr>PowerPoint Presentation</vt:lpstr>
      <vt:lpstr>Short term analysis based on past data and trends</vt:lpstr>
      <vt:lpstr>Long term analysis based on past data and trends</vt:lpstr>
      <vt:lpstr>Model analysis</vt:lpstr>
      <vt:lpstr>Model analysis – Improvement Scope</vt:lpstr>
      <vt:lpstr>GUI and API</vt:lpstr>
      <vt:lpstr>Future possibility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dc:creator>
  <cp:lastModifiedBy>ayush</cp:lastModifiedBy>
  <cp:revision>10</cp:revision>
  <dcterms:created xsi:type="dcterms:W3CDTF">2022-02-03T11:16:27Z</dcterms:created>
  <dcterms:modified xsi:type="dcterms:W3CDTF">2022-02-03T12:29:18Z</dcterms:modified>
</cp:coreProperties>
</file>