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5" r:id="rId9"/>
    <p:sldId id="264"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2CA0D1-AAB8-4CA2-834E-781C60EBC155}" type="datetimeFigureOut">
              <a:rPr lang="en-US" smtClean="0"/>
              <a:t>11/8/2020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0CE6E-DE88-4415-A700-5831E173A0A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C0CE6E-DE88-4415-A700-5831E173A0AA}"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38AD2-8E11-475B-B485-49789E0986C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8AD2-8E11-475B-B485-49789E0986C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8AD2-8E11-475B-B485-49789E0986C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38AD2-8E11-475B-B485-49789E0986C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38AD2-8E11-475B-B485-49789E0986C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38AD2-8E11-475B-B485-49789E0986C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38AD2-8E11-475B-B485-49789E0986C3}"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38AD2-8E11-475B-B485-49789E0986C3}"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38AD2-8E11-475B-B485-49789E0986C3}"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38AD2-8E11-475B-B485-49789E0986C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38AD2-8E11-475B-B485-49789E0986C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7EE0B-0187-4788-B5BF-7FECF4C772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AE38AD2-8E11-475B-B485-49789E0986C3}" type="datetimeFigureOut">
              <a:rPr lang="en-US" smtClean="0"/>
              <a:t>11/8/2020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0F7EE0B-0187-4788-B5BF-7FECF4C772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outu.be/bi4m7XVw5x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lded Corner 17"/>
          <p:cNvSpPr/>
          <p:nvPr/>
        </p:nvSpPr>
        <p:spPr>
          <a:xfrm>
            <a:off x="107504" y="123479"/>
            <a:ext cx="8928992" cy="4896544"/>
          </a:xfrm>
          <a:prstGeom prst="foldedCorner">
            <a:avLst>
              <a:gd name="adj" fmla="val 289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itle 5"/>
          <p:cNvSpPr>
            <a:spLocks noGrp="1"/>
          </p:cNvSpPr>
          <p:nvPr>
            <p:ph type="ctrTitle"/>
          </p:nvPr>
        </p:nvSpPr>
        <p:spPr>
          <a:xfrm>
            <a:off x="3563888" y="915566"/>
            <a:ext cx="5112568" cy="1080120"/>
          </a:xfrm>
        </p:spPr>
        <p:txBody>
          <a:bodyPr>
            <a:normAutofit fontScale="90000"/>
          </a:bodyPr>
          <a:lstStyle/>
          <a:p>
            <a:pPr algn="l"/>
            <a:r>
              <a:rPr lang="en-IN" dirty="0" err="1" smtClean="0">
                <a:latin typeface="Berlin Sans FB Demi" pitchFamily="34" charset="0"/>
              </a:rPr>
              <a:t>hackCBS</a:t>
            </a:r>
            <a:r>
              <a:rPr lang="en-IN" dirty="0" smtClean="0">
                <a:latin typeface="Berlin Sans FB Demi" pitchFamily="34" charset="0"/>
              </a:rPr>
              <a:t> </a:t>
            </a:r>
            <a:r>
              <a:rPr lang="en-IN" dirty="0" err="1">
                <a:latin typeface="Berlin Sans FB Demi" pitchFamily="34" charset="0"/>
              </a:rPr>
              <a:t>H</a:t>
            </a:r>
            <a:r>
              <a:rPr lang="en-IN" dirty="0" err="1" smtClean="0">
                <a:latin typeface="Berlin Sans FB Demi" pitchFamily="34" charset="0"/>
              </a:rPr>
              <a:t>ackathon</a:t>
            </a:r>
            <a:r>
              <a:rPr lang="en-IN" dirty="0" smtClean="0">
                <a:latin typeface="Berlin Sans FB Demi" pitchFamily="34" charset="0"/>
              </a:rPr>
              <a:t> </a:t>
            </a:r>
            <a:endParaRPr lang="en-US" dirty="0">
              <a:latin typeface="Berlin Sans FB Demi" pitchFamily="34" charset="0"/>
            </a:endParaRPr>
          </a:p>
        </p:txBody>
      </p:sp>
      <p:sp>
        <p:nvSpPr>
          <p:cNvPr id="7" name="Subtitle 6"/>
          <p:cNvSpPr>
            <a:spLocks noGrp="1"/>
          </p:cNvSpPr>
          <p:nvPr>
            <p:ph type="subTitle" idx="1"/>
          </p:nvPr>
        </p:nvSpPr>
        <p:spPr>
          <a:xfrm>
            <a:off x="1547664" y="2859782"/>
            <a:ext cx="6192688" cy="648072"/>
          </a:xfrm>
        </p:spPr>
        <p:txBody>
          <a:bodyPr/>
          <a:lstStyle/>
          <a:p>
            <a:r>
              <a:rPr lang="en-IN" dirty="0" smtClean="0">
                <a:solidFill>
                  <a:schemeClr val="tx2">
                    <a:lumMod val="50000"/>
                  </a:schemeClr>
                </a:solidFill>
                <a:latin typeface="Bahnschrift" pitchFamily="34" charset="0"/>
              </a:rPr>
              <a:t>Team name: Alpha </a:t>
            </a:r>
            <a:r>
              <a:rPr lang="en-IN" dirty="0" err="1" smtClean="0">
                <a:solidFill>
                  <a:schemeClr val="tx2">
                    <a:lumMod val="50000"/>
                  </a:schemeClr>
                </a:solidFill>
                <a:latin typeface="Bahnschrift" pitchFamily="34" charset="0"/>
              </a:rPr>
              <a:t>Devs</a:t>
            </a:r>
            <a:r>
              <a:rPr lang="en-IN" dirty="0" smtClean="0">
                <a:solidFill>
                  <a:schemeClr val="tx2">
                    <a:lumMod val="50000"/>
                  </a:schemeClr>
                </a:solidFill>
                <a:latin typeface="Bahnschrift" pitchFamily="34" charset="0"/>
              </a:rPr>
              <a:t> 2.0</a:t>
            </a:r>
          </a:p>
        </p:txBody>
      </p:sp>
      <p:sp>
        <p:nvSpPr>
          <p:cNvPr id="37890" name="AutoShape 2" descr="Image result for hackcbs3.0 logo"/>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2" name="AutoShape 4" descr="Image result for hackcbs3.0 logo"/>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4" name="Picture 6" descr="See the source image"/>
          <p:cNvPicPr>
            <a:picLocks noChangeAspect="1" noChangeArrowheads="1"/>
          </p:cNvPicPr>
          <p:nvPr/>
        </p:nvPicPr>
        <p:blipFill>
          <a:blip r:embed="rId2" cstate="print"/>
          <a:srcRect/>
          <a:stretch>
            <a:fillRect/>
          </a:stretch>
        </p:blipFill>
        <p:spPr bwMode="auto">
          <a:xfrm>
            <a:off x="179514" y="267495"/>
            <a:ext cx="2949021" cy="2859782"/>
          </a:xfrm>
          <a:prstGeom prst="rect">
            <a:avLst/>
          </a:prstGeom>
          <a:noFill/>
        </p:spPr>
      </p:pic>
      <p:sp>
        <p:nvSpPr>
          <p:cNvPr id="15" name="TextBox 14"/>
          <p:cNvSpPr txBox="1"/>
          <p:nvPr/>
        </p:nvSpPr>
        <p:spPr>
          <a:xfrm>
            <a:off x="3923928" y="1995686"/>
            <a:ext cx="3960440" cy="523220"/>
          </a:xfrm>
          <a:prstGeom prst="rect">
            <a:avLst/>
          </a:prstGeom>
          <a:noFill/>
        </p:spPr>
        <p:txBody>
          <a:bodyPr wrap="square" rtlCol="0">
            <a:spAutoFit/>
          </a:bodyPr>
          <a:lstStyle/>
          <a:p>
            <a:r>
              <a:rPr lang="en-IN" sz="2800" dirty="0" smtClean="0">
                <a:latin typeface="Berlin Sans FB Demi" pitchFamily="34" charset="0"/>
              </a:rPr>
              <a:t>Theme:  Health care</a:t>
            </a:r>
            <a:endParaRPr lang="en-US" sz="2800" dirty="0">
              <a:latin typeface="Berlin Sans FB Demi" pitchFamily="34" charset="0"/>
            </a:endParaRPr>
          </a:p>
        </p:txBody>
      </p:sp>
      <p:sp>
        <p:nvSpPr>
          <p:cNvPr id="16" name="TextBox 15"/>
          <p:cNvSpPr txBox="1"/>
          <p:nvPr/>
        </p:nvSpPr>
        <p:spPr>
          <a:xfrm>
            <a:off x="2483768" y="3651871"/>
            <a:ext cx="4248472" cy="1200329"/>
          </a:xfrm>
          <a:prstGeom prst="rect">
            <a:avLst/>
          </a:prstGeom>
          <a:noFill/>
        </p:spPr>
        <p:txBody>
          <a:bodyPr wrap="square" rtlCol="0">
            <a:spAutoFit/>
          </a:bodyPr>
          <a:lstStyle/>
          <a:p>
            <a:r>
              <a:rPr lang="en-IN" dirty="0" smtClean="0"/>
              <a:t>Team members:   </a:t>
            </a:r>
            <a:r>
              <a:rPr lang="en-IN" dirty="0" err="1" smtClean="0"/>
              <a:t>Ayush</a:t>
            </a:r>
            <a:r>
              <a:rPr lang="en-IN" dirty="0" smtClean="0"/>
              <a:t> </a:t>
            </a:r>
            <a:r>
              <a:rPr lang="en-IN" dirty="0" err="1" smtClean="0"/>
              <a:t>Bansal</a:t>
            </a:r>
            <a:endParaRPr lang="en-IN" dirty="0" smtClean="0"/>
          </a:p>
          <a:p>
            <a:r>
              <a:rPr lang="en-IN" dirty="0" smtClean="0"/>
              <a:t>	              </a:t>
            </a:r>
            <a:r>
              <a:rPr lang="en-IN" dirty="0" err="1" smtClean="0"/>
              <a:t>Anusha</a:t>
            </a:r>
            <a:r>
              <a:rPr lang="en-IN" dirty="0" smtClean="0"/>
              <a:t> </a:t>
            </a:r>
            <a:r>
              <a:rPr lang="en-IN" dirty="0" err="1" smtClean="0"/>
              <a:t>Yadav</a:t>
            </a:r>
            <a:endParaRPr lang="en-IN" dirty="0" smtClean="0"/>
          </a:p>
          <a:p>
            <a:r>
              <a:rPr lang="en-IN" dirty="0" smtClean="0"/>
              <a:t>	              </a:t>
            </a:r>
            <a:r>
              <a:rPr lang="en-IN" dirty="0" err="1" smtClean="0"/>
              <a:t>Kunal</a:t>
            </a:r>
            <a:r>
              <a:rPr lang="en-IN" dirty="0" smtClean="0"/>
              <a:t> </a:t>
            </a:r>
            <a:r>
              <a:rPr lang="en-IN" dirty="0" err="1" smtClean="0"/>
              <a:t>Nayyar</a:t>
            </a:r>
            <a:r>
              <a:rPr lang="en-IN" dirty="0" smtClean="0"/>
              <a:t> </a:t>
            </a:r>
          </a:p>
          <a:p>
            <a:r>
              <a:rPr lang="en-IN" dirty="0" smtClean="0"/>
              <a:t>	              Nikita </a:t>
            </a:r>
            <a:r>
              <a:rPr lang="en-IN" dirty="0" err="1" smtClean="0"/>
              <a:t>Singhal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39552" y="3075806"/>
            <a:ext cx="7772400" cy="1102519"/>
          </a:xfrm>
        </p:spPr>
        <p:txBody>
          <a:bodyPr/>
          <a:lstStyle/>
          <a:p>
            <a:r>
              <a:rPr lang="en-IN" dirty="0" smtClean="0">
                <a:latin typeface="Bahnschrift SemiBold" pitchFamily="34" charset="0"/>
              </a:rPr>
              <a:t>Thank you</a:t>
            </a:r>
            <a:endParaRPr lang="en-US" dirty="0">
              <a:latin typeface="Bahnschrift SemiBold" pitchFamily="34" charset="0"/>
            </a:endParaRPr>
          </a:p>
        </p:txBody>
      </p:sp>
      <p:sp>
        <p:nvSpPr>
          <p:cNvPr id="8" name="Subtitle 7"/>
          <p:cNvSpPr>
            <a:spLocks noGrp="1"/>
          </p:cNvSpPr>
          <p:nvPr>
            <p:ph type="subTitle" idx="1"/>
          </p:nvPr>
        </p:nvSpPr>
        <p:spPr>
          <a:xfrm>
            <a:off x="1115616" y="4011910"/>
            <a:ext cx="6400800" cy="1314450"/>
          </a:xfrm>
        </p:spPr>
        <p:txBody>
          <a:bodyPr/>
          <a:lstStyle/>
          <a:p>
            <a:r>
              <a:rPr lang="en-IN" dirty="0" smtClean="0">
                <a:solidFill>
                  <a:schemeClr val="tx2">
                    <a:lumMod val="75000"/>
                  </a:schemeClr>
                </a:solidFill>
              </a:rPr>
              <a:t>Stay safe stay aware</a:t>
            </a:r>
            <a:endParaRPr lang="en-US" dirty="0">
              <a:solidFill>
                <a:schemeClr val="tx2">
                  <a:lumMod val="75000"/>
                </a:schemeClr>
              </a:solidFill>
            </a:endParaRPr>
          </a:p>
        </p:txBody>
      </p:sp>
      <p:pic>
        <p:nvPicPr>
          <p:cNvPr id="1028" name="Picture 4" descr="Virus, Mask, Coronavirus, Disease, Outbreak, Quarantine"/>
          <p:cNvPicPr>
            <a:picLocks noChangeAspect="1" noChangeArrowheads="1"/>
          </p:cNvPicPr>
          <p:nvPr/>
        </p:nvPicPr>
        <p:blipFill>
          <a:blip r:embed="rId2" cstate="print"/>
          <a:srcRect l="32549" t="25353" r="32802" b="25658"/>
          <a:stretch>
            <a:fillRect/>
          </a:stretch>
        </p:blipFill>
        <p:spPr bwMode="auto">
          <a:xfrm>
            <a:off x="3131840" y="555526"/>
            <a:ext cx="2592288" cy="2592288"/>
          </a:xfrm>
          <a:prstGeom prst="ellipse">
            <a:avLst/>
          </a:prstGeom>
          <a:ln>
            <a:noFill/>
          </a:ln>
          <a:effectLst>
            <a:outerShdw blurRad="63500" sx="102000" sy="102000" algn="ctr" rotWithShape="0">
              <a:prstClr val="black">
                <a:alpha val="40000"/>
              </a:prstClr>
            </a:outerShdw>
            <a:softEdge rad="112500"/>
          </a:effectLst>
        </p:spPr>
      </p:pic>
      <p:sp>
        <p:nvSpPr>
          <p:cNvPr id="13" name="Half Frame 12"/>
          <p:cNvSpPr/>
          <p:nvPr/>
        </p:nvSpPr>
        <p:spPr>
          <a:xfrm>
            <a:off x="179512" y="123478"/>
            <a:ext cx="2448272" cy="2520280"/>
          </a:xfrm>
          <a:prstGeom prst="halfFrame">
            <a:avLst>
              <a:gd name="adj1" fmla="val 26035"/>
              <a:gd name="adj2" fmla="val 25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lf Frame 13"/>
          <p:cNvSpPr/>
          <p:nvPr/>
        </p:nvSpPr>
        <p:spPr>
          <a:xfrm rot="10800000">
            <a:off x="6516216" y="2427734"/>
            <a:ext cx="2448272" cy="2520280"/>
          </a:xfrm>
          <a:prstGeom prst="halfFrame">
            <a:avLst>
              <a:gd name="adj1" fmla="val 26035"/>
              <a:gd name="adj2" fmla="val 25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ave 10"/>
          <p:cNvSpPr/>
          <p:nvPr/>
        </p:nvSpPr>
        <p:spPr>
          <a:xfrm>
            <a:off x="0" y="0"/>
            <a:ext cx="9144000" cy="11315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2411760" y="267494"/>
            <a:ext cx="7488832" cy="792088"/>
          </a:xfrm>
        </p:spPr>
        <p:txBody>
          <a:bodyPr/>
          <a:lstStyle/>
          <a:p>
            <a:r>
              <a:rPr lang="en-IN" dirty="0" smtClean="0">
                <a:solidFill>
                  <a:schemeClr val="bg1"/>
                </a:solidFill>
                <a:latin typeface="Berlin Sans FB Demi" pitchFamily="34" charset="0"/>
              </a:rPr>
              <a:t>Inspiration</a:t>
            </a:r>
            <a:endParaRPr lang="en-US" dirty="0">
              <a:solidFill>
                <a:schemeClr val="bg1"/>
              </a:solidFill>
              <a:latin typeface="Berlin Sans FB Demi" pitchFamily="34" charset="0"/>
            </a:endParaRPr>
          </a:p>
        </p:txBody>
      </p:sp>
      <p:sp>
        <p:nvSpPr>
          <p:cNvPr id="8" name="Content Placeholder 7"/>
          <p:cNvSpPr>
            <a:spLocks noGrp="1"/>
          </p:cNvSpPr>
          <p:nvPr>
            <p:ph idx="1"/>
          </p:nvPr>
        </p:nvSpPr>
        <p:spPr>
          <a:xfrm>
            <a:off x="2699792" y="1275606"/>
            <a:ext cx="5616624" cy="3672408"/>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None/>
            </a:pPr>
            <a:r>
              <a:rPr lang="en-US" sz="2000" dirty="0" smtClean="0"/>
              <a:t>	</a:t>
            </a:r>
          </a:p>
          <a:p>
            <a:pPr>
              <a:buNone/>
            </a:pPr>
            <a:r>
              <a:rPr lang="en-US" sz="2000" dirty="0"/>
              <a:t>	</a:t>
            </a:r>
            <a:r>
              <a:rPr lang="en-US" sz="1900" dirty="0" smtClean="0"/>
              <a:t>We </a:t>
            </a:r>
            <a:r>
              <a:rPr lang="en-US" sz="1900" dirty="0"/>
              <a:t>at present are living in such a horrible condition that no one, even </a:t>
            </a:r>
            <a:r>
              <a:rPr lang="en-US" sz="1900" dirty="0" smtClean="0"/>
              <a:t>in their </a:t>
            </a:r>
            <a:r>
              <a:rPr lang="en-US" sz="1900" dirty="0"/>
              <a:t>worst nightmare thought, that they would get locked in their own houses getting drooped and devoid of any human connection</a:t>
            </a:r>
            <a:r>
              <a:rPr lang="en-US" sz="1900" dirty="0" smtClean="0"/>
              <a:t>.</a:t>
            </a:r>
          </a:p>
          <a:p>
            <a:pPr>
              <a:buNone/>
            </a:pPr>
            <a:endParaRPr lang="en-US" sz="1900" dirty="0" smtClean="0"/>
          </a:p>
          <a:p>
            <a:pPr>
              <a:buNone/>
            </a:pPr>
            <a:r>
              <a:rPr lang="en-IN" sz="1900" dirty="0"/>
              <a:t>	</a:t>
            </a:r>
            <a:r>
              <a:rPr lang="en-IN" sz="1900" dirty="0" smtClean="0"/>
              <a:t>The ongoing corona virus pandemic has already created havoc all around the world and these hard times actually inspired us to create something which can help the masses out there, already struggling with the wrath of the pandemic.</a:t>
            </a:r>
            <a:endParaRPr lang="en-US" sz="1900" dirty="0" smtClean="0"/>
          </a:p>
          <a:p>
            <a:pPr>
              <a:buNone/>
            </a:pPr>
            <a:r>
              <a:rPr lang="en-US" sz="2400" dirty="0"/>
              <a:t>	</a:t>
            </a:r>
            <a:endParaRPr lang="en-US" sz="2400" dirty="0">
              <a:latin typeface="Calibri" pitchFamily="34" charset="0"/>
              <a:cs typeface="Calibri" pitchFamily="34" charset="0"/>
            </a:endParaRPr>
          </a:p>
        </p:txBody>
      </p:sp>
      <p:pic>
        <p:nvPicPr>
          <p:cNvPr id="45060" name="Picture 4" descr="Virus, Coronavirus, Corona, Covid-19, Covid"/>
          <p:cNvPicPr>
            <a:picLocks noChangeAspect="1" noChangeArrowheads="1"/>
          </p:cNvPicPr>
          <p:nvPr/>
        </p:nvPicPr>
        <p:blipFill>
          <a:blip r:embed="rId2" cstate="print"/>
          <a:srcRect/>
          <a:stretch>
            <a:fillRect/>
          </a:stretch>
        </p:blipFill>
        <p:spPr bwMode="auto">
          <a:xfrm rot="5400000">
            <a:off x="-612576" y="1707654"/>
            <a:ext cx="4032448" cy="201622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ave 3"/>
          <p:cNvSpPr/>
          <p:nvPr/>
        </p:nvSpPr>
        <p:spPr>
          <a:xfrm>
            <a:off x="0" y="0"/>
            <a:ext cx="9144000" cy="11315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07904" y="411510"/>
            <a:ext cx="4968552" cy="648072"/>
          </a:xfrm>
        </p:spPr>
        <p:txBody>
          <a:bodyPr>
            <a:noAutofit/>
          </a:bodyPr>
          <a:lstStyle/>
          <a:p>
            <a:r>
              <a:rPr lang="en-IN" sz="3800" dirty="0" smtClean="0">
                <a:solidFill>
                  <a:schemeClr val="bg1"/>
                </a:solidFill>
                <a:latin typeface="Berlin Sans FB Demi" pitchFamily="34" charset="0"/>
              </a:rPr>
              <a:t>Problems</a:t>
            </a:r>
            <a:endParaRPr lang="en-US" sz="4000" dirty="0">
              <a:solidFill>
                <a:schemeClr val="bg1"/>
              </a:solidFill>
              <a:latin typeface="Berlin Sans FB Demi" pitchFamily="34" charset="0"/>
            </a:endParaRPr>
          </a:p>
        </p:txBody>
      </p:sp>
      <p:sp>
        <p:nvSpPr>
          <p:cNvPr id="3" name="Content Placeholder 2"/>
          <p:cNvSpPr>
            <a:spLocks noGrp="1"/>
          </p:cNvSpPr>
          <p:nvPr>
            <p:ph idx="1"/>
          </p:nvPr>
        </p:nvSpPr>
        <p:spPr>
          <a:xfrm>
            <a:off x="3707904" y="1563638"/>
            <a:ext cx="4906888" cy="3247008"/>
          </a:xfrm>
        </p:spPr>
        <p:txBody>
          <a:bodyPr>
            <a:normAutofit/>
          </a:bodyPr>
          <a:lstStyle/>
          <a:p>
            <a:r>
              <a:rPr lang="en-IN" sz="2000" dirty="0" smtClean="0"/>
              <a:t>In this lockdown era there is extremely lack of proper data and awareness among people</a:t>
            </a:r>
          </a:p>
          <a:p>
            <a:endParaRPr lang="en-IN" sz="2000" dirty="0" smtClean="0"/>
          </a:p>
          <a:p>
            <a:r>
              <a:rPr lang="en-IN" sz="2000" dirty="0" smtClean="0"/>
              <a:t>Lack of online appointment system and its management in small hospitals results in confusions and hassles</a:t>
            </a:r>
          </a:p>
          <a:p>
            <a:endParaRPr lang="en-IN" sz="2000" dirty="0" smtClean="0"/>
          </a:p>
          <a:p>
            <a:endParaRPr lang="en-US" sz="2000" dirty="0"/>
          </a:p>
        </p:txBody>
      </p:sp>
      <p:pic>
        <p:nvPicPr>
          <p:cNvPr id="39939" name="Picture 3" descr="Detective, Searching, Man, Search, Magnifying"/>
          <p:cNvPicPr>
            <a:picLocks noChangeAspect="1" noChangeArrowheads="1"/>
          </p:cNvPicPr>
          <p:nvPr/>
        </p:nvPicPr>
        <p:blipFill>
          <a:blip r:embed="rId2" cstate="print"/>
          <a:srcRect/>
          <a:stretch>
            <a:fillRect/>
          </a:stretch>
        </p:blipFill>
        <p:spPr bwMode="auto">
          <a:xfrm>
            <a:off x="467544" y="1563638"/>
            <a:ext cx="2780780" cy="28083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ave 4"/>
          <p:cNvSpPr/>
          <p:nvPr/>
        </p:nvSpPr>
        <p:spPr>
          <a:xfrm>
            <a:off x="0" y="0"/>
            <a:ext cx="9144000" cy="1275606"/>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75856" y="267494"/>
            <a:ext cx="5544616" cy="936104"/>
          </a:xfrm>
        </p:spPr>
        <p:txBody>
          <a:bodyPr/>
          <a:lstStyle/>
          <a:p>
            <a:r>
              <a:rPr lang="en-IN" dirty="0" smtClean="0">
                <a:solidFill>
                  <a:schemeClr val="bg1"/>
                </a:solidFill>
                <a:latin typeface="Berlin Sans FB Demi" pitchFamily="34" charset="0"/>
              </a:rPr>
              <a:t>Solution</a:t>
            </a:r>
            <a:endParaRPr lang="en-US" dirty="0">
              <a:solidFill>
                <a:schemeClr val="bg1"/>
              </a:solidFill>
              <a:latin typeface="Berlin Sans FB Demi" pitchFamily="34" charset="0"/>
            </a:endParaRPr>
          </a:p>
        </p:txBody>
      </p:sp>
      <p:pic>
        <p:nvPicPr>
          <p:cNvPr id="4" name="Content Placeholder 3" descr="ks.png"/>
          <p:cNvPicPr>
            <a:picLocks noGrp="1" noChangeAspect="1"/>
          </p:cNvPicPr>
          <p:nvPr>
            <p:ph idx="1"/>
          </p:nvPr>
        </p:nvPicPr>
        <p:blipFill>
          <a:blip r:embed="rId3" cstate="print"/>
          <a:srcRect t="11099" r="50820"/>
          <a:stretch>
            <a:fillRect/>
          </a:stretch>
        </p:blipFill>
        <p:spPr>
          <a:xfrm>
            <a:off x="827584" y="1491630"/>
            <a:ext cx="2160240" cy="2883768"/>
          </a:xfrm>
        </p:spPr>
      </p:pic>
      <p:sp>
        <p:nvSpPr>
          <p:cNvPr id="6" name="TextBox 5"/>
          <p:cNvSpPr txBox="1"/>
          <p:nvPr/>
        </p:nvSpPr>
        <p:spPr>
          <a:xfrm>
            <a:off x="4067944" y="1707654"/>
            <a:ext cx="4320480" cy="1200329"/>
          </a:xfrm>
          <a:prstGeom prst="rect">
            <a:avLst/>
          </a:prstGeom>
          <a:noFill/>
        </p:spPr>
        <p:txBody>
          <a:bodyPr wrap="square" rtlCol="0">
            <a:spAutoFit/>
          </a:bodyPr>
          <a:lstStyle/>
          <a:p>
            <a:r>
              <a:rPr lang="en-IN" dirty="0" smtClean="0"/>
              <a:t>To tackle these problems and to provide a system between the user and the hospitals we have developed this web application named  </a:t>
            </a:r>
            <a:r>
              <a:rPr lang="en-IN" b="1" dirty="0" smtClean="0">
                <a:solidFill>
                  <a:srgbClr val="00B0F0"/>
                </a:solidFill>
              </a:rPr>
              <a:t>Keepingsafe.com</a:t>
            </a:r>
            <a:endParaRPr lang="en-US" b="1" dirty="0">
              <a:solidFill>
                <a:srgbClr val="00B0F0"/>
              </a:solidFill>
            </a:endParaRPr>
          </a:p>
        </p:txBody>
      </p:sp>
      <p:sp>
        <p:nvSpPr>
          <p:cNvPr id="7" name="TextBox 6"/>
          <p:cNvSpPr txBox="1"/>
          <p:nvPr/>
        </p:nvSpPr>
        <p:spPr>
          <a:xfrm>
            <a:off x="4067944" y="3147814"/>
            <a:ext cx="4176464" cy="1200329"/>
          </a:xfrm>
          <a:prstGeom prst="rect">
            <a:avLst/>
          </a:prstGeom>
          <a:noFill/>
        </p:spPr>
        <p:txBody>
          <a:bodyPr wrap="square" rtlCol="0">
            <a:spAutoFit/>
          </a:bodyPr>
          <a:lstStyle/>
          <a:p>
            <a:r>
              <a:rPr lang="en-IN" dirty="0" smtClean="0"/>
              <a:t>It not only solves all the mentioned problems but also ensures more social distancing and avoids unnecessary travelling of people.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ave 7"/>
          <p:cNvSpPr/>
          <p:nvPr/>
        </p:nvSpPr>
        <p:spPr>
          <a:xfrm>
            <a:off x="0" y="0"/>
            <a:ext cx="9144000" cy="11315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4211960" y="267494"/>
            <a:ext cx="4608512" cy="781595"/>
          </a:xfrm>
        </p:spPr>
        <p:txBody>
          <a:bodyPr>
            <a:normAutofit/>
          </a:bodyPr>
          <a:lstStyle/>
          <a:p>
            <a:r>
              <a:rPr lang="en-IN" sz="4000" dirty="0">
                <a:solidFill>
                  <a:schemeClr val="bg1"/>
                </a:solidFill>
                <a:latin typeface="Berlin Sans FB Demi" pitchFamily="34" charset="0"/>
              </a:rPr>
              <a:t>F</a:t>
            </a:r>
            <a:r>
              <a:rPr lang="en-IN" sz="4000" dirty="0" smtClean="0">
                <a:solidFill>
                  <a:schemeClr val="bg1"/>
                </a:solidFill>
                <a:latin typeface="Berlin Sans FB Demi" pitchFamily="34" charset="0"/>
              </a:rPr>
              <a:t>eatures</a:t>
            </a:r>
            <a:endParaRPr lang="en-US" sz="4000" dirty="0">
              <a:solidFill>
                <a:schemeClr val="bg1"/>
              </a:solidFill>
              <a:latin typeface="Berlin Sans FB Demi" pitchFamily="34" charset="0"/>
            </a:endParaRPr>
          </a:p>
        </p:txBody>
      </p:sp>
      <p:pic>
        <p:nvPicPr>
          <p:cNvPr id="41986" name="Picture 2" descr="African, African American, Black, Cellphone, Creative"/>
          <p:cNvPicPr>
            <a:picLocks noChangeAspect="1" noChangeArrowheads="1"/>
          </p:cNvPicPr>
          <p:nvPr/>
        </p:nvPicPr>
        <p:blipFill>
          <a:blip r:embed="rId2" cstate="print"/>
          <a:srcRect/>
          <a:stretch>
            <a:fillRect/>
          </a:stretch>
        </p:blipFill>
        <p:spPr bwMode="auto">
          <a:xfrm>
            <a:off x="611560" y="1491630"/>
            <a:ext cx="2952328" cy="3280741"/>
          </a:xfrm>
          <a:prstGeom prst="rect">
            <a:avLst/>
          </a:prstGeom>
          <a:noFill/>
        </p:spPr>
      </p:pic>
      <p:sp>
        <p:nvSpPr>
          <p:cNvPr id="13" name="TextBox 12"/>
          <p:cNvSpPr txBox="1"/>
          <p:nvPr/>
        </p:nvSpPr>
        <p:spPr>
          <a:xfrm>
            <a:off x="4211960" y="1347614"/>
            <a:ext cx="4248472" cy="3447098"/>
          </a:xfrm>
          <a:prstGeom prst="rect">
            <a:avLst/>
          </a:prstGeom>
          <a:noFill/>
        </p:spPr>
        <p:txBody>
          <a:bodyPr wrap="square" rtlCol="0">
            <a:spAutoFit/>
          </a:bodyPr>
          <a:lstStyle/>
          <a:p>
            <a:r>
              <a:rPr lang="en-IN" sz="2000" b="1" u="sng" dirty="0" smtClean="0">
                <a:solidFill>
                  <a:srgbClr val="00B0F0"/>
                </a:solidFill>
              </a:rPr>
              <a:t>Provides data</a:t>
            </a:r>
          </a:p>
          <a:p>
            <a:endParaRPr lang="en-IN" u="sng" dirty="0" smtClean="0">
              <a:solidFill>
                <a:srgbClr val="00B0F0"/>
              </a:solidFill>
            </a:endParaRPr>
          </a:p>
          <a:p>
            <a:pPr>
              <a:buFont typeface="Arial" pitchFamily="34" charset="0"/>
              <a:buChar char="•"/>
            </a:pPr>
            <a:r>
              <a:rPr lang="en-IN" dirty="0" smtClean="0"/>
              <a:t> Total and vacant hospital beds to check the availability</a:t>
            </a:r>
          </a:p>
          <a:p>
            <a:pPr>
              <a:buFont typeface="Arial" pitchFamily="34" charset="0"/>
              <a:buChar char="•"/>
            </a:pPr>
            <a:endParaRPr lang="en-IN" dirty="0" smtClean="0"/>
          </a:p>
          <a:p>
            <a:pPr>
              <a:buFont typeface="Arial" pitchFamily="34" charset="0"/>
              <a:buChar char="•"/>
            </a:pPr>
            <a:r>
              <a:rPr lang="en-IN" dirty="0" smtClean="0"/>
              <a:t> Location and direction of the selected hospital through </a:t>
            </a:r>
            <a:r>
              <a:rPr lang="en-IN" dirty="0" err="1" smtClean="0"/>
              <a:t>google</a:t>
            </a:r>
            <a:r>
              <a:rPr lang="en-IN" dirty="0" smtClean="0"/>
              <a:t> maps</a:t>
            </a:r>
          </a:p>
          <a:p>
            <a:pPr>
              <a:buFont typeface="Arial" pitchFamily="34" charset="0"/>
              <a:buChar char="•"/>
            </a:pPr>
            <a:endParaRPr lang="en-IN" dirty="0" smtClean="0"/>
          </a:p>
          <a:p>
            <a:pPr>
              <a:buFont typeface="Arial" pitchFamily="34" charset="0"/>
              <a:buChar char="•"/>
            </a:pPr>
            <a:r>
              <a:rPr lang="en-IN" dirty="0" smtClean="0"/>
              <a:t> District wise active, deceased  and recovered cases in states through API</a:t>
            </a:r>
          </a:p>
          <a:p>
            <a:pPr>
              <a:buFont typeface="Arial" pitchFamily="34" charset="0"/>
              <a:buChar char="•"/>
            </a:pPr>
            <a:endParaRPr lang="en-IN" dirty="0" smtClean="0"/>
          </a:p>
          <a:p>
            <a:pPr>
              <a:buFont typeface="Arial" pitchFamily="34" charset="0"/>
              <a:buChar char="•"/>
            </a:pPr>
            <a:r>
              <a:rPr lang="en-IN" dirty="0" smtClean="0"/>
              <a:t> Emergency contacts and safety measures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ave 7"/>
          <p:cNvSpPr/>
          <p:nvPr/>
        </p:nvSpPr>
        <p:spPr>
          <a:xfrm>
            <a:off x="0" y="0"/>
            <a:ext cx="9144000" cy="11315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4211960" y="267494"/>
            <a:ext cx="4608512" cy="781595"/>
          </a:xfrm>
        </p:spPr>
        <p:txBody>
          <a:bodyPr>
            <a:normAutofit/>
          </a:bodyPr>
          <a:lstStyle/>
          <a:p>
            <a:r>
              <a:rPr lang="en-IN" sz="4000" dirty="0">
                <a:solidFill>
                  <a:schemeClr val="bg1"/>
                </a:solidFill>
                <a:latin typeface="Berlin Sans FB Demi" pitchFamily="34" charset="0"/>
              </a:rPr>
              <a:t>F</a:t>
            </a:r>
            <a:r>
              <a:rPr lang="en-IN" sz="4000" dirty="0" smtClean="0">
                <a:solidFill>
                  <a:schemeClr val="bg1"/>
                </a:solidFill>
                <a:latin typeface="Berlin Sans FB Demi" pitchFamily="34" charset="0"/>
              </a:rPr>
              <a:t>eatures</a:t>
            </a:r>
            <a:endParaRPr lang="en-US" sz="4000" dirty="0">
              <a:solidFill>
                <a:schemeClr val="bg1"/>
              </a:solidFill>
              <a:latin typeface="Berlin Sans FB Demi" pitchFamily="34" charset="0"/>
            </a:endParaRPr>
          </a:p>
        </p:txBody>
      </p:sp>
      <p:pic>
        <p:nvPicPr>
          <p:cNvPr id="41986" name="Picture 2" descr="African, African American, Black, Cellphone, Creative"/>
          <p:cNvPicPr>
            <a:picLocks noChangeAspect="1" noChangeArrowheads="1"/>
          </p:cNvPicPr>
          <p:nvPr/>
        </p:nvPicPr>
        <p:blipFill>
          <a:blip r:embed="rId2" cstate="print"/>
          <a:srcRect/>
          <a:stretch>
            <a:fillRect/>
          </a:stretch>
        </p:blipFill>
        <p:spPr bwMode="auto">
          <a:xfrm>
            <a:off x="611560" y="1491630"/>
            <a:ext cx="2952328" cy="3280741"/>
          </a:xfrm>
          <a:prstGeom prst="rect">
            <a:avLst/>
          </a:prstGeom>
          <a:noFill/>
        </p:spPr>
      </p:pic>
      <p:sp>
        <p:nvSpPr>
          <p:cNvPr id="13" name="TextBox 12"/>
          <p:cNvSpPr txBox="1"/>
          <p:nvPr/>
        </p:nvSpPr>
        <p:spPr>
          <a:xfrm>
            <a:off x="4211960" y="1347614"/>
            <a:ext cx="4536504" cy="2893100"/>
          </a:xfrm>
          <a:prstGeom prst="rect">
            <a:avLst/>
          </a:prstGeom>
          <a:noFill/>
        </p:spPr>
        <p:txBody>
          <a:bodyPr wrap="square" rtlCol="0">
            <a:spAutoFit/>
          </a:bodyPr>
          <a:lstStyle/>
          <a:p>
            <a:r>
              <a:rPr lang="en-IN" sz="2000" b="1" u="sng" dirty="0" smtClean="0">
                <a:solidFill>
                  <a:srgbClr val="00B0F0"/>
                </a:solidFill>
              </a:rPr>
              <a:t>Provides portal</a:t>
            </a:r>
          </a:p>
          <a:p>
            <a:endParaRPr lang="en-IN" u="sng" dirty="0" smtClean="0">
              <a:solidFill>
                <a:srgbClr val="00B0F0"/>
              </a:solidFill>
            </a:endParaRPr>
          </a:p>
          <a:p>
            <a:pPr>
              <a:buFont typeface="Arial" pitchFamily="34" charset="0"/>
              <a:buChar char="•"/>
            </a:pPr>
            <a:r>
              <a:rPr lang="en-IN" dirty="0" smtClean="0"/>
              <a:t> To small hospitals to take their appointment facilities online through our database</a:t>
            </a:r>
          </a:p>
          <a:p>
            <a:pPr>
              <a:buFont typeface="Arial" pitchFamily="34" charset="0"/>
              <a:buChar char="•"/>
            </a:pPr>
            <a:endParaRPr lang="en-IN" dirty="0" smtClean="0"/>
          </a:p>
          <a:p>
            <a:pPr>
              <a:buFont typeface="Arial" pitchFamily="34" charset="0"/>
              <a:buChar char="•"/>
            </a:pPr>
            <a:r>
              <a:rPr lang="en-IN" dirty="0" smtClean="0"/>
              <a:t> To users for booking online appointments in order to avoid unnecessary travelling</a:t>
            </a:r>
          </a:p>
          <a:p>
            <a:pPr>
              <a:buFont typeface="Arial" pitchFamily="34" charset="0"/>
              <a:buChar char="•"/>
            </a:pPr>
            <a:endParaRPr lang="en-IN" dirty="0" smtClean="0"/>
          </a:p>
          <a:p>
            <a:pPr>
              <a:buFont typeface="Arial" pitchFamily="34" charset="0"/>
              <a:buChar char="•"/>
            </a:pPr>
            <a:r>
              <a:rPr lang="en-IN" dirty="0" smtClean="0"/>
              <a:t> To volunteers/social workers for keeping the data and citizens updated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ave 3"/>
          <p:cNvSpPr/>
          <p:nvPr/>
        </p:nvSpPr>
        <p:spPr>
          <a:xfrm>
            <a:off x="0" y="0"/>
            <a:ext cx="9144000" cy="1275606"/>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43808" y="267494"/>
            <a:ext cx="6300192" cy="936104"/>
          </a:xfrm>
        </p:spPr>
        <p:txBody>
          <a:bodyPr/>
          <a:lstStyle/>
          <a:p>
            <a:r>
              <a:rPr lang="en-IN" dirty="0" smtClean="0">
                <a:solidFill>
                  <a:schemeClr val="bg1"/>
                </a:solidFill>
                <a:latin typeface="Berlin Sans FB Demi" pitchFamily="34" charset="0"/>
              </a:rPr>
              <a:t>Working</a:t>
            </a:r>
            <a:endParaRPr lang="en-US" dirty="0">
              <a:solidFill>
                <a:schemeClr val="bg1"/>
              </a:solidFill>
              <a:latin typeface="Berlin Sans FB Demi" pitchFamily="34" charset="0"/>
            </a:endParaRPr>
          </a:p>
        </p:txBody>
      </p:sp>
      <p:sp>
        <p:nvSpPr>
          <p:cNvPr id="6" name="TextBox 5"/>
          <p:cNvSpPr txBox="1"/>
          <p:nvPr/>
        </p:nvSpPr>
        <p:spPr>
          <a:xfrm>
            <a:off x="5148064" y="3003798"/>
            <a:ext cx="3171446" cy="369332"/>
          </a:xfrm>
          <a:prstGeom prst="rect">
            <a:avLst/>
          </a:prstGeom>
          <a:noFill/>
        </p:spPr>
        <p:txBody>
          <a:bodyPr wrap="none" rtlCol="0">
            <a:spAutoFit/>
          </a:bodyPr>
          <a:lstStyle/>
          <a:p>
            <a:r>
              <a:rPr lang="en-US" dirty="0" smtClean="0">
                <a:hlinkClick r:id="rId2"/>
              </a:rPr>
              <a:t>https://youtu.be/bi4m7XVw5xg</a:t>
            </a:r>
            <a:endParaRPr lang="en-US" dirty="0"/>
          </a:p>
        </p:txBody>
      </p:sp>
      <p:sp>
        <p:nvSpPr>
          <p:cNvPr id="7" name="TextBox 6"/>
          <p:cNvSpPr txBox="1"/>
          <p:nvPr/>
        </p:nvSpPr>
        <p:spPr>
          <a:xfrm>
            <a:off x="4860032" y="1779662"/>
            <a:ext cx="4068960" cy="923330"/>
          </a:xfrm>
          <a:prstGeom prst="rect">
            <a:avLst/>
          </a:prstGeom>
          <a:noFill/>
        </p:spPr>
        <p:txBody>
          <a:bodyPr wrap="square" rtlCol="0">
            <a:spAutoFit/>
          </a:bodyPr>
          <a:lstStyle/>
          <a:p>
            <a:r>
              <a:rPr lang="en-IN" dirty="0" smtClean="0"/>
              <a:t>We have demonstrated the working of our website completely in the following video</a:t>
            </a:r>
            <a:endParaRPr lang="en-US" dirty="0"/>
          </a:p>
        </p:txBody>
      </p:sp>
      <p:pic>
        <p:nvPicPr>
          <p:cNvPr id="4098" name="Picture 2" descr="Meeting, Business, Brainstorming, Brainstorm"/>
          <p:cNvPicPr>
            <a:picLocks noChangeAspect="1" noChangeArrowheads="1"/>
          </p:cNvPicPr>
          <p:nvPr/>
        </p:nvPicPr>
        <p:blipFill>
          <a:blip r:embed="rId3" cstate="print"/>
          <a:srcRect/>
          <a:stretch>
            <a:fillRect/>
          </a:stretch>
        </p:blipFill>
        <p:spPr bwMode="auto">
          <a:xfrm>
            <a:off x="251520" y="1491630"/>
            <a:ext cx="4066334" cy="295232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076056" y="1779662"/>
            <a:ext cx="3528392" cy="302433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971600" y="1779662"/>
            <a:ext cx="3312368" cy="302433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Wave 18"/>
          <p:cNvSpPr/>
          <p:nvPr/>
        </p:nvSpPr>
        <p:spPr>
          <a:xfrm>
            <a:off x="0" y="0"/>
            <a:ext cx="9144000" cy="1059582"/>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11560" y="205979"/>
            <a:ext cx="8075240" cy="709587"/>
          </a:xfrm>
        </p:spPr>
        <p:txBody>
          <a:bodyPr>
            <a:normAutofit fontScale="90000"/>
          </a:bodyPr>
          <a:lstStyle/>
          <a:p>
            <a:r>
              <a:rPr lang="en-IN" dirty="0" smtClean="0">
                <a:solidFill>
                  <a:schemeClr val="bg1"/>
                </a:solidFill>
                <a:latin typeface="Berlin Sans FB Demi" pitchFamily="34" charset="0"/>
              </a:rPr>
              <a:t>Tech</a:t>
            </a:r>
            <a:r>
              <a:rPr lang="en-IN" dirty="0" smtClean="0">
                <a:latin typeface="Berlin Sans FB Demi" pitchFamily="34" charset="0"/>
              </a:rPr>
              <a:t> </a:t>
            </a:r>
            <a:r>
              <a:rPr lang="en-IN" dirty="0" smtClean="0">
                <a:solidFill>
                  <a:schemeClr val="bg1"/>
                </a:solidFill>
                <a:latin typeface="Berlin Sans FB Demi" pitchFamily="34" charset="0"/>
              </a:rPr>
              <a:t>stack</a:t>
            </a:r>
            <a:r>
              <a:rPr lang="en-IN" dirty="0" smtClean="0">
                <a:latin typeface="Berlin Sans FB Demi" pitchFamily="34" charset="0"/>
              </a:rPr>
              <a:t> </a:t>
            </a:r>
            <a:endParaRPr lang="en-US" dirty="0">
              <a:latin typeface="Berlin Sans FB Demi" pitchFamily="34" charset="0"/>
            </a:endParaRPr>
          </a:p>
        </p:txBody>
      </p:sp>
      <p:sp>
        <p:nvSpPr>
          <p:cNvPr id="7" name="Text Placeholder 6"/>
          <p:cNvSpPr>
            <a:spLocks noGrp="1"/>
          </p:cNvSpPr>
          <p:nvPr>
            <p:ph type="body" idx="1"/>
          </p:nvPr>
        </p:nvSpPr>
        <p:spPr>
          <a:xfrm>
            <a:off x="1547664" y="1275606"/>
            <a:ext cx="1728192" cy="432048"/>
          </a:xfrm>
        </p:spPr>
        <p:txBody>
          <a:bodyPr>
            <a:normAutofit lnSpcReduction="10000"/>
          </a:bodyPr>
          <a:lstStyle/>
          <a:p>
            <a:r>
              <a:rPr lang="en-IN" u="sng" dirty="0" smtClean="0">
                <a:solidFill>
                  <a:schemeClr val="tx2">
                    <a:lumMod val="50000"/>
                  </a:schemeClr>
                </a:solidFill>
                <a:latin typeface="Bahnschrift" pitchFamily="34" charset="0"/>
              </a:rPr>
              <a:t>Front end</a:t>
            </a:r>
            <a:endParaRPr lang="en-US" u="sng" dirty="0">
              <a:solidFill>
                <a:schemeClr val="tx2">
                  <a:lumMod val="50000"/>
                </a:schemeClr>
              </a:solidFill>
              <a:latin typeface="Bahnschrift" pitchFamily="34" charset="0"/>
            </a:endParaRPr>
          </a:p>
        </p:txBody>
      </p:sp>
      <p:sp>
        <p:nvSpPr>
          <p:cNvPr id="8" name="Content Placeholder 7"/>
          <p:cNvSpPr>
            <a:spLocks noGrp="1"/>
          </p:cNvSpPr>
          <p:nvPr>
            <p:ph sz="half" idx="2"/>
          </p:nvPr>
        </p:nvSpPr>
        <p:spPr>
          <a:xfrm>
            <a:off x="2123728" y="2067694"/>
            <a:ext cx="2232248" cy="2592288"/>
          </a:xfrm>
        </p:spPr>
        <p:txBody>
          <a:bodyPr>
            <a:normAutofit/>
          </a:bodyPr>
          <a:lstStyle/>
          <a:p>
            <a:pPr>
              <a:buNone/>
            </a:pPr>
            <a:r>
              <a:rPr lang="en-IN" dirty="0" smtClean="0">
                <a:latin typeface="Calibri" pitchFamily="34" charset="0"/>
                <a:cs typeface="Calibri" pitchFamily="34" charset="0"/>
              </a:rPr>
              <a:t>HTML</a:t>
            </a:r>
          </a:p>
          <a:p>
            <a:pPr>
              <a:buNone/>
            </a:pPr>
            <a:endParaRPr lang="en-IN" dirty="0" smtClean="0">
              <a:latin typeface="Calibri" pitchFamily="34" charset="0"/>
              <a:cs typeface="Calibri" pitchFamily="34" charset="0"/>
            </a:endParaRPr>
          </a:p>
          <a:p>
            <a:pPr>
              <a:buNone/>
            </a:pPr>
            <a:r>
              <a:rPr lang="en-IN" dirty="0" smtClean="0">
                <a:latin typeface="Calibri" pitchFamily="34" charset="0"/>
                <a:cs typeface="Calibri" pitchFamily="34" charset="0"/>
              </a:rPr>
              <a:t>CSS</a:t>
            </a:r>
          </a:p>
          <a:p>
            <a:pPr>
              <a:buNone/>
            </a:pPr>
            <a:endParaRPr lang="en-IN" dirty="0" smtClean="0">
              <a:latin typeface="Calibri" pitchFamily="34" charset="0"/>
              <a:cs typeface="Calibri" pitchFamily="34" charset="0"/>
            </a:endParaRPr>
          </a:p>
          <a:p>
            <a:pPr>
              <a:buNone/>
            </a:pPr>
            <a:r>
              <a:rPr lang="en-IN" dirty="0" smtClean="0">
                <a:latin typeface="Calibri" pitchFamily="34" charset="0"/>
                <a:cs typeface="Calibri" pitchFamily="34" charset="0"/>
              </a:rPr>
              <a:t>Java Script</a:t>
            </a:r>
            <a:endParaRPr lang="en-US" dirty="0">
              <a:latin typeface="Calibri" pitchFamily="34" charset="0"/>
              <a:cs typeface="Calibri" pitchFamily="34" charset="0"/>
            </a:endParaRPr>
          </a:p>
        </p:txBody>
      </p:sp>
      <p:sp>
        <p:nvSpPr>
          <p:cNvPr id="9" name="Text Placeholder 8"/>
          <p:cNvSpPr>
            <a:spLocks noGrp="1"/>
          </p:cNvSpPr>
          <p:nvPr>
            <p:ph type="body" sz="quarter" idx="3"/>
          </p:nvPr>
        </p:nvSpPr>
        <p:spPr>
          <a:xfrm>
            <a:off x="5940152" y="1203598"/>
            <a:ext cx="1728192" cy="504056"/>
          </a:xfrm>
        </p:spPr>
        <p:txBody>
          <a:bodyPr/>
          <a:lstStyle/>
          <a:p>
            <a:r>
              <a:rPr lang="en-IN" u="sng" dirty="0" smtClean="0">
                <a:solidFill>
                  <a:schemeClr val="tx2">
                    <a:lumMod val="50000"/>
                  </a:schemeClr>
                </a:solidFill>
                <a:latin typeface="Bahnschrift" pitchFamily="34" charset="0"/>
              </a:rPr>
              <a:t>Back end</a:t>
            </a:r>
            <a:endParaRPr lang="en-US" u="sng" dirty="0">
              <a:solidFill>
                <a:schemeClr val="tx2">
                  <a:lumMod val="50000"/>
                </a:schemeClr>
              </a:solidFill>
              <a:latin typeface="Bahnschrift" pitchFamily="34" charset="0"/>
            </a:endParaRPr>
          </a:p>
        </p:txBody>
      </p:sp>
      <p:sp>
        <p:nvSpPr>
          <p:cNvPr id="10" name="Content Placeholder 9"/>
          <p:cNvSpPr>
            <a:spLocks noGrp="1"/>
          </p:cNvSpPr>
          <p:nvPr>
            <p:ph sz="quarter" idx="4"/>
          </p:nvPr>
        </p:nvSpPr>
        <p:spPr>
          <a:xfrm>
            <a:off x="6660232" y="1923678"/>
            <a:ext cx="2088232" cy="2880320"/>
          </a:xfrm>
        </p:spPr>
        <p:txBody>
          <a:bodyPr>
            <a:normAutofit lnSpcReduction="10000"/>
          </a:bodyPr>
          <a:lstStyle/>
          <a:p>
            <a:pPr>
              <a:buNone/>
            </a:pPr>
            <a:r>
              <a:rPr lang="en-IN" dirty="0" smtClean="0">
                <a:latin typeface="Calibri" pitchFamily="34" charset="0"/>
                <a:cs typeface="Calibri" pitchFamily="34" charset="0"/>
              </a:rPr>
              <a:t>Python</a:t>
            </a:r>
            <a:endParaRPr lang="en-IN" dirty="0">
              <a:latin typeface="Calibri" pitchFamily="34" charset="0"/>
              <a:cs typeface="Calibri" pitchFamily="34" charset="0"/>
            </a:endParaRPr>
          </a:p>
          <a:p>
            <a:endParaRPr lang="en-IN" dirty="0" smtClean="0">
              <a:latin typeface="Calibri" pitchFamily="34" charset="0"/>
              <a:cs typeface="Calibri" pitchFamily="34" charset="0"/>
            </a:endParaRPr>
          </a:p>
          <a:p>
            <a:pPr>
              <a:buNone/>
            </a:pPr>
            <a:r>
              <a:rPr lang="en-IN" dirty="0" err="1" smtClean="0">
                <a:latin typeface="Calibri" pitchFamily="34" charset="0"/>
                <a:cs typeface="Calibri" pitchFamily="34" charset="0"/>
              </a:rPr>
              <a:t>Django</a:t>
            </a:r>
            <a:endParaRPr lang="en-IN" dirty="0">
              <a:latin typeface="Calibri" pitchFamily="34" charset="0"/>
              <a:cs typeface="Calibri" pitchFamily="34" charset="0"/>
            </a:endParaRPr>
          </a:p>
          <a:p>
            <a:endParaRPr lang="en-IN" dirty="0" smtClean="0">
              <a:latin typeface="Calibri" pitchFamily="34" charset="0"/>
              <a:cs typeface="Calibri" pitchFamily="34" charset="0"/>
            </a:endParaRPr>
          </a:p>
          <a:p>
            <a:pPr>
              <a:buNone/>
            </a:pPr>
            <a:r>
              <a:rPr lang="en-IN" dirty="0" smtClean="0">
                <a:latin typeface="Calibri" pitchFamily="34" charset="0"/>
                <a:cs typeface="Calibri" pitchFamily="34" charset="0"/>
              </a:rPr>
              <a:t>SQLITE3</a:t>
            </a:r>
          </a:p>
          <a:p>
            <a:endParaRPr lang="en-IN" dirty="0" smtClean="0"/>
          </a:p>
          <a:p>
            <a:pPr>
              <a:buNone/>
            </a:pPr>
            <a:r>
              <a:rPr lang="en-IN" dirty="0" smtClean="0"/>
              <a:t>API</a:t>
            </a:r>
            <a:endParaRPr lang="en-US" dirty="0"/>
          </a:p>
        </p:txBody>
      </p:sp>
      <p:pic>
        <p:nvPicPr>
          <p:cNvPr id="38915" name="Picture 3" descr="C:\Users\VIJAY YADAV\AppData\Local\Microsoft\Windows\INetCache\IE\WJ8YSYRP\1200px-CSS.3.svg[1].png"/>
          <p:cNvPicPr>
            <a:picLocks noChangeAspect="1" noChangeArrowheads="1"/>
          </p:cNvPicPr>
          <p:nvPr/>
        </p:nvPicPr>
        <p:blipFill>
          <a:blip r:embed="rId2" cstate="print"/>
          <a:srcRect/>
          <a:stretch>
            <a:fillRect/>
          </a:stretch>
        </p:blipFill>
        <p:spPr bwMode="auto">
          <a:xfrm>
            <a:off x="1331640" y="2859782"/>
            <a:ext cx="462358" cy="648072"/>
          </a:xfrm>
          <a:prstGeom prst="rect">
            <a:avLst/>
          </a:prstGeom>
          <a:noFill/>
        </p:spPr>
      </p:pic>
      <p:pic>
        <p:nvPicPr>
          <p:cNvPr id="38916" name="Picture 4" descr="C:\Users\VIJAY YADAV\AppData\Local\Microsoft\Windows\INetCache\IE\UB3T5TY3\CLISK_1334741064[1].jpg"/>
          <p:cNvPicPr>
            <a:picLocks noChangeAspect="1" noChangeArrowheads="1"/>
          </p:cNvPicPr>
          <p:nvPr/>
        </p:nvPicPr>
        <p:blipFill>
          <a:blip r:embed="rId3" cstate="print"/>
          <a:srcRect/>
          <a:stretch>
            <a:fillRect/>
          </a:stretch>
        </p:blipFill>
        <p:spPr bwMode="auto">
          <a:xfrm>
            <a:off x="1187624" y="1923678"/>
            <a:ext cx="792088" cy="792088"/>
          </a:xfrm>
          <a:prstGeom prst="rect">
            <a:avLst/>
          </a:prstGeom>
          <a:noFill/>
        </p:spPr>
      </p:pic>
      <p:pic>
        <p:nvPicPr>
          <p:cNvPr id="38917" name="Picture 5" descr="C:\Users\VIJAY YADAV\AppData\Local\Microsoft\Windows\INetCache\IE\WJ8YSYRP\Javascript_badge.svg[1].png"/>
          <p:cNvPicPr>
            <a:picLocks noChangeAspect="1" noChangeArrowheads="1"/>
          </p:cNvPicPr>
          <p:nvPr/>
        </p:nvPicPr>
        <p:blipFill>
          <a:blip r:embed="rId4" cstate="print"/>
          <a:srcRect/>
          <a:stretch>
            <a:fillRect/>
          </a:stretch>
        </p:blipFill>
        <p:spPr bwMode="auto">
          <a:xfrm>
            <a:off x="1259632" y="3795886"/>
            <a:ext cx="598708" cy="648072"/>
          </a:xfrm>
          <a:prstGeom prst="rect">
            <a:avLst/>
          </a:prstGeom>
          <a:noFill/>
        </p:spPr>
      </p:pic>
      <p:pic>
        <p:nvPicPr>
          <p:cNvPr id="38918" name="Picture 6" descr="C:\Users\VIJAY YADAV\AppData\Local\Microsoft\Windows\INetCache\IE\CQWHFN5D\1200px-Python-logo-notext.svg[1].png"/>
          <p:cNvPicPr>
            <a:picLocks noChangeAspect="1" noChangeArrowheads="1"/>
          </p:cNvPicPr>
          <p:nvPr/>
        </p:nvPicPr>
        <p:blipFill>
          <a:blip r:embed="rId5" cstate="print"/>
          <a:srcRect/>
          <a:stretch>
            <a:fillRect/>
          </a:stretch>
        </p:blipFill>
        <p:spPr bwMode="auto">
          <a:xfrm>
            <a:off x="5436096" y="1923678"/>
            <a:ext cx="576064" cy="576064"/>
          </a:xfrm>
          <a:prstGeom prst="rect">
            <a:avLst/>
          </a:prstGeom>
          <a:noFill/>
        </p:spPr>
      </p:pic>
      <p:pic>
        <p:nvPicPr>
          <p:cNvPr id="38920" name="Picture 8" descr="C:\Users\VIJAY YADAV\AppData\Local\Microsoft\Windows\INetCache\IE\UB3T5TY3\120px-Django_cms_logo.svg[1].png"/>
          <p:cNvPicPr>
            <a:picLocks noChangeAspect="1" noChangeArrowheads="1"/>
          </p:cNvPicPr>
          <p:nvPr/>
        </p:nvPicPr>
        <p:blipFill>
          <a:blip r:embed="rId6" cstate="print"/>
          <a:srcRect/>
          <a:stretch>
            <a:fillRect/>
          </a:stretch>
        </p:blipFill>
        <p:spPr bwMode="auto">
          <a:xfrm>
            <a:off x="5220072" y="2859782"/>
            <a:ext cx="1234422" cy="288032"/>
          </a:xfrm>
          <a:prstGeom prst="rect">
            <a:avLst/>
          </a:prstGeom>
          <a:noFill/>
        </p:spPr>
      </p:pic>
      <p:pic>
        <p:nvPicPr>
          <p:cNvPr id="38921" name="Picture 9" descr="C:\Users\VIJAY YADAV\AppData\Local\Microsoft\Windows\INetCache\IE\WJ8YSYRP\SQLite370.svg[1].png"/>
          <p:cNvPicPr>
            <a:picLocks noChangeAspect="1" noChangeArrowheads="1"/>
          </p:cNvPicPr>
          <p:nvPr/>
        </p:nvPicPr>
        <p:blipFill>
          <a:blip r:embed="rId7" cstate="print"/>
          <a:srcRect/>
          <a:stretch>
            <a:fillRect/>
          </a:stretch>
        </p:blipFill>
        <p:spPr bwMode="auto">
          <a:xfrm>
            <a:off x="5364088" y="3507854"/>
            <a:ext cx="936104" cy="444649"/>
          </a:xfrm>
          <a:prstGeom prst="rect">
            <a:avLst/>
          </a:prstGeom>
          <a:noFill/>
        </p:spPr>
      </p:pic>
      <p:pic>
        <p:nvPicPr>
          <p:cNvPr id="38922" name="Picture 10" descr="C:\Users\VIJAY YADAV\AppData\Local\Microsoft\Windows\INetCache\IE\WJ8YSYRP\coronavirus_PNG6[1].png"/>
          <p:cNvPicPr>
            <a:picLocks noChangeAspect="1" noChangeArrowheads="1"/>
          </p:cNvPicPr>
          <p:nvPr/>
        </p:nvPicPr>
        <p:blipFill>
          <a:blip r:embed="rId8" cstate="print"/>
          <a:srcRect/>
          <a:stretch>
            <a:fillRect/>
          </a:stretch>
        </p:blipFill>
        <p:spPr bwMode="auto">
          <a:xfrm>
            <a:off x="5508104" y="4083918"/>
            <a:ext cx="648072" cy="64807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p:cNvSpPr/>
          <p:nvPr/>
        </p:nvSpPr>
        <p:spPr>
          <a:xfrm>
            <a:off x="0" y="0"/>
            <a:ext cx="9144000" cy="1275606"/>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07904" y="267494"/>
            <a:ext cx="4752528" cy="925611"/>
          </a:xfrm>
        </p:spPr>
        <p:txBody>
          <a:bodyPr/>
          <a:lstStyle/>
          <a:p>
            <a:r>
              <a:rPr lang="en-IN" dirty="0" smtClean="0">
                <a:solidFill>
                  <a:schemeClr val="bg1"/>
                </a:solidFill>
                <a:latin typeface="Berlin Sans FB Demi" pitchFamily="34" charset="0"/>
              </a:rPr>
              <a:t>Future</a:t>
            </a:r>
            <a:r>
              <a:rPr lang="en-IN" dirty="0" smtClean="0">
                <a:latin typeface="Berlin Sans FB Demi" pitchFamily="34" charset="0"/>
              </a:rPr>
              <a:t> </a:t>
            </a:r>
            <a:r>
              <a:rPr lang="en-IN" sz="4000" dirty="0" smtClean="0">
                <a:solidFill>
                  <a:schemeClr val="bg1"/>
                </a:solidFill>
                <a:latin typeface="Berlin Sans FB Demi" pitchFamily="34" charset="0"/>
              </a:rPr>
              <a:t>plans</a:t>
            </a:r>
            <a:endParaRPr lang="en-US" dirty="0">
              <a:solidFill>
                <a:schemeClr val="bg1"/>
              </a:solidFill>
              <a:latin typeface="Berlin Sans FB Demi" pitchFamily="34" charset="0"/>
            </a:endParaRPr>
          </a:p>
        </p:txBody>
      </p:sp>
      <p:pic>
        <p:nvPicPr>
          <p:cNvPr id="40962" name="Picture 2" descr="Business, Idea, Strategy, Marketing, Plan, Vision"/>
          <p:cNvPicPr>
            <a:picLocks noChangeAspect="1" noChangeArrowheads="1"/>
          </p:cNvPicPr>
          <p:nvPr/>
        </p:nvPicPr>
        <p:blipFill>
          <a:blip r:embed="rId2" cstate="print"/>
          <a:srcRect/>
          <a:stretch>
            <a:fillRect/>
          </a:stretch>
        </p:blipFill>
        <p:spPr bwMode="auto">
          <a:xfrm>
            <a:off x="251520" y="1275606"/>
            <a:ext cx="2664296" cy="3313060"/>
          </a:xfrm>
          <a:prstGeom prst="rect">
            <a:avLst/>
          </a:prstGeom>
          <a:noFill/>
        </p:spPr>
      </p:pic>
      <p:sp>
        <p:nvSpPr>
          <p:cNvPr id="5" name="TextBox 4"/>
          <p:cNvSpPr txBox="1"/>
          <p:nvPr/>
        </p:nvSpPr>
        <p:spPr>
          <a:xfrm>
            <a:off x="3131840" y="1635646"/>
            <a:ext cx="5796136" cy="3139321"/>
          </a:xfrm>
          <a:prstGeom prst="rect">
            <a:avLst/>
          </a:prstGeom>
          <a:noFill/>
        </p:spPr>
        <p:txBody>
          <a:bodyPr wrap="square" rtlCol="0">
            <a:spAutoFit/>
          </a:bodyPr>
          <a:lstStyle/>
          <a:p>
            <a:pPr>
              <a:buFont typeface="Arial" pitchFamily="34" charset="0"/>
              <a:buChar char="•"/>
            </a:pPr>
            <a:r>
              <a:rPr lang="en-IN" dirty="0" smtClean="0"/>
              <a:t> To create a system where a free of cost </a:t>
            </a:r>
            <a:r>
              <a:rPr lang="en-IN" b="1" dirty="0" smtClean="0">
                <a:solidFill>
                  <a:srgbClr val="00B0F0"/>
                </a:solidFill>
              </a:rPr>
              <a:t>pick and drop </a:t>
            </a:r>
            <a:r>
              <a:rPr lang="en-IN" dirty="0" smtClean="0"/>
              <a:t>service can be provided to the patients with the help of volunteers and NGOs </a:t>
            </a:r>
          </a:p>
          <a:p>
            <a:endParaRPr lang="en-IN" dirty="0" smtClean="0"/>
          </a:p>
          <a:p>
            <a:pPr>
              <a:buFont typeface="Arial" pitchFamily="34" charset="0"/>
              <a:buChar char="•"/>
            </a:pPr>
            <a:r>
              <a:rPr lang="en-IN" dirty="0" smtClean="0"/>
              <a:t> Advanced verification methods- OTP/ </a:t>
            </a:r>
            <a:r>
              <a:rPr lang="en-IN" dirty="0" err="1" smtClean="0"/>
              <a:t>eKYC</a:t>
            </a:r>
            <a:endParaRPr lang="en-IN" dirty="0" smtClean="0"/>
          </a:p>
          <a:p>
            <a:pPr>
              <a:buFont typeface="Arial" pitchFamily="34" charset="0"/>
              <a:buChar char="•"/>
            </a:pPr>
            <a:r>
              <a:rPr lang="en-IN" dirty="0" smtClean="0"/>
              <a:t> Personal verification of  volunteers</a:t>
            </a:r>
          </a:p>
          <a:p>
            <a:pPr>
              <a:buFont typeface="Arial" pitchFamily="34" charset="0"/>
              <a:buChar char="•"/>
            </a:pPr>
            <a:r>
              <a:rPr lang="en-IN" dirty="0" smtClean="0"/>
              <a:t> Verification of hospitals personally by volunteers</a:t>
            </a:r>
          </a:p>
          <a:p>
            <a:pPr>
              <a:buFont typeface="Arial" pitchFamily="34" charset="0"/>
              <a:buChar char="•"/>
            </a:pPr>
            <a:r>
              <a:rPr lang="en-IN" dirty="0" smtClean="0"/>
              <a:t> Data on </a:t>
            </a:r>
            <a:r>
              <a:rPr lang="en-IN" dirty="0" err="1" smtClean="0"/>
              <a:t>covid</a:t>
            </a:r>
            <a:r>
              <a:rPr lang="en-IN" dirty="0" smtClean="0"/>
              <a:t> beds updated every 24 hours by volunteers</a:t>
            </a:r>
          </a:p>
          <a:p>
            <a:pPr>
              <a:buFont typeface="Arial" pitchFamily="34" charset="0"/>
              <a:buChar char="•"/>
            </a:pPr>
            <a:r>
              <a:rPr lang="en-IN" dirty="0" smtClean="0"/>
              <a:t> Additional features- appointment cancellations, online payments</a:t>
            </a:r>
          </a:p>
          <a:p>
            <a:endParaRPr lang="en-I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283</Words>
  <Application>Microsoft Office PowerPoint</Application>
  <PresentationFormat>On-screen Show (16:9)</PresentationFormat>
  <Paragraphs>67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hackCBS Hackathon </vt:lpstr>
      <vt:lpstr>Inspiration</vt:lpstr>
      <vt:lpstr>Problems</vt:lpstr>
      <vt:lpstr>Solution</vt:lpstr>
      <vt:lpstr>Features</vt:lpstr>
      <vt:lpstr>Features</vt:lpstr>
      <vt:lpstr>Working</vt:lpstr>
      <vt:lpstr>Tech stack </vt:lpstr>
      <vt:lpstr>Future plans</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hackCBS Hackathon </dc:title>
  <dc:creator>HP</dc:creator>
  <cp:lastModifiedBy>HP</cp:lastModifiedBy>
  <cp:revision>1</cp:revision>
  <dcterms:created xsi:type="dcterms:W3CDTF">2020-11-08T07:10:11Z</dcterms:created>
  <dcterms:modified xsi:type="dcterms:W3CDTF">2020-11-08T07:16:06Z</dcterms:modified>
</cp:coreProperties>
</file>