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8c179927c_0_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8c179927c_0_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8c179927c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8c179927c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8c179927c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8c179927c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8c179927c_0_1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8c179927c_0_1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8c179927c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78c179927c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8c179927c_0_1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8c179927c_0_1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8c179927c_0_1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78c179927c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8c179927c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8c179927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78c179927c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78c179927c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8c179927c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8c179927c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8c179927c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8c179927c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8c179927c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8c179927c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8c179927c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8c179927c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8c179927c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8c179927c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8c179927c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8c179927c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00850" y="687450"/>
            <a:ext cx="8331300" cy="1664700"/>
          </a:xfrm>
          <a:prstGeom prst="rect">
            <a:avLst/>
          </a:prstGeom>
          <a:effectLst>
            <a:outerShdw blurRad="100013" rotWithShape="0" algn="bl" dist="9525">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GB">
                <a:solidFill>
                  <a:srgbClr val="FF0000"/>
                </a:solidFill>
              </a:rPr>
              <a:t>Stock Price Prediction Using LSTM Neural Network</a:t>
            </a:r>
            <a:endParaRPr b="1">
              <a:solidFill>
                <a:srgbClr val="FF0000"/>
              </a:solidFill>
            </a:endParaRPr>
          </a:p>
        </p:txBody>
      </p:sp>
      <p:sp>
        <p:nvSpPr>
          <p:cNvPr id="55" name="Google Shape;55;p13"/>
          <p:cNvSpPr txBox="1"/>
          <p:nvPr>
            <p:ph idx="1" type="subTitle"/>
          </p:nvPr>
        </p:nvSpPr>
        <p:spPr>
          <a:xfrm>
            <a:off x="376650" y="3100825"/>
            <a:ext cx="8579700" cy="13089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r">
              <a:lnSpc>
                <a:spcPct val="150000"/>
              </a:lnSpc>
              <a:spcBef>
                <a:spcPts val="0"/>
              </a:spcBef>
              <a:spcAft>
                <a:spcPts val="0"/>
              </a:spcAft>
              <a:buSzPts val="935"/>
              <a:buNone/>
            </a:pPr>
            <a:r>
              <a:rPr b="1" lang="en-GB" sz="2660">
                <a:solidFill>
                  <a:schemeClr val="dk1"/>
                </a:solidFill>
              </a:rPr>
              <a:t>Ayush Behera</a:t>
            </a:r>
            <a:endParaRPr b="1" sz="2660">
              <a:solidFill>
                <a:schemeClr val="dk1"/>
              </a:solidFill>
            </a:endParaRPr>
          </a:p>
          <a:p>
            <a:pPr indent="0" lvl="0" marL="0" rtl="0" algn="r">
              <a:lnSpc>
                <a:spcPct val="80000"/>
              </a:lnSpc>
              <a:spcBef>
                <a:spcPts val="0"/>
              </a:spcBef>
              <a:spcAft>
                <a:spcPts val="0"/>
              </a:spcAft>
              <a:buSzPts val="935"/>
              <a:buNone/>
            </a:pPr>
            <a:r>
              <a:rPr b="1" lang="en-GB" sz="2660">
                <a:solidFill>
                  <a:schemeClr val="dk1"/>
                </a:solidFill>
              </a:rPr>
              <a:t>03323802722</a:t>
            </a:r>
            <a:endParaRPr b="1" sz="266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Testing</a:t>
            </a:r>
            <a:endParaRPr b="1"/>
          </a:p>
        </p:txBody>
      </p:sp>
      <p:sp>
        <p:nvSpPr>
          <p:cNvPr id="114" name="Google Shape;114;p22"/>
          <p:cNvSpPr txBox="1"/>
          <p:nvPr>
            <p:ph idx="1" type="body"/>
          </p:nvPr>
        </p:nvSpPr>
        <p:spPr>
          <a:xfrm>
            <a:off x="311700" y="1152475"/>
            <a:ext cx="8520600" cy="42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rgbClr val="000000"/>
                </a:solidFill>
              </a:rPr>
              <a:t>Process:</a:t>
            </a:r>
            <a:br>
              <a:rPr lang="en-GB" sz="1600">
                <a:solidFill>
                  <a:srgbClr val="000000"/>
                </a:solidFill>
              </a:rPr>
            </a:br>
            <a:r>
              <a:rPr lang="en-GB" sz="1600">
                <a:solidFill>
                  <a:srgbClr val="000000"/>
                </a:solidFill>
              </a:rPr>
              <a:t>1. Combine last 100 days of training data with test data for continuity. Normalize using same MinMaxScaler</a:t>
            </a:r>
            <a:br>
              <a:rPr lang="en-GB" sz="1600">
                <a:solidFill>
                  <a:srgbClr val="000000"/>
                </a:solidFill>
              </a:rPr>
            </a:br>
            <a:r>
              <a:rPr lang="en-GB" sz="1600">
                <a:solidFill>
                  <a:srgbClr val="000000"/>
                </a:solidFill>
              </a:rPr>
              <a:t>2. For each day in test set, take previous 100 days as input (x). True next-day price is output (y)</a:t>
            </a:r>
            <a:br>
              <a:rPr lang="en-GB" sz="1600">
                <a:solidFill>
                  <a:srgbClr val="000000"/>
                </a:solidFill>
              </a:rPr>
            </a:br>
            <a:r>
              <a:rPr lang="en-GB" sz="1600">
                <a:solidFill>
                  <a:srgbClr val="000000"/>
                </a:solidFill>
              </a:rPr>
              <a:t>3. Model predicts next-day stock prices from test sequences. Rescale predictions back to actual values</a:t>
            </a:r>
            <a:br>
              <a:rPr lang="en-GB" sz="1600">
                <a:solidFill>
                  <a:srgbClr val="000000"/>
                </a:solidFill>
              </a:rPr>
            </a:br>
            <a:r>
              <a:rPr lang="en-GB" sz="1600">
                <a:solidFill>
                  <a:srgbClr val="000000"/>
                </a:solidFill>
              </a:rPr>
              <a:t>4. Predictions follow actual stock price trends closely. Enables visualization of Predicted vs Actual performance on test dataset.</a:t>
            </a:r>
            <a:endParaRPr sz="1600">
              <a:solidFill>
                <a:srgbClr val="000000"/>
              </a:solidFill>
            </a:endParaRPr>
          </a:p>
          <a:p>
            <a:pPr indent="0" lvl="0" marL="0" rtl="0" algn="just">
              <a:spcBef>
                <a:spcPts val="1200"/>
              </a:spcBef>
              <a:spcAft>
                <a:spcPts val="1200"/>
              </a:spcAft>
              <a:buNone/>
            </a:pPr>
            <a:r>
              <a:rPr lang="en-GB" sz="1600">
                <a:solidFill>
                  <a:srgbClr val="000000"/>
                </a:solidFill>
              </a:rPr>
              <a:t>This phase ensures that the trained model is generalized and performs well on unseen stock data.</a:t>
            </a:r>
            <a:endParaRPr sz="16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51424" y="152400"/>
            <a:ext cx="5752475" cy="4810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Streamlit App</a:t>
            </a:r>
            <a:endParaRPr b="1"/>
          </a:p>
        </p:txBody>
      </p:sp>
      <p:sp>
        <p:nvSpPr>
          <p:cNvPr id="125" name="Google Shape;125;p24"/>
          <p:cNvSpPr txBox="1"/>
          <p:nvPr>
            <p:ph idx="1" type="body"/>
          </p:nvPr>
        </p:nvSpPr>
        <p:spPr>
          <a:xfrm>
            <a:off x="311700" y="1152475"/>
            <a:ext cx="8363700" cy="40956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solidFill>
                  <a:schemeClr val="dk1"/>
                </a:solidFill>
              </a:rPr>
              <a:t>The app is a lightweight Streamlit front end that wraps the trained model to fetch data, run inference, and render KPIs and charts interactively.</a:t>
            </a:r>
            <a:br>
              <a:rPr lang="en-GB" sz="1600">
                <a:solidFill>
                  <a:schemeClr val="dk1"/>
                </a:solidFill>
              </a:rPr>
            </a:br>
            <a:r>
              <a:rPr lang="en-GB" sz="1600">
                <a:solidFill>
                  <a:schemeClr val="dk1"/>
                </a:solidFill>
              </a:rPr>
              <a:t>Streamlit reruns the script on each interaction, so the design uses per-session state to keep selections/results consistent across reruns.</a:t>
            </a:r>
            <a:endParaRPr sz="1600">
              <a:solidFill>
                <a:schemeClr val="dk1"/>
              </a:solidFill>
            </a:endParaRPr>
          </a:p>
          <a:p>
            <a:pPr indent="0" lvl="0" marL="0" rtl="0" algn="just">
              <a:spcBef>
                <a:spcPts val="1200"/>
              </a:spcBef>
              <a:spcAft>
                <a:spcPts val="0"/>
              </a:spcAft>
              <a:buNone/>
            </a:pPr>
            <a:r>
              <a:rPr b="1" lang="en-GB" sz="1700">
                <a:solidFill>
                  <a:schemeClr val="dk1"/>
                </a:solidFill>
              </a:rPr>
              <a:t>Stock Settings:</a:t>
            </a:r>
            <a:endParaRPr b="1" sz="17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Dropdown to select stock ticker (e.g., NVDA, GOOG, TSLA, AAPL etc.)</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Option to manually enter a symbol</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Start date input for historical data retrieval</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390475"/>
            <a:ext cx="8520600" cy="4527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chemeClr val="dk1"/>
                </a:solidFill>
              </a:rPr>
              <a:t>Price History:</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Company details: name, sector, data points</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Current price display with real-time change indicator</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Interactive price history chart (zoomable, time-based trends) i.e., a long‑range price history chart for quick situational awareness.</a:t>
            </a:r>
            <a:endParaRPr sz="1600">
              <a:solidFill>
                <a:schemeClr val="dk1"/>
              </a:solidFill>
            </a:endParaRPr>
          </a:p>
          <a:p>
            <a:pPr indent="0" lvl="0" marL="0" rtl="0" algn="just">
              <a:spcBef>
                <a:spcPts val="1200"/>
              </a:spcBef>
              <a:spcAft>
                <a:spcPts val="0"/>
              </a:spcAft>
              <a:buNone/>
            </a:pPr>
            <a:r>
              <a:rPr b="1" lang="en-GB" sz="1600">
                <a:solidFill>
                  <a:schemeClr val="dk1"/>
                </a:solidFill>
              </a:rPr>
              <a:t>Model Performance:</a:t>
            </a:r>
            <a:endParaRPr b="1" sz="1600">
              <a:solidFill>
                <a:schemeClr val="dk1"/>
              </a:solidFill>
            </a:endParaRPr>
          </a:p>
          <a:p>
            <a:pPr indent="0" lvl="0" marL="0" rtl="0" algn="just">
              <a:spcBef>
                <a:spcPts val="1200"/>
              </a:spcBef>
              <a:spcAft>
                <a:spcPts val="0"/>
              </a:spcAft>
              <a:buNone/>
            </a:pPr>
            <a:r>
              <a:rPr lang="en-GB" sz="1600">
                <a:solidFill>
                  <a:schemeClr val="dk1"/>
                </a:solidFill>
              </a:rPr>
              <a:t>Key Performance Indicators (KPIs) are derived from the same dataset powering the model inputs. They are as follows:</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R² Score for accuracy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MAE (Mean Absolute Error) for error measure</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Model rating indicator (e.g., Good,)</a:t>
            </a: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413300" y="321400"/>
            <a:ext cx="8520600" cy="4911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chemeClr val="dk1"/>
                </a:solidFill>
              </a:rPr>
              <a:t>Prediction vs. Actual:</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Compares model predictions with realized closes on a time‑aligned plot, alongside headline metrics (e.g., R² and MAE) to communicate fit quality.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Clear comparison using line charts (LSTM predictions). Helps evaluate prediction reliability and trend following</a:t>
            </a:r>
            <a:endParaRPr sz="1600">
              <a:solidFill>
                <a:schemeClr val="dk1"/>
              </a:solidFill>
            </a:endParaRPr>
          </a:p>
          <a:p>
            <a:pPr indent="0" lvl="0" marL="0" rtl="0" algn="just">
              <a:spcBef>
                <a:spcPts val="1200"/>
              </a:spcBef>
              <a:spcAft>
                <a:spcPts val="0"/>
              </a:spcAft>
              <a:buNone/>
            </a:pPr>
            <a:r>
              <a:rPr b="1" lang="en-GB" sz="1600">
                <a:solidFill>
                  <a:schemeClr val="dk1"/>
                </a:solidFill>
              </a:rPr>
              <a:t>Next-day prediction:</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Displays</a:t>
            </a:r>
            <a:r>
              <a:rPr lang="en-GB" sz="1600">
                <a:solidFill>
                  <a:schemeClr val="dk1"/>
                </a:solidFill>
              </a:rPr>
              <a:t> </a:t>
            </a:r>
            <a:r>
              <a:rPr lang="en-GB" sz="1600">
                <a:solidFill>
                  <a:schemeClr val="dk1"/>
                </a:solidFill>
              </a:rPr>
              <a:t>current</a:t>
            </a:r>
            <a:r>
              <a:rPr lang="en-GB" sz="1600">
                <a:solidFill>
                  <a:schemeClr val="dk1"/>
                </a:solidFill>
              </a:rPr>
              <a:t> closing price, </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Next-day closing price forecast with confidence level</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Lookback period parameter (days of past data used)</a:t>
            </a:r>
            <a:endParaRPr sz="1600">
              <a:solidFill>
                <a:schemeClr val="dk1"/>
              </a:solidFill>
            </a:endParaRPr>
          </a:p>
          <a:p>
            <a:pPr indent="0" lvl="0" marL="0" rtl="0" algn="just">
              <a:spcBef>
                <a:spcPts val="1200"/>
              </a:spcBef>
              <a:spcAft>
                <a:spcPts val="0"/>
              </a:spcAft>
              <a:buNone/>
            </a:pPr>
            <a:r>
              <a:rPr b="1" lang="en-GB" sz="1600">
                <a:solidFill>
                  <a:schemeClr val="dk1"/>
                </a:solidFill>
              </a:rPr>
              <a:t>Volumes Traded:</a:t>
            </a:r>
            <a:endParaRPr b="1"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Volume analysis chart with 7-day SMA overlay</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Highlights liquidity and trading activity trends</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65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Preview of Streamlit App</a:t>
            </a:r>
            <a:endParaRPr b="1"/>
          </a:p>
        </p:txBody>
      </p:sp>
      <p:pic>
        <p:nvPicPr>
          <p:cNvPr id="141" name="Google Shape;141;p27"/>
          <p:cNvPicPr preferRelativeResize="0"/>
          <p:nvPr/>
        </p:nvPicPr>
        <p:blipFill>
          <a:blip r:embed="rId3">
            <a:alphaModFix/>
          </a:blip>
          <a:stretch>
            <a:fillRect/>
          </a:stretch>
        </p:blipFill>
        <p:spPr>
          <a:xfrm>
            <a:off x="0" y="3158825"/>
            <a:ext cx="4890899" cy="1984676"/>
          </a:xfrm>
          <a:prstGeom prst="rect">
            <a:avLst/>
          </a:prstGeom>
          <a:noFill/>
          <a:ln>
            <a:noFill/>
          </a:ln>
        </p:spPr>
      </p:pic>
      <p:pic>
        <p:nvPicPr>
          <p:cNvPr id="142" name="Google Shape;142;p27"/>
          <p:cNvPicPr preferRelativeResize="0"/>
          <p:nvPr/>
        </p:nvPicPr>
        <p:blipFill>
          <a:blip r:embed="rId4">
            <a:alphaModFix/>
          </a:blip>
          <a:stretch>
            <a:fillRect/>
          </a:stretch>
        </p:blipFill>
        <p:spPr>
          <a:xfrm>
            <a:off x="0" y="967850"/>
            <a:ext cx="4890900" cy="2139874"/>
          </a:xfrm>
          <a:prstGeom prst="rect">
            <a:avLst/>
          </a:prstGeom>
          <a:noFill/>
          <a:ln>
            <a:noFill/>
          </a:ln>
        </p:spPr>
      </p:pic>
      <p:pic>
        <p:nvPicPr>
          <p:cNvPr id="143" name="Google Shape;143;p27"/>
          <p:cNvPicPr preferRelativeResize="0"/>
          <p:nvPr/>
        </p:nvPicPr>
        <p:blipFill rotWithShape="1">
          <a:blip r:embed="rId5">
            <a:alphaModFix/>
          </a:blip>
          <a:srcRect b="0" l="14415" r="1727" t="0"/>
          <a:stretch/>
        </p:blipFill>
        <p:spPr>
          <a:xfrm>
            <a:off x="5021200" y="929250"/>
            <a:ext cx="4122798" cy="2139875"/>
          </a:xfrm>
          <a:prstGeom prst="rect">
            <a:avLst/>
          </a:prstGeom>
          <a:noFill/>
          <a:ln>
            <a:noFill/>
          </a:ln>
        </p:spPr>
      </p:pic>
      <p:pic>
        <p:nvPicPr>
          <p:cNvPr id="144" name="Google Shape;144;p27"/>
          <p:cNvPicPr preferRelativeResize="0"/>
          <p:nvPr/>
        </p:nvPicPr>
        <p:blipFill rotWithShape="1">
          <a:blip r:embed="rId6">
            <a:alphaModFix/>
          </a:blip>
          <a:srcRect b="0" l="-15296" r="2658" t="0"/>
          <a:stretch/>
        </p:blipFill>
        <p:spPr>
          <a:xfrm>
            <a:off x="4353300" y="3158825"/>
            <a:ext cx="4790698" cy="19846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0900" y="203725"/>
            <a:ext cx="4655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Problem Statement</a:t>
            </a:r>
            <a:endParaRPr b="1"/>
          </a:p>
        </p:txBody>
      </p:sp>
      <p:sp>
        <p:nvSpPr>
          <p:cNvPr id="61" name="Google Shape;61;p14"/>
          <p:cNvSpPr txBox="1"/>
          <p:nvPr>
            <p:ph idx="1" type="body"/>
          </p:nvPr>
        </p:nvSpPr>
        <p:spPr>
          <a:xfrm>
            <a:off x="260900" y="836800"/>
            <a:ext cx="4655400" cy="43857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Clr>
                <a:schemeClr val="dk1"/>
              </a:buClr>
              <a:buSzPts val="1100"/>
              <a:buFont typeface="Arial"/>
              <a:buNone/>
            </a:pPr>
            <a:r>
              <a:rPr lang="en-GB" sz="1500">
                <a:solidFill>
                  <a:schemeClr val="dk1"/>
                </a:solidFill>
              </a:rPr>
              <a:t>The project's objective is to construct a machine learning model for predicting future stock prices using a Long Short-Term Memory (LSTM) neural network. LSTMs, a form of Recurrent Neural Network (RNN), are suitable for time series data due to their ability to retain patterns over extended sequences. This model will process historical stock price data to generate predictions that can guide investment decisions. Stock markets are inherently volatile, influenced by many dynamic factors, and accurate price prediction is challenging due to their stochastic nature. Traditional statistical models often struggle with nonlinear patterns, whereas deep learning approaches like LSTMs can effectively learn complex temporal dependencies in data.</a:t>
            </a:r>
            <a:endParaRPr sz="1500">
              <a:solidFill>
                <a:schemeClr val="dk1"/>
              </a:solidFill>
            </a:endParaRPr>
          </a:p>
        </p:txBody>
      </p:sp>
      <p:pic>
        <p:nvPicPr>
          <p:cNvPr id="62" name="Google Shape;62;p14"/>
          <p:cNvPicPr preferRelativeResize="0"/>
          <p:nvPr/>
        </p:nvPicPr>
        <p:blipFill>
          <a:blip r:embed="rId3">
            <a:alphaModFix/>
          </a:blip>
          <a:stretch>
            <a:fillRect/>
          </a:stretch>
        </p:blipFill>
        <p:spPr>
          <a:xfrm>
            <a:off x="5640200" y="582788"/>
            <a:ext cx="3182350" cy="3977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Objectives </a:t>
            </a:r>
            <a:endParaRPr b="1"/>
          </a:p>
        </p:txBody>
      </p:sp>
      <p:sp>
        <p:nvSpPr>
          <p:cNvPr id="68" name="Google Shape;68;p15"/>
          <p:cNvSpPr txBox="1"/>
          <p:nvPr>
            <p:ph idx="1" type="body"/>
          </p:nvPr>
        </p:nvSpPr>
        <p:spPr>
          <a:xfrm>
            <a:off x="311700" y="1152475"/>
            <a:ext cx="8071800" cy="3879600"/>
          </a:xfrm>
          <a:prstGeom prst="rect">
            <a:avLst/>
          </a:prstGeom>
        </p:spPr>
        <p:txBody>
          <a:bodyPr anchorCtr="0" anchor="t" bIns="91425" lIns="91425" spcFirstLastPara="1" rIns="91425" wrap="square" tIns="91425">
            <a:noAutofit/>
          </a:bodyPr>
          <a:lstStyle/>
          <a:p>
            <a:pPr indent="0" lvl="0" marL="0" rtl="0" algn="just">
              <a:spcBef>
                <a:spcPts val="1400"/>
              </a:spcBef>
              <a:spcAft>
                <a:spcPts val="0"/>
              </a:spcAft>
              <a:buClr>
                <a:schemeClr val="dk1"/>
              </a:buClr>
              <a:buSzPts val="1100"/>
              <a:buFont typeface="Arial"/>
              <a:buNone/>
            </a:pPr>
            <a:r>
              <a:rPr lang="en-GB" sz="1600">
                <a:solidFill>
                  <a:schemeClr val="dk1"/>
                </a:solidFill>
              </a:rPr>
              <a:t>The main objective is to develop a stock price prediction system using LSTM neural networks and make it accessible, interactive, and practical through a Streamlit web application.</a:t>
            </a:r>
            <a:endParaRPr sz="1600">
              <a:solidFill>
                <a:schemeClr val="dk1"/>
              </a:solidFill>
            </a:endParaRPr>
          </a:p>
          <a:p>
            <a:pPr indent="0" lvl="0" marL="0" rtl="0" algn="just">
              <a:spcBef>
                <a:spcPts val="400"/>
              </a:spcBef>
              <a:spcAft>
                <a:spcPts val="0"/>
              </a:spcAft>
              <a:buNone/>
            </a:pPr>
            <a:r>
              <a:rPr lang="en-GB" sz="1600">
                <a:solidFill>
                  <a:schemeClr val="dk1"/>
                </a:solidFill>
              </a:rPr>
              <a:t>Specifically, the objectives are:</a:t>
            </a:r>
            <a:endParaRPr sz="1600">
              <a:solidFill>
                <a:schemeClr val="dk1"/>
              </a:solidFill>
              <a:latin typeface="Roboto"/>
              <a:ea typeface="Roboto"/>
              <a:cs typeface="Roboto"/>
              <a:sym typeface="Roboto"/>
            </a:endParaRPr>
          </a:p>
          <a:p>
            <a:pPr indent="-330200" lvl="0" marL="457200" rtl="0" algn="just">
              <a:spcBef>
                <a:spcPts val="1200"/>
              </a:spcBef>
              <a:spcAft>
                <a:spcPts val="0"/>
              </a:spcAft>
              <a:buClr>
                <a:schemeClr val="dk1"/>
              </a:buClr>
              <a:buSzPts val="1600"/>
              <a:buFont typeface="Roboto"/>
              <a:buChar char="●"/>
            </a:pPr>
            <a:r>
              <a:rPr lang="en-GB" sz="1600">
                <a:solidFill>
                  <a:schemeClr val="dk1"/>
                </a:solidFill>
              </a:rPr>
              <a:t>Learn from historical price trends. Predict future stock prices with improved accuracy.</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Build a next‑day price forecast for selected tickers with a clear scope and limits.</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Deliver Interactive Visualization &amp; App Development with an intuitive Streamlit UX: simple controls, and interactive charts.</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Communicate uncertainty (confidence cues/bands) and interpretation.</a:t>
            </a:r>
            <a:endParaRPr sz="1600">
              <a:solidFill>
                <a:schemeClr val="dk1"/>
              </a:solidFill>
              <a:latin typeface="Roboto"/>
              <a:ea typeface="Roboto"/>
              <a:cs typeface="Roboto"/>
              <a:sym typeface="Roboto"/>
            </a:endParaRPr>
          </a:p>
          <a:p>
            <a:pPr indent="-330200" lvl="0" marL="457200" rtl="0" algn="just">
              <a:spcBef>
                <a:spcPts val="0"/>
              </a:spcBef>
              <a:spcAft>
                <a:spcPts val="0"/>
              </a:spcAft>
              <a:buClr>
                <a:schemeClr val="dk1"/>
              </a:buClr>
              <a:buSzPts val="1600"/>
              <a:buFont typeface="Roboto"/>
              <a:buChar char="●"/>
            </a:pPr>
            <a:r>
              <a:rPr lang="en-GB" sz="1600">
                <a:solidFill>
                  <a:schemeClr val="dk1"/>
                </a:solidFill>
                <a:latin typeface="Roboto"/>
                <a:ea typeface="Roboto"/>
                <a:cs typeface="Roboto"/>
                <a:sym typeface="Roboto"/>
              </a:rPr>
              <a:t>Performance Analysis and Validation</a:t>
            </a:r>
            <a:endParaRPr sz="1600">
              <a:solidFill>
                <a:schemeClr val="dk1"/>
              </a:solidFill>
              <a:latin typeface="Roboto"/>
              <a:ea typeface="Roboto"/>
              <a:cs typeface="Roboto"/>
              <a:sym typeface="Roboto"/>
            </a:endParaRPr>
          </a:p>
          <a:p>
            <a:pPr indent="0" lvl="0" marL="457200" rtl="0" algn="just">
              <a:spcBef>
                <a:spcPts val="1200"/>
              </a:spcBef>
              <a:spcAft>
                <a:spcPts val="120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Dataset</a:t>
            </a:r>
            <a:endParaRPr b="1"/>
          </a:p>
        </p:txBody>
      </p:sp>
      <p:sp>
        <p:nvSpPr>
          <p:cNvPr id="74" name="Google Shape;74;p16"/>
          <p:cNvSpPr txBox="1"/>
          <p:nvPr>
            <p:ph idx="1" type="body"/>
          </p:nvPr>
        </p:nvSpPr>
        <p:spPr>
          <a:xfrm>
            <a:off x="311700" y="1017725"/>
            <a:ext cx="8520600" cy="4336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600">
                <a:solidFill>
                  <a:schemeClr val="dk1"/>
                </a:solidFill>
              </a:rPr>
              <a:t>Source: Yahoo Finance via </a:t>
            </a:r>
            <a:r>
              <a:rPr b="1" lang="en-GB" sz="1600">
                <a:solidFill>
                  <a:schemeClr val="dk1"/>
                </a:solidFill>
              </a:rPr>
              <a:t>yfinance</a:t>
            </a:r>
            <a:r>
              <a:rPr lang="en-GB" sz="1600">
                <a:solidFill>
                  <a:schemeClr val="dk1"/>
                </a:solidFill>
              </a:rPr>
              <a:t> Python library. Provides historical stock market data for any ticker (e.g., AAPL, TSLA, GOOG)</a:t>
            </a:r>
            <a:endParaRPr sz="1600">
              <a:solidFill>
                <a:schemeClr val="dk1"/>
              </a:solidFill>
            </a:endParaRPr>
          </a:p>
          <a:p>
            <a:pPr indent="0" lvl="0" marL="0" rtl="0" algn="just">
              <a:spcBef>
                <a:spcPts val="1800"/>
              </a:spcBef>
              <a:spcAft>
                <a:spcPts val="0"/>
              </a:spcAft>
              <a:buClr>
                <a:schemeClr val="dk1"/>
              </a:buClr>
              <a:buSzPts val="1100"/>
              <a:buFont typeface="Arial"/>
              <a:buNone/>
            </a:pPr>
            <a:r>
              <a:rPr lang="en-GB" sz="1600">
                <a:solidFill>
                  <a:schemeClr val="dk1"/>
                </a:solidFill>
              </a:rPr>
              <a:t>Key terminologies:</a:t>
            </a:r>
            <a:endParaRPr sz="1600">
              <a:solidFill>
                <a:schemeClr val="dk1"/>
              </a:solidFill>
            </a:endParaRPr>
          </a:p>
          <a:p>
            <a:pPr indent="-330200" lvl="0" marL="457200" rtl="0" algn="just">
              <a:spcBef>
                <a:spcPts val="400"/>
              </a:spcBef>
              <a:spcAft>
                <a:spcPts val="0"/>
              </a:spcAft>
              <a:buClr>
                <a:schemeClr val="dk1"/>
              </a:buClr>
              <a:buSzPts val="1600"/>
              <a:buFont typeface="Arial"/>
              <a:buChar char="●"/>
            </a:pPr>
            <a:r>
              <a:rPr lang="en-GB" sz="1600" u="sng">
                <a:solidFill>
                  <a:schemeClr val="dk1"/>
                </a:solidFill>
              </a:rPr>
              <a:t>Date</a:t>
            </a:r>
            <a:r>
              <a:rPr lang="en-GB" sz="1600">
                <a:solidFill>
                  <a:schemeClr val="dk1"/>
                </a:solidFill>
              </a:rPr>
              <a:t>: Trading date (daily, weekly, or chosen 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Open</a:t>
            </a:r>
            <a:r>
              <a:rPr lang="en-GB" sz="1600">
                <a:solidFill>
                  <a:schemeClr val="dk1"/>
                </a:solidFill>
              </a:rPr>
              <a:t>: first traded price of the session at the chosen 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High</a:t>
            </a:r>
            <a:r>
              <a:rPr lang="en-GB" sz="1600">
                <a:solidFill>
                  <a:schemeClr val="dk1"/>
                </a:solidFill>
              </a:rPr>
              <a:t>: highest traded price during the session/interval.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Low</a:t>
            </a:r>
            <a:r>
              <a:rPr lang="en-GB" sz="1600">
                <a:solidFill>
                  <a:schemeClr val="dk1"/>
                </a:solidFill>
              </a:rPr>
              <a:t>: lowest traded price during the session/interval.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Close</a:t>
            </a:r>
            <a:r>
              <a:rPr lang="en-GB" sz="1600">
                <a:solidFill>
                  <a:schemeClr val="dk1"/>
                </a:solidFill>
              </a:rPr>
              <a:t>: last traded price of the session/interval.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Volume</a:t>
            </a:r>
            <a:r>
              <a:rPr lang="en-GB" sz="1600">
                <a:solidFill>
                  <a:schemeClr val="dk1"/>
                </a:solidFill>
              </a:rPr>
              <a:t>: shares traded during the session/interval.</a:t>
            </a:r>
            <a:endParaRPr sz="1600">
              <a:solidFill>
                <a:schemeClr val="dk1"/>
              </a:solidFill>
            </a:endParaRPr>
          </a:p>
          <a:p>
            <a:pPr indent="-330200" lvl="0" marL="457200" rtl="0" algn="just">
              <a:spcBef>
                <a:spcPts val="0"/>
              </a:spcBef>
              <a:spcAft>
                <a:spcPts val="0"/>
              </a:spcAft>
              <a:buClr>
                <a:schemeClr val="dk1"/>
              </a:buClr>
              <a:buSzPts val="1600"/>
              <a:buFont typeface="Arial"/>
              <a:buChar char="●"/>
            </a:pPr>
            <a:r>
              <a:rPr lang="en-GB" sz="1600" u="sng">
                <a:solidFill>
                  <a:schemeClr val="dk1"/>
                </a:solidFill>
              </a:rPr>
              <a:t>Adjusted Close</a:t>
            </a:r>
            <a:r>
              <a:rPr lang="en-GB" sz="1600">
                <a:solidFill>
                  <a:schemeClr val="dk1"/>
                </a:solidFill>
              </a:rPr>
              <a:t>: Close adjusted for dividends/splits to maintain continuity for backtests and return series.</a:t>
            </a:r>
            <a:endParaRPr sz="1600">
              <a:solidFill>
                <a:schemeClr val="dk1"/>
              </a:solidFill>
            </a:endParaRPr>
          </a:p>
          <a:p>
            <a:pPr indent="0" lvl="0" marL="0" rtl="0" algn="just">
              <a:spcBef>
                <a:spcPts val="0"/>
              </a:spcBef>
              <a:spcAft>
                <a:spcPts val="120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2152100" y="16592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820"/>
              <a:t>THE</a:t>
            </a:r>
            <a:endParaRPr sz="3820"/>
          </a:p>
          <a:p>
            <a:pPr indent="0" lvl="0" marL="0" rtl="0" algn="ctr">
              <a:spcBef>
                <a:spcPts val="0"/>
              </a:spcBef>
              <a:spcAft>
                <a:spcPts val="0"/>
              </a:spcAft>
              <a:buSzPts val="990"/>
              <a:buNone/>
            </a:pPr>
            <a:r>
              <a:rPr lang="en-GB" sz="3820"/>
              <a:t>SOLUTION</a:t>
            </a:r>
            <a:endParaRPr sz="3820"/>
          </a:p>
        </p:txBody>
      </p:sp>
      <p:sp>
        <p:nvSpPr>
          <p:cNvPr id="80" name="Google Shape;80;p17"/>
          <p:cNvSpPr txBox="1"/>
          <p:nvPr>
            <p:ph idx="1" type="body"/>
          </p:nvPr>
        </p:nvSpPr>
        <p:spPr>
          <a:xfrm>
            <a:off x="50234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300">
                <a:solidFill>
                  <a:srgbClr val="FCE5CD"/>
                </a:solidFill>
              </a:rPr>
              <a:t>Data Collection</a:t>
            </a:r>
            <a:endParaRPr b="1" sz="2300">
              <a:solidFill>
                <a:srgbClr val="FCE5CD"/>
              </a:solidFill>
            </a:endParaRPr>
          </a:p>
          <a:p>
            <a:pPr indent="0" lvl="0" marL="0" rtl="0" algn="l">
              <a:spcBef>
                <a:spcPts val="1200"/>
              </a:spcBef>
              <a:spcAft>
                <a:spcPts val="0"/>
              </a:spcAft>
              <a:buNone/>
            </a:pPr>
            <a:r>
              <a:rPr b="1" lang="en-GB" sz="2300">
                <a:solidFill>
                  <a:srgbClr val="FCE5CD"/>
                </a:solidFill>
              </a:rPr>
              <a:t>Preprocessing and Cleaning</a:t>
            </a:r>
            <a:endParaRPr b="1" sz="2300">
              <a:solidFill>
                <a:srgbClr val="FCE5CD"/>
              </a:solidFill>
            </a:endParaRPr>
          </a:p>
          <a:p>
            <a:pPr indent="0" lvl="0" marL="0" rtl="0" algn="l">
              <a:spcBef>
                <a:spcPts val="1200"/>
              </a:spcBef>
              <a:spcAft>
                <a:spcPts val="0"/>
              </a:spcAft>
              <a:buNone/>
            </a:pPr>
            <a:r>
              <a:rPr b="1" lang="en-GB" sz="2300">
                <a:solidFill>
                  <a:srgbClr val="FCE5CD"/>
                </a:solidFill>
              </a:rPr>
              <a:t>Training LSTM Model</a:t>
            </a:r>
            <a:endParaRPr b="1" sz="2300">
              <a:solidFill>
                <a:srgbClr val="FCE5CD"/>
              </a:solidFill>
            </a:endParaRPr>
          </a:p>
          <a:p>
            <a:pPr indent="0" lvl="0" marL="0" rtl="0" algn="l">
              <a:spcBef>
                <a:spcPts val="1200"/>
              </a:spcBef>
              <a:spcAft>
                <a:spcPts val="0"/>
              </a:spcAft>
              <a:buNone/>
            </a:pPr>
            <a:r>
              <a:rPr b="1" lang="en-GB" sz="2300">
                <a:solidFill>
                  <a:srgbClr val="FCE5CD"/>
                </a:solidFill>
              </a:rPr>
              <a:t>Testing</a:t>
            </a:r>
            <a:endParaRPr b="1" sz="2300">
              <a:solidFill>
                <a:srgbClr val="FCE5CD"/>
              </a:solidFill>
            </a:endParaRPr>
          </a:p>
          <a:p>
            <a:pPr indent="0" lvl="0" marL="0" rtl="0" algn="l">
              <a:spcBef>
                <a:spcPts val="1200"/>
              </a:spcBef>
              <a:spcAft>
                <a:spcPts val="1200"/>
              </a:spcAft>
              <a:buNone/>
            </a:pPr>
            <a:r>
              <a:rPr b="1" lang="en-GB" sz="2300">
                <a:solidFill>
                  <a:srgbClr val="FCE5CD"/>
                </a:solidFill>
              </a:rPr>
              <a:t>Streamlit App</a:t>
            </a:r>
            <a:endParaRPr b="1" sz="2300">
              <a:solidFill>
                <a:srgbClr val="FCE5CD"/>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3307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 Collection</a:t>
            </a:r>
            <a:endParaRPr b="1"/>
          </a:p>
        </p:txBody>
      </p:sp>
      <p:sp>
        <p:nvSpPr>
          <p:cNvPr id="86" name="Google Shape;86;p18"/>
          <p:cNvSpPr txBox="1"/>
          <p:nvPr>
            <p:ph idx="1" type="body"/>
          </p:nvPr>
        </p:nvSpPr>
        <p:spPr>
          <a:xfrm>
            <a:off x="311700" y="10127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400">
                <a:solidFill>
                  <a:schemeClr val="dk1"/>
                </a:solidFill>
              </a:rPr>
              <a:t>Source: Yahoo Finance via the Python yfinance library, returning OHLCV price series for chosen tickers and dates. Provides free and reliable access to historical market data</a:t>
            </a:r>
            <a:endParaRPr sz="1400">
              <a:solidFill>
                <a:schemeClr val="dk1"/>
              </a:solidFill>
            </a:endParaRPr>
          </a:p>
          <a:p>
            <a:pPr indent="0" lvl="0" marL="0" rtl="0" algn="just">
              <a:spcBef>
                <a:spcPts val="1200"/>
              </a:spcBef>
              <a:spcAft>
                <a:spcPts val="0"/>
              </a:spcAft>
              <a:buNone/>
            </a:pPr>
            <a:r>
              <a:rPr lang="en-GB" sz="1400">
                <a:solidFill>
                  <a:schemeClr val="dk1"/>
                </a:solidFill>
              </a:rPr>
              <a:t>Import yfinance in Python</a:t>
            </a:r>
            <a:endParaRPr sz="1400">
              <a:solidFill>
                <a:schemeClr val="dk1"/>
              </a:solidFill>
            </a:endParaRPr>
          </a:p>
          <a:p>
            <a:pPr indent="0" lvl="0" marL="0" rtl="0" algn="just">
              <a:spcBef>
                <a:spcPts val="1200"/>
              </a:spcBef>
              <a:spcAft>
                <a:spcPts val="0"/>
              </a:spcAft>
              <a:buNone/>
            </a:pPr>
            <a:r>
              <a:rPr lang="en-GB" sz="1400">
                <a:solidFill>
                  <a:schemeClr val="dk1"/>
                </a:solidFill>
              </a:rPr>
              <a:t>Use yf.download(ticker, start, end) to fetch data</a:t>
            </a:r>
            <a:endParaRPr sz="1400">
              <a:solidFill>
                <a:schemeClr val="dk1"/>
              </a:solidFill>
            </a:endParaRPr>
          </a:p>
          <a:p>
            <a:pPr indent="0" lvl="0" marL="0" rtl="0" algn="just">
              <a:spcBef>
                <a:spcPts val="1200"/>
              </a:spcBef>
              <a:spcAft>
                <a:spcPts val="0"/>
              </a:spcAft>
              <a:buNone/>
            </a:pPr>
            <a:r>
              <a:rPr lang="en-GB" sz="1400">
                <a:solidFill>
                  <a:schemeClr val="dk1"/>
                </a:solidFill>
              </a:rPr>
              <a:t>We used Google’s data for the model training and </a:t>
            </a:r>
            <a:r>
              <a:rPr lang="en-GB" sz="1400">
                <a:solidFill>
                  <a:schemeClr val="dk1"/>
                </a:solidFill>
              </a:rPr>
              <a:t>testing</a:t>
            </a:r>
            <a:r>
              <a:rPr lang="en-GB" sz="1400">
                <a:solidFill>
                  <a:schemeClr val="dk1"/>
                </a:solidFill>
              </a:rPr>
              <a:t>.</a:t>
            </a:r>
            <a:endParaRPr sz="1400">
              <a:solidFill>
                <a:schemeClr val="dk1"/>
              </a:solidFill>
            </a:endParaRPr>
          </a:p>
          <a:p>
            <a:pPr indent="0" lvl="0" marL="0" rtl="0" algn="just">
              <a:spcBef>
                <a:spcPts val="1200"/>
              </a:spcBef>
              <a:spcAft>
                <a:spcPts val="1200"/>
              </a:spcAft>
              <a:buNone/>
            </a:pPr>
            <a:r>
              <a:t/>
            </a:r>
            <a:endParaRPr sz="1400">
              <a:solidFill>
                <a:schemeClr val="dk1"/>
              </a:solidFill>
            </a:endParaRPr>
          </a:p>
        </p:txBody>
      </p:sp>
      <p:pic>
        <p:nvPicPr>
          <p:cNvPr id="87" name="Google Shape;87;p18"/>
          <p:cNvPicPr preferRelativeResize="0"/>
          <p:nvPr/>
        </p:nvPicPr>
        <p:blipFill rotWithShape="1">
          <a:blip r:embed="rId3">
            <a:alphaModFix/>
          </a:blip>
          <a:srcRect b="0" l="0" r="53036" t="0"/>
          <a:stretch/>
        </p:blipFill>
        <p:spPr>
          <a:xfrm>
            <a:off x="451400" y="2952750"/>
            <a:ext cx="4291241" cy="1911050"/>
          </a:xfrm>
          <a:prstGeom prst="rect">
            <a:avLst/>
          </a:prstGeom>
          <a:noFill/>
          <a:ln>
            <a:noFill/>
          </a:ln>
        </p:spPr>
      </p:pic>
      <p:pic>
        <p:nvPicPr>
          <p:cNvPr id="88" name="Google Shape;88;p18"/>
          <p:cNvPicPr preferRelativeResize="0"/>
          <p:nvPr/>
        </p:nvPicPr>
        <p:blipFill>
          <a:blip r:embed="rId4">
            <a:alphaModFix/>
          </a:blip>
          <a:stretch>
            <a:fillRect/>
          </a:stretch>
        </p:blipFill>
        <p:spPr>
          <a:xfrm>
            <a:off x="5644600" y="1929950"/>
            <a:ext cx="3175000" cy="2933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Data Preprocessing and Cleaning</a:t>
            </a:r>
            <a:endParaRPr b="1"/>
          </a:p>
        </p:txBody>
      </p:sp>
      <p:sp>
        <p:nvSpPr>
          <p:cNvPr id="94" name="Google Shape;94;p19"/>
          <p:cNvSpPr txBox="1"/>
          <p:nvPr>
            <p:ph idx="1" type="body"/>
          </p:nvPr>
        </p:nvSpPr>
        <p:spPr>
          <a:xfrm>
            <a:off x="311700" y="1017725"/>
            <a:ext cx="8520600" cy="369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600">
                <a:solidFill>
                  <a:srgbClr val="000000"/>
                </a:solidFill>
              </a:rPr>
              <a:t>Why Preprocessing?</a:t>
            </a:r>
            <a:r>
              <a:rPr lang="en-GB" sz="1600">
                <a:solidFill>
                  <a:srgbClr val="000000"/>
                </a:solidFill>
              </a:rPr>
              <a:t> Stock data is raw and noisy and models require normalized, structured input for better learning.</a:t>
            </a:r>
            <a:endParaRPr sz="1600">
              <a:solidFill>
                <a:srgbClr val="000000"/>
              </a:solidFill>
            </a:endParaRPr>
          </a:p>
          <a:p>
            <a:pPr indent="0" lvl="0" marL="0" rtl="0" algn="just">
              <a:spcBef>
                <a:spcPts val="1200"/>
              </a:spcBef>
              <a:spcAft>
                <a:spcPts val="0"/>
              </a:spcAft>
              <a:buNone/>
            </a:pPr>
            <a:r>
              <a:rPr lang="en-GB" sz="1600">
                <a:solidFill>
                  <a:srgbClr val="000000"/>
                </a:solidFill>
              </a:rPr>
              <a:t>Steps in Preprocessing:</a:t>
            </a:r>
            <a:endParaRPr sz="1600">
              <a:solidFill>
                <a:srgbClr val="000000"/>
              </a:solidFill>
            </a:endParaRPr>
          </a:p>
          <a:p>
            <a:pPr indent="0" lvl="0" marL="0" rtl="0" algn="just">
              <a:spcBef>
                <a:spcPts val="1200"/>
              </a:spcBef>
              <a:spcAft>
                <a:spcPts val="0"/>
              </a:spcAft>
              <a:buNone/>
            </a:pPr>
            <a:r>
              <a:rPr lang="en-GB" sz="1600">
                <a:solidFill>
                  <a:srgbClr val="000000"/>
                </a:solidFill>
              </a:rPr>
              <a:t>1. </a:t>
            </a:r>
            <a:r>
              <a:rPr lang="en-GB" sz="1600">
                <a:solidFill>
                  <a:srgbClr val="000000"/>
                </a:solidFill>
              </a:rPr>
              <a:t>Check for null/NaN values. Drop or interpolate missing rows</a:t>
            </a:r>
            <a:endParaRPr sz="1600">
              <a:solidFill>
                <a:srgbClr val="000000"/>
              </a:solidFill>
            </a:endParaRPr>
          </a:p>
          <a:p>
            <a:pPr indent="0" lvl="0" marL="0" rtl="0" algn="just">
              <a:spcBef>
                <a:spcPts val="1200"/>
              </a:spcBef>
              <a:spcAft>
                <a:spcPts val="0"/>
              </a:spcAft>
              <a:buNone/>
            </a:pPr>
            <a:r>
              <a:rPr lang="en-GB" sz="1600">
                <a:solidFill>
                  <a:srgbClr val="000000"/>
                </a:solidFill>
              </a:rPr>
              <a:t>2. Focus on Close Price (target variable)</a:t>
            </a:r>
            <a:endParaRPr sz="1600">
              <a:solidFill>
                <a:srgbClr val="000000"/>
              </a:solidFill>
            </a:endParaRPr>
          </a:p>
          <a:p>
            <a:pPr indent="0" lvl="0" marL="0" rtl="0" algn="just">
              <a:spcBef>
                <a:spcPts val="1200"/>
              </a:spcBef>
              <a:spcAft>
                <a:spcPts val="0"/>
              </a:spcAft>
              <a:buNone/>
            </a:pPr>
            <a:r>
              <a:rPr lang="en-GB" sz="1600">
                <a:solidFill>
                  <a:srgbClr val="000000"/>
                </a:solidFill>
              </a:rPr>
              <a:t>3. Train–Test Split. 80% training data and 20% testing data </a:t>
            </a:r>
            <a:endParaRPr sz="1600">
              <a:solidFill>
                <a:srgbClr val="000000"/>
              </a:solidFill>
            </a:endParaRPr>
          </a:p>
          <a:p>
            <a:pPr indent="0" lvl="0" marL="0" rtl="0" algn="just">
              <a:spcBef>
                <a:spcPts val="1200"/>
              </a:spcBef>
              <a:spcAft>
                <a:spcPts val="1200"/>
              </a:spcAft>
              <a:buNone/>
            </a:pPr>
            <a:r>
              <a:rPr lang="en-GB" sz="1600">
                <a:solidFill>
                  <a:srgbClr val="000000"/>
                </a:solidFill>
              </a:rPr>
              <a:t>4. Normalization. Apply MinMaxScaler; scale prices to range [0,1]. Ensures stable LSTM training</a:t>
            </a:r>
            <a:endParaRPr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83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Training LSTM Model</a:t>
            </a:r>
            <a:endParaRPr b="1"/>
          </a:p>
        </p:txBody>
      </p:sp>
      <p:sp>
        <p:nvSpPr>
          <p:cNvPr id="100" name="Google Shape;100;p20"/>
          <p:cNvSpPr txBox="1"/>
          <p:nvPr>
            <p:ph idx="1" type="body"/>
          </p:nvPr>
        </p:nvSpPr>
        <p:spPr>
          <a:xfrm>
            <a:off x="311700" y="751025"/>
            <a:ext cx="8520600" cy="5030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n-GB" sz="1600">
                <a:solidFill>
                  <a:schemeClr val="dk1"/>
                </a:solidFill>
              </a:rPr>
              <a:t>Model Architecture: </a:t>
            </a:r>
            <a:endParaRPr b="1" sz="1600">
              <a:solidFill>
                <a:schemeClr val="dk1"/>
              </a:solidFill>
            </a:endParaRPr>
          </a:p>
          <a:p>
            <a:pPr indent="0" lvl="0" marL="0" rtl="0" algn="just">
              <a:spcBef>
                <a:spcPts val="1200"/>
              </a:spcBef>
              <a:spcAft>
                <a:spcPts val="0"/>
              </a:spcAft>
              <a:buNone/>
            </a:pPr>
            <a:r>
              <a:rPr lang="en-GB" sz="1600">
                <a:solidFill>
                  <a:schemeClr val="dk1"/>
                </a:solidFill>
              </a:rPr>
              <a:t>Sequential Model built using Keras</a:t>
            </a:r>
            <a:endParaRPr sz="1600">
              <a:solidFill>
                <a:schemeClr val="dk1"/>
              </a:solidFill>
            </a:endParaRPr>
          </a:p>
          <a:p>
            <a:pPr indent="0" lvl="0" marL="0" rtl="0" algn="just">
              <a:spcBef>
                <a:spcPts val="1200"/>
              </a:spcBef>
              <a:spcAft>
                <a:spcPts val="0"/>
              </a:spcAft>
              <a:buNone/>
            </a:pPr>
            <a:r>
              <a:rPr lang="en-GB" sz="1600" u="sng">
                <a:solidFill>
                  <a:schemeClr val="dk1"/>
                </a:solidFill>
              </a:rPr>
              <a:t>Layers</a:t>
            </a:r>
            <a:r>
              <a:rPr lang="en-GB" sz="1600">
                <a:solidFill>
                  <a:schemeClr val="dk1"/>
                </a:solidFill>
              </a:rPr>
              <a:t>:</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LSTM Layer(s): captures time dependencies in stock prices</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Dropout Layer(s): prevents overfitting</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Dense Layer: fully connected layer to output prediction (1 value: next-day price)</a:t>
            </a:r>
            <a:endParaRPr b="1" sz="1600">
              <a:solidFill>
                <a:schemeClr val="dk1"/>
              </a:solidFill>
            </a:endParaRPr>
          </a:p>
          <a:p>
            <a:pPr indent="0" lvl="0" marL="0" rtl="0" algn="just">
              <a:spcBef>
                <a:spcPts val="1200"/>
              </a:spcBef>
              <a:spcAft>
                <a:spcPts val="0"/>
              </a:spcAft>
              <a:buNone/>
            </a:pPr>
            <a:r>
              <a:rPr lang="en-GB" sz="1600" u="sng">
                <a:solidFill>
                  <a:schemeClr val="dk1"/>
                </a:solidFill>
              </a:rPr>
              <a:t>Optimizer</a:t>
            </a:r>
            <a:r>
              <a:rPr lang="en-GB" sz="1600">
                <a:solidFill>
                  <a:schemeClr val="dk1"/>
                </a:solidFill>
              </a:rPr>
              <a:t>: Adam (efficient gradient descent)</a:t>
            </a:r>
            <a:endParaRPr sz="1600">
              <a:solidFill>
                <a:schemeClr val="dk1"/>
              </a:solidFill>
            </a:endParaRPr>
          </a:p>
          <a:p>
            <a:pPr indent="0" lvl="0" marL="0" rtl="0" algn="just">
              <a:spcBef>
                <a:spcPts val="1200"/>
              </a:spcBef>
              <a:spcAft>
                <a:spcPts val="0"/>
              </a:spcAft>
              <a:buNone/>
            </a:pPr>
            <a:r>
              <a:rPr lang="en-GB" sz="1600" u="sng">
                <a:solidFill>
                  <a:schemeClr val="dk1"/>
                </a:solidFill>
              </a:rPr>
              <a:t>Loss Function</a:t>
            </a:r>
            <a:r>
              <a:rPr lang="en-GB" sz="1600">
                <a:solidFill>
                  <a:schemeClr val="dk1"/>
                </a:solidFill>
              </a:rPr>
              <a:t>: Mean Squared Error (MSE)</a:t>
            </a:r>
            <a:endParaRPr sz="1600">
              <a:solidFill>
                <a:schemeClr val="dk1"/>
              </a:solidFill>
            </a:endParaRPr>
          </a:p>
          <a:p>
            <a:pPr indent="0" lvl="0" marL="0" rtl="0" algn="just">
              <a:spcBef>
                <a:spcPts val="1200"/>
              </a:spcBef>
              <a:spcAft>
                <a:spcPts val="0"/>
              </a:spcAft>
              <a:buNone/>
            </a:pPr>
            <a:r>
              <a:rPr lang="en-GB" sz="1600" u="sng">
                <a:solidFill>
                  <a:schemeClr val="dk1"/>
                </a:solidFill>
              </a:rPr>
              <a:t>Hyperparameters</a:t>
            </a:r>
            <a:r>
              <a:rPr lang="en-GB" sz="1600">
                <a:solidFill>
                  <a:schemeClr val="dk1"/>
                </a:solidFill>
              </a:rPr>
              <a:t>:</a:t>
            </a:r>
            <a:endParaRPr sz="1600">
              <a:solidFill>
                <a:schemeClr val="dk1"/>
              </a:solidFill>
            </a:endParaRPr>
          </a:p>
          <a:p>
            <a:pPr indent="-330200" lvl="0" marL="457200" rtl="0" algn="just">
              <a:spcBef>
                <a:spcPts val="1200"/>
              </a:spcBef>
              <a:spcAft>
                <a:spcPts val="0"/>
              </a:spcAft>
              <a:buClr>
                <a:schemeClr val="dk1"/>
              </a:buClr>
              <a:buSzPts val="1600"/>
              <a:buChar char="●"/>
            </a:pPr>
            <a:r>
              <a:rPr lang="en-GB" sz="1600">
                <a:solidFill>
                  <a:schemeClr val="dk1"/>
                </a:solidFill>
              </a:rPr>
              <a:t>Epochs = 50</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Batch size = 32</a:t>
            </a:r>
            <a:endParaRPr sz="1600">
              <a:solidFill>
                <a:schemeClr val="dk1"/>
              </a:solidFill>
            </a:endParaRPr>
          </a:p>
          <a:p>
            <a:pPr indent="-330200" lvl="0" marL="457200" rtl="0" algn="just">
              <a:spcBef>
                <a:spcPts val="0"/>
              </a:spcBef>
              <a:spcAft>
                <a:spcPts val="0"/>
              </a:spcAft>
              <a:buClr>
                <a:schemeClr val="dk1"/>
              </a:buClr>
              <a:buSzPts val="1600"/>
              <a:buChar char="●"/>
            </a:pPr>
            <a:r>
              <a:rPr lang="en-GB" sz="1600">
                <a:solidFill>
                  <a:schemeClr val="dk1"/>
                </a:solidFill>
              </a:rPr>
              <a:t>Input shape = (100 timesteps, 1 feature)</a:t>
            </a:r>
            <a:endParaRPr sz="1600">
              <a:solidFill>
                <a:schemeClr val="dk1"/>
              </a:solidFill>
            </a:endParaRPr>
          </a:p>
          <a:p>
            <a:pPr indent="0" lvl="0" marL="0" rtl="0" algn="just">
              <a:spcBef>
                <a:spcPts val="1200"/>
              </a:spcBef>
              <a:spcAft>
                <a:spcPts val="0"/>
              </a:spcAft>
              <a:buNone/>
            </a:pPr>
            <a:r>
              <a:t/>
            </a:r>
            <a:endParaRPr b="1" sz="1100">
              <a:solidFill>
                <a:schemeClr val="dk1"/>
              </a:solidFill>
            </a:endParaRPr>
          </a:p>
          <a:p>
            <a:pPr indent="0" lvl="0" marL="0" rtl="0" algn="just">
              <a:spcBef>
                <a:spcPts val="1200"/>
              </a:spcBef>
              <a:spcAft>
                <a:spcPts val="1200"/>
              </a:spcAft>
              <a:buNone/>
            </a:pPr>
            <a:r>
              <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212975" y="140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t>Training LSTM Model (cont.)</a:t>
            </a:r>
            <a:endParaRPr b="1"/>
          </a:p>
        </p:txBody>
      </p:sp>
      <p:sp>
        <p:nvSpPr>
          <p:cNvPr id="106" name="Google Shape;106;p21"/>
          <p:cNvSpPr txBox="1"/>
          <p:nvPr>
            <p:ph idx="1" type="body"/>
          </p:nvPr>
        </p:nvSpPr>
        <p:spPr>
          <a:xfrm>
            <a:off x="212975" y="1076275"/>
            <a:ext cx="4460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chemeClr val="dk1"/>
                </a:solidFill>
              </a:rPr>
              <a:t>Process:</a:t>
            </a:r>
            <a:br>
              <a:rPr lang="en-GB" sz="1600">
                <a:solidFill>
                  <a:schemeClr val="dk1"/>
                </a:solidFill>
              </a:rPr>
            </a:br>
            <a:r>
              <a:rPr lang="en-GB" sz="1600">
                <a:solidFill>
                  <a:schemeClr val="dk1"/>
                </a:solidFill>
              </a:rPr>
              <a:t>1. Feed sequences of 100 past days (x) to predict next day price (y)</a:t>
            </a:r>
            <a:br>
              <a:rPr lang="en-GB" sz="1600">
                <a:solidFill>
                  <a:schemeClr val="dk1"/>
                </a:solidFill>
              </a:rPr>
            </a:br>
            <a:r>
              <a:rPr lang="en-GB" sz="1600">
                <a:solidFill>
                  <a:schemeClr val="dk1"/>
                </a:solidFill>
              </a:rPr>
              <a:t>2. Model weights updated using backpropagation through time</a:t>
            </a:r>
            <a:endParaRPr sz="1600">
              <a:solidFill>
                <a:schemeClr val="dk1"/>
              </a:solidFill>
            </a:endParaRPr>
          </a:p>
        </p:txBody>
      </p:sp>
      <p:pic>
        <p:nvPicPr>
          <p:cNvPr id="107" name="Google Shape;107;p21"/>
          <p:cNvPicPr preferRelativeResize="0"/>
          <p:nvPr/>
        </p:nvPicPr>
        <p:blipFill rotWithShape="1">
          <a:blip r:embed="rId3">
            <a:alphaModFix/>
          </a:blip>
          <a:srcRect b="13066" l="0" r="783" t="7787"/>
          <a:stretch/>
        </p:blipFill>
        <p:spPr>
          <a:xfrm>
            <a:off x="243688" y="3381025"/>
            <a:ext cx="8732827" cy="1676400"/>
          </a:xfrm>
          <a:prstGeom prst="rect">
            <a:avLst/>
          </a:prstGeom>
          <a:noFill/>
          <a:ln>
            <a:noFill/>
          </a:ln>
        </p:spPr>
      </p:pic>
      <p:pic>
        <p:nvPicPr>
          <p:cNvPr id="108" name="Google Shape;108;p21"/>
          <p:cNvPicPr preferRelativeResize="0"/>
          <p:nvPr/>
        </p:nvPicPr>
        <p:blipFill>
          <a:blip r:embed="rId4">
            <a:alphaModFix/>
          </a:blip>
          <a:stretch>
            <a:fillRect/>
          </a:stretch>
        </p:blipFill>
        <p:spPr>
          <a:xfrm>
            <a:off x="4474572" y="895347"/>
            <a:ext cx="4578150" cy="2390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