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40"/>
      <p:bold r:id="rId41"/>
    </p:embeddedFont>
    <p:embeddedFont>
      <p:font typeface="Nunito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ush Omprakash Bhandari 21BAI1124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18T16:39:54.160" idx="3">
    <p:pos x="6000" y="100"/>
    <p:text>Mobile Inverted Bottleneck Convolutions</p:text>
  </p:cm>
  <p:cm authorId="0" dt="2024-11-18T16:40:40.650" idx="2">
    <p:pos x="2408" y="1133"/>
    <p:text>Depthwise Separable Convolutions:
depthwise &amp; pointwise conv</p:text>
  </p:cm>
  <p:cm authorId="0" dt="2024-11-19T06:41:33.490" idx="1">
    <p:pos x="6000" y="0"/>
    <p:text>A 3x3 convolution layer followed by Batch Normalization and Swish activation.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2657f623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2657f623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2657f623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62657f623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b184e8b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6b184e8b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b184e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b184e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de97e1ac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de97e1ac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f7400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7f7400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e97e1ac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de97e1ac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62657f623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62657f623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2657f623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2657f623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de97e1ac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de97e1ac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e97e1a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e97e1a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de97e1ac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de97e1ac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de97e1ac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de97e1ac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de97e1ac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de97e1ac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6b184e8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6b184e8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62657f6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62657f6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62657f62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62657f62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80ee56ae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80ee56ae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62657f62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62657f62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62657f623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62657f623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62657f623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62657f623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e97e1ac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e97e1ac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80ee56a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80ee56ae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62657f623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62657f623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62657f623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62657f623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62657f623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62657f623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62657f623_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62657f623_6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62657f623_6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62657f623_6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de97e1ac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de97e1ac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de97e1ac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de97e1ac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e97e1ac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e97e1ac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de97e1a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de97e1a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62657f623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62657f623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2657f623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2657f623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80ee56a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80ee56a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2657f623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2657f623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7478" y="12490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AI-Driven Fruit Quality Grading Using Deep Learning: A Comparative Study of ResNet and EfficientNet with Grad-CAM</a:t>
            </a:r>
            <a:endParaRPr sz="24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63000" y="2931603"/>
            <a:ext cx="54180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 dirty="0">
                <a:latin typeface="Times New Roman"/>
                <a:ea typeface="Times New Roman"/>
                <a:cs typeface="Times New Roman"/>
                <a:sym typeface="Times New Roman"/>
              </a:rPr>
              <a:t>Ayush Bhandari  (21BAI1124)</a:t>
            </a:r>
            <a:endParaRPr sz="167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568475"/>
            <a:ext cx="75057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819150" y="1246525"/>
            <a:ext cx="75057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Grad-CAM (Gradient-weighted Class Activation Mapping) will be applied to visualize the regions in the images that influenced the model's decision.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interpretability is essential for understanding and improving the model’s predictions.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fruit quality grading system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Grad-CAM can: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damaged or discolored areas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fruit that the model considers significant for grading.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texture irregularities, color spots, or bruises that influence the quality classification.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that the model is focusing on the fruit itself and not on irrelevant regions (like the background or lighting artifacts).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487750"/>
            <a:ext cx="75057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1133525"/>
            <a:ext cx="75057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08850"/>
            <a:ext cx="7505700" cy="3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568475"/>
            <a:ext cx="75057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819150" y="1246525"/>
            <a:ext cx="75057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(SHapley Additive exPlanations) provides model interpretability by assigning importance to input features for predictions.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game theory, SHAP values explain how each feature contributes to a model's decision.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SHAP for Fruit Quality Grading?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how specific features (e.g., color, texture) influence the model's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ensure transparency in classifying fruit quality (Bad, Good, Mixed).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819150" y="487750"/>
            <a:ext cx="75057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 for SHAP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819150" y="1133525"/>
            <a:ext cx="75057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Integration: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is applied to the ResNet/EfficientNet model used for fruit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subset of training images is used as background data for SHAP explanations.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Visualization: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pixel's contribution is visualized using SHAP heatmaps.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key regions (e.g., bruises, discolorations) that influence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Derived: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patterns or artifacts influencing misclassifications.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Validated the model's focus on meaningful fruit attributes rather than irrelevant noise.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proposed system involves two deep learning models for fruit quality classification: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ResNet and EfficientNet.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Both models are trained separately on a dataset of fruit images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divided into "Good Quality" and "Bad Quality" categories.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Grad-CAM will be applied to visualize important features.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752375" y="1326925"/>
            <a:ext cx="7268400" cy="31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3845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9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r>
              <a:rPr lang="en" sz="1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Gathering images of fruits with labels indicating quality.</a:t>
            </a:r>
            <a:endParaRPr sz="1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845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9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r>
              <a:rPr lang="en" sz="1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Applying augmentation and normalization.</a:t>
            </a:r>
            <a:endParaRPr sz="1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845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9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Development:</a:t>
            </a:r>
            <a:r>
              <a:rPr lang="en" sz="1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Training ResNet and EfficientNet architectures.</a:t>
            </a:r>
            <a:endParaRPr sz="1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845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9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Evaluation:</a:t>
            </a:r>
            <a:r>
              <a:rPr lang="en" sz="1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Comparing model performance based on metrics like accuracy, F1-score, and inference speed.</a:t>
            </a:r>
            <a:endParaRPr sz="1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465100" y="492475"/>
            <a:ext cx="755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 of Modules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225876" y="215073"/>
            <a:ext cx="46533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ResNet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0" y="1296575"/>
            <a:ext cx="7879402" cy="3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68825" y="1265975"/>
            <a:ext cx="8426700" cy="3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3147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Image Layer: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146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the input image of size 224x224 with 3 channels (RGB).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146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a wavelet transform to the input image, which can help capture multi-scale features.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147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 7x7 s:2 Block: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146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a 7x7 convolutional layer with a stride of 2, followed by batch normalization and activation.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146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block helps in extracting low-level features from the input image.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Maxpooling 3x3 s:2 Block: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a)  Applies a 3x3 max-pooling layer with a stride of 2.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b) This block helps in reducing the spatial dimensions of the feature maps, making the network more efficient.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highlight>
                <a:srgbClr val="20202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F3F3F3"/>
              </a:solidFill>
              <a:highlight>
                <a:srgbClr val="20202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83475" y="240025"/>
            <a:ext cx="6977400" cy="48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Conv [block] and Identity [block] Blocks:</a:t>
            </a:r>
            <a:endParaRPr sz="15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These blocks form the core of the ResNet-50 architecture.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Each Conv [block] consists of a sequence of convolutional, batch normalization, and activation layers.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 Identity [block] applies a residual connection, allowing the network to learn the residual mapping between the input and output of the block.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These blocks are repeated multiple times (3, 4, 6  times, respectively) to form the deeper layers of the network.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Average Pooling, Fully Connected, and Classification Layers:</a:t>
            </a:r>
            <a:endParaRPr sz="15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 final layers include an average pooling layer, a fully connected layer, and a classification layer.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These layers perform the final classification task, outputting the predicted class labels.</a:t>
            </a:r>
            <a:endParaRPr sz="1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819163" y="384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Implementation with Results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76225" y="1060225"/>
            <a:ext cx="867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5" y="1339125"/>
            <a:ext cx="7320325" cy="17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Context: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Automated systems for fruit quality classification are increasingly needed in agriculture for improving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Manual inspection is prone to errors and inconsistencies.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Deep learning models like ResNet and EfficientNet can be leveraged for high-accuracy image classification.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819163" y="384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1276375"/>
            <a:ext cx="784752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819150" y="506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Matrix, without normalization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950" y="1091975"/>
            <a:ext cx="4450099" cy="38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819150" y="506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Confusion Matrix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175" y="1100925"/>
            <a:ext cx="4347650" cy="3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 Cam Results</a:t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800" y="1923150"/>
            <a:ext cx="2932400" cy="2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EfficientNet?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EfficientNet is a family of convolutional neural networks.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Its efficiency comes from a unique  - compound scaling maximize performance without overloading computational resources.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EfficientNet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Baseline Network (EfficientNet-B0): Neural Architecture Search (NAS)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Compound Scaling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15189"/>
          <a:stretch/>
        </p:blipFill>
        <p:spPr>
          <a:xfrm>
            <a:off x="1424450" y="0"/>
            <a:ext cx="629509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EfficientNet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Initial Stem Layers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MBConv Blocks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Global Average Pooling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Softmax Layer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l="1380" r="-1380" b="22063"/>
          <a:stretch/>
        </p:blipFill>
        <p:spPr>
          <a:xfrm>
            <a:off x="3823800" y="1800197"/>
            <a:ext cx="4936177" cy="25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EfficientNet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High Accuracy</a:t>
            </a:r>
            <a:r>
              <a:rPr lang="en" sz="1600"/>
              <a:t>: Achieves higher accuracy compared to other models like ResNet, especially for tasks like fruit quality classification.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Computational Efficiency</a:t>
            </a:r>
            <a:r>
              <a:rPr lang="en" sz="1600"/>
              <a:t>: Provides better performance with fewer parameters and lower computational cost.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Scalability</a:t>
            </a:r>
            <a:r>
              <a:rPr lang="en" sz="1600"/>
              <a:t>: The compound scaling strategy allows it to be adapted to devices with varying computational resources (e.g., mobile, edge devices).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819150" y="506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 Classification Report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75" y="1182900"/>
            <a:ext cx="5913452" cy="33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models allow for large-scale processing.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addition of Grad-CAM, we can make these models more interpretable, aiding decision-making.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819150" y="506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 Classification Report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75" y="1182900"/>
            <a:ext cx="5913452" cy="33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Own Custom Proposed Model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600"/>
            <a:ext cx="8839200" cy="48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200" y="2060625"/>
            <a:ext cx="4229828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612" y="2571750"/>
            <a:ext cx="5970775" cy="2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Own Custom Proposed Model</a:t>
            </a:r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l="560" r="-559"/>
          <a:stretch/>
        </p:blipFill>
        <p:spPr>
          <a:xfrm>
            <a:off x="0" y="1488843"/>
            <a:ext cx="9144002" cy="36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Own Custom Proposed Model</a:t>
            </a:r>
            <a:endParaRPr/>
          </a:p>
        </p:txBody>
      </p:sp>
      <p:sp>
        <p:nvSpPr>
          <p:cNvPr id="326" name="Google Shape;326;p4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494"/>
            <a:ext cx="9144000" cy="355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819150" y="374750"/>
            <a:ext cx="75057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1"/>
          </p:nvPr>
        </p:nvSpPr>
        <p:spPr>
          <a:xfrm>
            <a:off x="819150" y="1101350"/>
            <a:ext cx="7505700" cy="3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Results:</a:t>
            </a:r>
            <a:endParaRPr sz="18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fruit quality grading system was successfully implemented using </a:t>
            </a: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EfficientNet</a:t>
            </a: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architectures.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demonstrated high accuracy and robustness in classifying fruits based on quality.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like </a:t>
            </a: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Grad-CAM visualization</a:t>
            </a: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ensured reliable and interpretable results.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 of Work:</a:t>
            </a:r>
            <a:endParaRPr sz="18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system provides an efficient, automated solution for fruit quality assessment, reducing human error and time consumption in the grading process.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potential applications in agriculture, food industries, and supply chains for quality assurance.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Addressed:</a:t>
            </a:r>
            <a:endParaRPr sz="18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handling of variations in lighting, background, and fruit quality.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84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ensures interpretability and transparency using Grad-CAM, validating the focus on relevant image regions.</a:t>
            </a:r>
            <a:endParaRPr sz="18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819150" y="520050"/>
            <a:ext cx="7505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819150" y="11173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Real-Time Systems:</a:t>
            </a:r>
            <a:endParaRPr sz="148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the trained model on edge devices or mobile applications for real-time fruit grading in farms and factories.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robotic systems for automatic fruit sorting.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Enhancement:</a:t>
            </a:r>
            <a:endParaRPr sz="148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the dataset to include more fruit types, sizes, and varying environmental conditions.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multimodal data (e.g., texture or weight) to improve grading precision.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Model Performance:</a:t>
            </a:r>
            <a:endParaRPr sz="148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with more advanced architectures like </a:t>
            </a:r>
            <a:r>
              <a:rPr lang="en" sz="148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 Transformers (ViTs)</a:t>
            </a: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ensemble models to further boost accuracy.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semi-supervised or unsupervised learning techniques to work with unlabeled data.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endParaRPr sz="148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71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 the system for other agricultural products such as vegetables, grains, or nuts.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22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848"/>
              <a:buFont typeface="Arial"/>
              <a:buChar char="●"/>
            </a:pPr>
            <a:r>
              <a:rPr lang="en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generalized quality grading system for multiple types of produce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819150" y="487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body" idx="1"/>
          </p:nvPr>
        </p:nvSpPr>
        <p:spPr>
          <a:xfrm>
            <a:off x="819150" y="1130075"/>
            <a:ext cx="75057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 of fruits and vegetables using ResNet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Tian, Y. W., Wu, W., Lu, S. Q., &amp; Deng, H. B. (2021). Application of deep learning in fruit quality detection and grading.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Fruit Classification based on ResNet and Attention Mechanism</a:t>
            </a:r>
            <a:endParaRPr sz="1600"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Yu, Y., Huang, J., Wang, L., &amp; Liang, S. (2025). A 1D-inception-ResNet based global detection model for thin-skinned multifruit spectral quantitative analysis. </a:t>
            </a:r>
            <a:r>
              <a:rPr lang="en" sz="16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Food Control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167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110823.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39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Circular Fruit and Vegetable Classification Based on Optimized GoogLeNet</a:t>
            </a:r>
            <a:endParaRPr sz="1600" b="1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Yuesheng, F., Jian, S., Fuxiang, X., Yang, B., Xiang, Z., Peng, G., ... &amp; Shengqiao, X. (2021). Circular fruit and vegetable classification based on optimized GoogLeNet. </a:t>
            </a:r>
            <a:r>
              <a:rPr lang="en" sz="16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113599-113611.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819150" y="487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body" idx="1"/>
          </p:nvPr>
        </p:nvSpPr>
        <p:spPr>
          <a:xfrm>
            <a:off x="597694" y="758600"/>
            <a:ext cx="7505700" cy="4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Deep Transfer Learning Approach for Accurate Dragon Fruit Ripeness Classification and Visual Explanation using Grad-CAM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Vo, H. T., Thien, N. N., &amp; Mui, K. C. (2023). A Deep Transfer Learning Approach for Accurate Dragon Fruit Ripeness Classification and Visual Explanation using Grad-CAM. 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Advanced Computer Science &amp; Applications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(11).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Grad-CAM: Visual Explanations From Deep Networks via Gradient-Based Localization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Selvaraju, R. R., Cogswell, M., Das, A., Vedantam, R., Parikh, D., &amp; Batra, D. (2017). Grad-cam: Visual explanations from deep networks via gradient-based localization. In </a:t>
            </a:r>
            <a:r>
              <a:rPr lang="en" sz="16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IEEE international conference on computer vision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618-626).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Fruit quality grading plays a vital role in the agricultural sector, directly influencing consumer satisfaction and market value. This grading procedure has historically been carried out manually, which is time-consuming, labour-intensive, and frequently inconsistent due to subjective judgement.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The challenge is to classify the quality of fruits (good vs. bad) using images, ensuring a high level of accuracy with minimal human intervention. The system needs to be both robust and interpretable for real-world use in the agriculture sector.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Objective(s) 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Develop and train deep learning models (ResNet and EfficientNet) to classify fruit quality based on images.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 Grad-CAM to provide interpretability by visualizing the regions of the image that contributed to the classification.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Compare the performance of ResNet and EfficientNet, selecting the model with the highest accuracy.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478775"/>
            <a:ext cx="750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176575"/>
            <a:ext cx="75057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Prepare the fruit image dataset for training ResNet and EfficientNet models by ensuring consistency, improving model generalization, and reducing noise.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High-resolution images of fruits collected from open datasets or manually captured.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a balanced dataset covering various quality grades (low, medium, high).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irrelevant or duplicate images.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noisy data and incorrect labels.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pixel values to the range [0, 1] or standardize using mean and standard deviation of the dataset.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Resizing: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Resize all images to a fixed size (e.g., 224x224 or 300x300) to match the input requirements of ResNet and EfficientNet.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dataset into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(70%)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(20%)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(10%)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t="6410"/>
          <a:stretch/>
        </p:blipFill>
        <p:spPr>
          <a:xfrm>
            <a:off x="819150" y="905750"/>
            <a:ext cx="7505699" cy="3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487750"/>
            <a:ext cx="7505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19150" y="1085100"/>
            <a:ext cx="7505700" cy="3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the model's robustness and ability to generalize by increasing the diversity of training data through augmentation.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Applied:</a:t>
            </a:r>
            <a:endParaRPr sz="12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Geometric Transformations: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rotations, flips (horizontal and vertical), and translations.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Adjustments: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brightness, contrast, saturation, and hue to simulate real-world variations.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Zooming and Cropping: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zoom into parts of the image or crop sections to mimic different camera distances.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Injection: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Gaussian noise or blur to make the model resilient to noisy environments.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Augmentation: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CutMix or MixUp to blend images and labels for further generalization.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Microsoft Office PowerPoint</Application>
  <PresentationFormat>On-screen Show (16:9)</PresentationFormat>
  <Paragraphs>169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Times New Roman</vt:lpstr>
      <vt:lpstr>Nunito</vt:lpstr>
      <vt:lpstr>Arial</vt:lpstr>
      <vt:lpstr>Calibri</vt:lpstr>
      <vt:lpstr>Microsoft Yahei</vt:lpstr>
      <vt:lpstr>Shift</vt:lpstr>
      <vt:lpstr>AI-Driven Fruit Quality Grading Using Deep Learning: A Comparative Study of ResNet and EfficientNet with Grad-CAM  </vt:lpstr>
      <vt:lpstr>Introduction</vt:lpstr>
      <vt:lpstr>Introduction</vt:lpstr>
      <vt:lpstr>Problem Statement </vt:lpstr>
      <vt:lpstr>Research Objective(s) </vt:lpstr>
      <vt:lpstr>Data Preprocessing</vt:lpstr>
      <vt:lpstr>Data Preprocessing </vt:lpstr>
      <vt:lpstr>PowerPoint Presentation</vt:lpstr>
      <vt:lpstr>Data Augmentation</vt:lpstr>
      <vt:lpstr>GRAD-CAM</vt:lpstr>
      <vt:lpstr>GRAD-CAM</vt:lpstr>
      <vt:lpstr>SHAP</vt:lpstr>
      <vt:lpstr>Implementation steps for SHAP</vt:lpstr>
      <vt:lpstr>Proposed System</vt:lpstr>
      <vt:lpstr>Data Collection: Gathering images of fruits with labels indicating quality. Data Preprocessing: Applying augmentation and normalization. Model Development: Training ResNet and EfficientNet architectures. Model Evaluation: Comparing model performance based on metrics like accuracy, F1-score, and inference speed. </vt:lpstr>
      <vt:lpstr>Using ResNet</vt:lpstr>
      <vt:lpstr> Input Image Layer: Receives the input image of size 224x224 with 3 channels (RGB). Applies a wavelet transform to the input image, which can help capture multi-scale features. Conv 7x7 s:2 Block: Applies a 7x7 convolutional layer with a stride of 2, followed by batch normalization and activation. This block helps in extracting low-level features from the input image.  3. Maxpooling 3x3 s:2 Block:    a)  Applies a 3x3 max-pooling layer with a stride of 2.    b) This block helps in reducing the spatial dimensions of the feature maps, making the network more efficient.   </vt:lpstr>
      <vt:lpstr>      4.     Conv [block] and Identity [block] Blocks: ·        These blocks form the core of the ResNet-50 architecture. ·        Each Conv [block] consists of a sequence of convolutional, batch normalization, and activation layers. ·        The Identity [block] applies a residual connection, allowing the network to learn the residual mapping between the input and output of the block. ·        These blocks are repeated multiple times (3, 4, 6  times, respectively) to form the deeper layers of the network. 5.     Average Pooling, Fully Connected, and Classification Layers: ·        The final layers include an average pooling layer, a fully connected layer, and a classification layer. ·        These layers perform the final classification task, outputting the predicted class labels.   </vt:lpstr>
      <vt:lpstr>100% Implementation with Results</vt:lpstr>
      <vt:lpstr>Plots</vt:lpstr>
      <vt:lpstr>Confusion Matrix, without normalization</vt:lpstr>
      <vt:lpstr>Normalized Confusion Matrix</vt:lpstr>
      <vt:lpstr>Grad Cam Results</vt:lpstr>
      <vt:lpstr>What is EfficientNet?  </vt:lpstr>
      <vt:lpstr>Key Features of EfficientNet    </vt:lpstr>
      <vt:lpstr>PowerPoint Presentation</vt:lpstr>
      <vt:lpstr>Architecture of EfficientNet  </vt:lpstr>
      <vt:lpstr>Advantages of EfficientNet  </vt:lpstr>
      <vt:lpstr>EfficientNet Classification Report </vt:lpstr>
      <vt:lpstr>EfficientNet Classification Report </vt:lpstr>
      <vt:lpstr>Our Own Custom Proposed Model</vt:lpstr>
      <vt:lpstr>Our Own Custom Proposed Model</vt:lpstr>
      <vt:lpstr>Our Own Custom Proposed Model</vt:lpstr>
      <vt:lpstr>CONCLUSION</vt:lpstr>
      <vt:lpstr>FUTURE WORK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 Bhandari</cp:lastModifiedBy>
  <cp:revision>1</cp:revision>
  <dcterms:modified xsi:type="dcterms:W3CDTF">2024-11-20T12:59:59Z</dcterms:modified>
</cp:coreProperties>
</file>