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7" r:id="rId1"/>
  </p:sldMasterIdLst>
  <p:notesMasterIdLst>
    <p:notesMasterId r:id="rId16"/>
  </p:notesMasterIdLst>
  <p:sldIdLst>
    <p:sldId id="256" r:id="rId2"/>
    <p:sldId id="259" r:id="rId3"/>
    <p:sldId id="257" r:id="rId4"/>
    <p:sldId id="263" r:id="rId5"/>
    <p:sldId id="264" r:id="rId6"/>
    <p:sldId id="265" r:id="rId7"/>
    <p:sldId id="262" r:id="rId8"/>
    <p:sldId id="266" r:id="rId9"/>
    <p:sldId id="267" r:id="rId10"/>
    <p:sldId id="268" r:id="rId11"/>
    <p:sldId id="261" r:id="rId12"/>
    <p:sldId id="269" r:id="rId13"/>
    <p:sldId id="258" r:id="rId14"/>
    <p:sldId id="270" r:id="rId15"/>
  </p:sldIdLst>
  <p:sldSz cx="12192000" cy="6858000"/>
  <p:notesSz cx="6858000" cy="9144000"/>
  <p:embeddedFontLst>
    <p:embeddedFont>
      <p:font typeface="Franklin Gothic" panose="020B0604020202020204" charset="0"/>
      <p:bold r:id="rId17"/>
    </p:embeddedFont>
    <p:embeddedFont>
      <p:font typeface="Libre Franklin"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a:extLst>
            <a:ext uri="{FF2B5EF4-FFF2-40B4-BE49-F238E27FC236}">
              <a16:creationId xmlns:a16="http://schemas.microsoft.com/office/drawing/2014/main" id="{16DBCCA0-CB0D-BFF9-6EE3-9CBB5061E3A9}"/>
            </a:ext>
          </a:extLst>
        </p:cNvPr>
        <p:cNvGrpSpPr/>
        <p:nvPr/>
      </p:nvGrpSpPr>
      <p:grpSpPr>
        <a:xfrm>
          <a:off x="0" y="0"/>
          <a:ext cx="0" cy="0"/>
          <a:chOff x="0" y="0"/>
          <a:chExt cx="0" cy="0"/>
        </a:xfrm>
      </p:grpSpPr>
      <p:sp>
        <p:nvSpPr>
          <p:cNvPr id="214" name="Google Shape;214;p2:notes">
            <a:extLst>
              <a:ext uri="{FF2B5EF4-FFF2-40B4-BE49-F238E27FC236}">
                <a16:creationId xmlns:a16="http://schemas.microsoft.com/office/drawing/2014/main" id="{689B2F72-5CA8-6CC7-3C05-5EF6518A186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a:extLst>
              <a:ext uri="{FF2B5EF4-FFF2-40B4-BE49-F238E27FC236}">
                <a16:creationId xmlns:a16="http://schemas.microsoft.com/office/drawing/2014/main" id="{E3FE28E9-C79D-59CE-F396-112246E176C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671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06630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50873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904576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3673207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297687756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extLst>
      <p:ext uri="{BB962C8B-B14F-4D97-AF65-F5344CB8AC3E}">
        <p14:creationId xmlns:p14="http://schemas.microsoft.com/office/powerpoint/2010/main" val="272244746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220741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963663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14576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221014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2658269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1495130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30470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620371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45198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Tramac/Lightweight-Segmentation" TargetMode="External"/><Relationship Id="rId3" Type="http://schemas.openxmlformats.org/officeDocument/2006/relationships/hyperlink" Target="https://www.mdpi.com/2079-9292/12/12/2730" TargetMode="External"/><Relationship Id="rId7" Type="http://schemas.openxmlformats.org/officeDocument/2006/relationships/hyperlink" Target="https://cs230.stanford.edu/files/C4M3.pdf" TargetMode="External"/><Relationship Id="rId2" Type="http://schemas.openxmlformats.org/officeDocument/2006/relationships/hyperlink" Target="https://www.researchgate.net/publication/360955328_SEMANTIC_SEGMENTATION_USING_A_UNET_ARCHITECTURE_ON_SENTINEL-2_DATA/fulltext/6295779c55273755ebc4c532/SEMANTIC-SEGMENTATION-USING-A-UNET-ARCHITECTURE-ON-SENTINEL-2-DATA.pdf" TargetMode="External"/><Relationship Id="rId1" Type="http://schemas.openxmlformats.org/officeDocument/2006/relationships/slideLayout" Target="../slideLayouts/slideLayout7.xml"/><Relationship Id="rId6" Type="http://schemas.openxmlformats.org/officeDocument/2006/relationships/hyperlink" Target="https://medium.com/data-science-community-srm/comparative-study-of-image-segmentation-architectures-using-deep-learning-3743875fd608" TargetMode="External"/><Relationship Id="rId5" Type="http://schemas.openxmlformats.org/officeDocument/2006/relationships/hyperlink" Target="https://www.analyticsvidhya.com/blog/2021/10/understanding-transfer-learning-for-deep-learning/" TargetMode="External"/><Relationship Id="rId4" Type="http://schemas.openxmlformats.org/officeDocument/2006/relationships/hyperlink" Target="https://github.com/ashishpatel26/Andrew-NG-Notes/blob/master/andrewng-p-4-convolutional-neural-network.m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388322" y="423933"/>
            <a:ext cx="11041678"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Times New Roman" panose="02020603050405020304" pitchFamily="18" charset="0"/>
                <a:cs typeface="Times New Roman" panose="02020603050405020304" pitchFamily="18" charset="0"/>
              </a:rPr>
              <a:t>Basic Details of the Team and Problem Statement</a:t>
            </a:r>
            <a:endParaRPr dirty="0">
              <a:latin typeface="Times New Roman" panose="02020603050405020304" pitchFamily="18" charset="0"/>
              <a:cs typeface="Times New Roman" panose="02020603050405020304" pitchFamily="18" charset="0"/>
            </a:endParaRPr>
          </a:p>
        </p:txBody>
      </p:sp>
      <p:sp>
        <p:nvSpPr>
          <p:cNvPr id="211" name="Google Shape;211;p1"/>
          <p:cNvSpPr txBox="1">
            <a:spLocks noGrp="1"/>
          </p:cNvSpPr>
          <p:nvPr>
            <p:ph type="body" idx="1"/>
          </p:nvPr>
        </p:nvSpPr>
        <p:spPr>
          <a:xfrm>
            <a:off x="2333657" y="1575621"/>
            <a:ext cx="7762449" cy="2924451"/>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Problem Statement ID: </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01</a:t>
            </a:r>
          </a:p>
          <a:p>
            <a:pPr marL="0" lvl="0" indent="0" algn="l" rtl="0">
              <a:lnSpc>
                <a:spcPct val="90000"/>
              </a:lnSpc>
              <a:spcBef>
                <a:spcPts val="1000"/>
              </a:spcBef>
              <a:spcAft>
                <a:spcPts val="0"/>
              </a:spcAft>
              <a:buClr>
                <a:schemeClr val="lt2"/>
              </a:buClr>
              <a:buSzPts val="1800"/>
              <a:buNone/>
            </a:pPr>
            <a:b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b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Problem Statement Title: </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Semantic Segmentation</a:t>
            </a:r>
            <a:endParaRPr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b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Team Name: </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DL Detectives</a:t>
            </a:r>
            <a:endParaRPr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b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Team Leader Name and Registration Number: </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Sourav Patel (21BCE5446)</a:t>
            </a:r>
          </a:p>
          <a:p>
            <a:pPr marL="0" lvl="0" indent="0" algn="l" rtl="0">
              <a:lnSpc>
                <a:spcPct val="90000"/>
              </a:lnSpc>
              <a:spcBef>
                <a:spcPts val="1000"/>
              </a:spcBef>
              <a:spcAft>
                <a:spcPts val="0"/>
              </a:spcAft>
              <a:buClr>
                <a:schemeClr val="lt2"/>
              </a:buClr>
              <a:buSzPts val="1800"/>
              <a:buNone/>
            </a:pPr>
            <a:b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br>
            <a:r>
              <a:rPr lang="en-US" b="1" dirty="0">
                <a:solidFill>
                  <a:schemeClr val="tx1"/>
                </a:solidFill>
                <a:latin typeface="Times New Roman" panose="02020603050405020304" pitchFamily="18" charset="0"/>
                <a:ea typeface="Franklin Gothic"/>
                <a:cs typeface="Times New Roman" panose="02020603050405020304" pitchFamily="18" charset="0"/>
                <a:sym typeface="Franklin Gothic"/>
              </a:rPr>
              <a:t>Team members -</a:t>
            </a:r>
            <a:endParaRPr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endParaRPr dirty="0">
              <a:solidFill>
                <a:schemeClr val="tx1"/>
              </a:solidFill>
              <a:latin typeface="Times New Roman" panose="02020603050405020304" pitchFamily="18" charset="0"/>
              <a:ea typeface="Franklin Gothic"/>
              <a:cs typeface="Times New Roman" panose="02020603050405020304" pitchFamily="18" charset="0"/>
              <a:sym typeface="Franklin Gothic"/>
            </a:endParaRPr>
          </a:p>
        </p:txBody>
      </p:sp>
      <p:graphicFrame>
        <p:nvGraphicFramePr>
          <p:cNvPr id="2" name="Table 1">
            <a:extLst>
              <a:ext uri="{FF2B5EF4-FFF2-40B4-BE49-F238E27FC236}">
                <a16:creationId xmlns:a16="http://schemas.microsoft.com/office/drawing/2014/main" id="{A4F9B71F-016F-C5A7-0940-FF41AC9805D2}"/>
              </a:ext>
            </a:extLst>
          </p:cNvPr>
          <p:cNvGraphicFramePr>
            <a:graphicFrameLocks noGrp="1"/>
          </p:cNvGraphicFramePr>
          <p:nvPr>
            <p:extLst>
              <p:ext uri="{D42A27DB-BD31-4B8C-83A1-F6EECF244321}">
                <p14:modId xmlns:p14="http://schemas.microsoft.com/office/powerpoint/2010/main" val="3084722415"/>
              </p:ext>
            </p:extLst>
          </p:nvPr>
        </p:nvGraphicFramePr>
        <p:xfrm>
          <a:off x="2333657" y="4669497"/>
          <a:ext cx="7762450" cy="1112520"/>
        </p:xfrm>
        <a:graphic>
          <a:graphicData uri="http://schemas.openxmlformats.org/drawingml/2006/table">
            <a:tbl>
              <a:tblPr firstRow="1" bandRow="1">
                <a:tableStyleId>{5C22544A-7EE6-4342-B048-85BDC9FD1C3A}</a:tableStyleId>
              </a:tblPr>
              <a:tblGrid>
                <a:gridCol w="3881225">
                  <a:extLst>
                    <a:ext uri="{9D8B030D-6E8A-4147-A177-3AD203B41FA5}">
                      <a16:colId xmlns:a16="http://schemas.microsoft.com/office/drawing/2014/main" val="2252779682"/>
                    </a:ext>
                  </a:extLst>
                </a:gridCol>
                <a:gridCol w="3881225">
                  <a:extLst>
                    <a:ext uri="{9D8B030D-6E8A-4147-A177-3AD203B41FA5}">
                      <a16:colId xmlns:a16="http://schemas.microsoft.com/office/drawing/2014/main" val="444722777"/>
                    </a:ext>
                  </a:extLst>
                </a:gridCol>
              </a:tblGrid>
              <a:tr h="370840">
                <a:tc>
                  <a:txBody>
                    <a:bodyPr/>
                    <a:lstStyle/>
                    <a:p>
                      <a:r>
                        <a:rPr lang="en-IN" dirty="0"/>
                        <a:t>Name</a:t>
                      </a:r>
                    </a:p>
                  </a:txBody>
                  <a:tcPr/>
                </a:tc>
                <a:tc>
                  <a:txBody>
                    <a:bodyPr/>
                    <a:lstStyle/>
                    <a:p>
                      <a:r>
                        <a:rPr lang="en-IN" dirty="0"/>
                        <a:t>Registration number</a:t>
                      </a:r>
                    </a:p>
                  </a:txBody>
                  <a:tcPr/>
                </a:tc>
                <a:extLst>
                  <a:ext uri="{0D108BD9-81ED-4DB2-BD59-A6C34878D82A}">
                    <a16:rowId xmlns:a16="http://schemas.microsoft.com/office/drawing/2014/main" val="4184985966"/>
                  </a:ext>
                </a:extLst>
              </a:tr>
              <a:tr h="370840">
                <a:tc>
                  <a:txBody>
                    <a:bodyPr/>
                    <a:lstStyle/>
                    <a:p>
                      <a:r>
                        <a:rPr lang="en-IN" dirty="0"/>
                        <a:t>Ayush Omprakash Bhandari</a:t>
                      </a:r>
                    </a:p>
                  </a:txBody>
                  <a:tcPr/>
                </a:tc>
                <a:tc>
                  <a:txBody>
                    <a:bodyPr/>
                    <a:lstStyle/>
                    <a:p>
                      <a:r>
                        <a:rPr lang="en-IN" dirty="0"/>
                        <a:t>21BAI1124</a:t>
                      </a:r>
                    </a:p>
                  </a:txBody>
                  <a:tcPr/>
                </a:tc>
                <a:extLst>
                  <a:ext uri="{0D108BD9-81ED-4DB2-BD59-A6C34878D82A}">
                    <a16:rowId xmlns:a16="http://schemas.microsoft.com/office/drawing/2014/main" val="1862101664"/>
                  </a:ext>
                </a:extLst>
              </a:tr>
              <a:tr h="370840">
                <a:tc>
                  <a:txBody>
                    <a:bodyPr/>
                    <a:lstStyle/>
                    <a:p>
                      <a:r>
                        <a:rPr lang="en-IN" dirty="0"/>
                        <a:t>Yashi Singh</a:t>
                      </a:r>
                    </a:p>
                  </a:txBody>
                  <a:tcPr/>
                </a:tc>
                <a:tc>
                  <a:txBody>
                    <a:bodyPr/>
                    <a:lstStyle/>
                    <a:p>
                      <a:r>
                        <a:rPr lang="en-IN" dirty="0"/>
                        <a:t>21BAI1655</a:t>
                      </a:r>
                    </a:p>
                  </a:txBody>
                  <a:tcPr/>
                </a:tc>
                <a:extLst>
                  <a:ext uri="{0D108BD9-81ED-4DB2-BD59-A6C34878D82A}">
                    <a16:rowId xmlns:a16="http://schemas.microsoft.com/office/drawing/2014/main" val="16221951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4F6652-7CB8-EC91-CD16-2043587EFCE4}"/>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5ACFFB-114C-53A1-D140-663BCBE02CD4}"/>
              </a:ext>
            </a:extLst>
          </p:cNvPr>
          <p:cNvPicPr>
            <a:picLocks noChangeAspect="1"/>
          </p:cNvPicPr>
          <p:nvPr/>
        </p:nvPicPr>
        <p:blipFill>
          <a:blip r:embed="rId2"/>
          <a:stretch>
            <a:fillRect/>
          </a:stretch>
        </p:blipFill>
        <p:spPr>
          <a:xfrm>
            <a:off x="762293" y="0"/>
            <a:ext cx="9824008" cy="6846671"/>
          </a:xfrm>
          <a:prstGeom prst="rect">
            <a:avLst/>
          </a:prstGeom>
        </p:spPr>
      </p:pic>
    </p:spTree>
    <p:extLst>
      <p:ext uri="{BB962C8B-B14F-4D97-AF65-F5344CB8AC3E}">
        <p14:creationId xmlns:p14="http://schemas.microsoft.com/office/powerpoint/2010/main" val="358227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F30AE7-D39C-3E80-BFA7-DBDF6FEDB73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ea typeface="Libre Franklin"/>
              <a:cs typeface="Times New Roman" panose="02020603050405020304" pitchFamily="18" charset="0"/>
              <a:sym typeface="Libre Franklin"/>
            </a:endParaRPr>
          </a:p>
        </p:txBody>
      </p:sp>
      <p:sp>
        <p:nvSpPr>
          <p:cNvPr id="221" name="Google Shape;221;p2"/>
          <p:cNvSpPr txBox="1">
            <a:spLocks noGrp="1"/>
          </p:cNvSpPr>
          <p:nvPr>
            <p:ph type="title"/>
          </p:nvPr>
        </p:nvSpPr>
        <p:spPr>
          <a:xfrm>
            <a:off x="273580" y="490007"/>
            <a:ext cx="5250920" cy="3415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tx1"/>
                </a:solidFill>
                <a:latin typeface="Times New Roman" panose="02020603050405020304" pitchFamily="18" charset="0"/>
                <a:cs typeface="Times New Roman" panose="02020603050405020304" pitchFamily="18" charset="0"/>
                <a:sym typeface="Franklin Gothic"/>
              </a:rPr>
              <a:t>Process Flow </a:t>
            </a:r>
            <a:r>
              <a:rPr lang="en-US" sz="1800" dirty="0">
                <a:latin typeface="Times New Roman" panose="02020603050405020304" pitchFamily="18" charset="0"/>
                <a:cs typeface="Times New Roman" panose="02020603050405020304" pitchFamily="18" charset="0"/>
              </a:rPr>
              <a:t>C</a:t>
            </a:r>
            <a:r>
              <a:rPr lang="en-US" sz="1800" dirty="0">
                <a:solidFill>
                  <a:schemeClr val="tx1"/>
                </a:solidFill>
                <a:latin typeface="Times New Roman" panose="02020603050405020304" pitchFamily="18" charset="0"/>
                <a:cs typeface="Times New Roman" panose="02020603050405020304" pitchFamily="18" charset="0"/>
                <a:sym typeface="Franklin Gothic"/>
              </a:rPr>
              <a:t>hart of our Solution</a:t>
            </a:r>
            <a:endParaRPr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7D7A43C-874F-A23C-F525-7A450CFEF235}"/>
              </a:ext>
            </a:extLst>
          </p:cNvPr>
          <p:cNvPicPr>
            <a:picLocks noChangeAspect="1"/>
          </p:cNvPicPr>
          <p:nvPr/>
        </p:nvPicPr>
        <p:blipFill>
          <a:blip r:embed="rId2"/>
          <a:stretch>
            <a:fillRect/>
          </a:stretch>
        </p:blipFill>
        <p:spPr>
          <a:xfrm>
            <a:off x="1208993" y="1128391"/>
            <a:ext cx="9774014" cy="4601217"/>
          </a:xfrm>
          <a:prstGeom prst="rect">
            <a:avLst/>
          </a:prstGeom>
        </p:spPr>
      </p:pic>
    </p:spTree>
    <p:extLst>
      <p:ext uri="{BB962C8B-B14F-4D97-AF65-F5344CB8AC3E}">
        <p14:creationId xmlns:p14="http://schemas.microsoft.com/office/powerpoint/2010/main" val="60251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E034A6-11BB-33CC-F76A-37B26F152B03}"/>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12</a:t>
            </a:fld>
            <a:endParaRPr lang="en-US"/>
          </a:p>
        </p:txBody>
      </p:sp>
      <p:pic>
        <p:nvPicPr>
          <p:cNvPr id="3" name="Picture 2">
            <a:extLst>
              <a:ext uri="{FF2B5EF4-FFF2-40B4-BE49-F238E27FC236}">
                <a16:creationId xmlns:a16="http://schemas.microsoft.com/office/drawing/2014/main" id="{8B4E33C7-54DE-C977-7CAC-F669059092C6}"/>
              </a:ext>
            </a:extLst>
          </p:cNvPr>
          <p:cNvPicPr>
            <a:picLocks noChangeAspect="1"/>
          </p:cNvPicPr>
          <p:nvPr/>
        </p:nvPicPr>
        <p:blipFill>
          <a:blip r:embed="rId2"/>
          <a:stretch>
            <a:fillRect/>
          </a:stretch>
        </p:blipFill>
        <p:spPr>
          <a:xfrm>
            <a:off x="6096000" y="1112362"/>
            <a:ext cx="6169981" cy="3429000"/>
          </a:xfrm>
          <a:prstGeom prst="rect">
            <a:avLst/>
          </a:prstGeom>
        </p:spPr>
      </p:pic>
      <p:pic>
        <p:nvPicPr>
          <p:cNvPr id="5" name="Picture 4">
            <a:extLst>
              <a:ext uri="{FF2B5EF4-FFF2-40B4-BE49-F238E27FC236}">
                <a16:creationId xmlns:a16="http://schemas.microsoft.com/office/drawing/2014/main" id="{29CE5069-83A0-1BEC-89F8-C73153F6F971}"/>
              </a:ext>
            </a:extLst>
          </p:cNvPr>
          <p:cNvPicPr>
            <a:picLocks noChangeAspect="1"/>
          </p:cNvPicPr>
          <p:nvPr/>
        </p:nvPicPr>
        <p:blipFill>
          <a:blip r:embed="rId3"/>
          <a:stretch>
            <a:fillRect/>
          </a:stretch>
        </p:blipFill>
        <p:spPr>
          <a:xfrm>
            <a:off x="0" y="1112363"/>
            <a:ext cx="6148135" cy="3428999"/>
          </a:xfrm>
          <a:prstGeom prst="rect">
            <a:avLst/>
          </a:prstGeom>
        </p:spPr>
      </p:pic>
      <p:sp>
        <p:nvSpPr>
          <p:cNvPr id="7" name="TextBox 6">
            <a:extLst>
              <a:ext uri="{FF2B5EF4-FFF2-40B4-BE49-F238E27FC236}">
                <a16:creationId xmlns:a16="http://schemas.microsoft.com/office/drawing/2014/main" id="{36CBD718-6353-717E-CE72-663CB26554D2}"/>
              </a:ext>
            </a:extLst>
          </p:cNvPr>
          <p:cNvSpPr txBox="1"/>
          <p:nvPr/>
        </p:nvSpPr>
        <p:spPr>
          <a:xfrm>
            <a:off x="3423501" y="405352"/>
            <a:ext cx="5344998"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Details about similar work that we have attempted</a:t>
            </a:r>
          </a:p>
        </p:txBody>
      </p:sp>
      <p:sp>
        <p:nvSpPr>
          <p:cNvPr id="9" name="TextBox 8">
            <a:extLst>
              <a:ext uri="{FF2B5EF4-FFF2-40B4-BE49-F238E27FC236}">
                <a16:creationId xmlns:a16="http://schemas.microsoft.com/office/drawing/2014/main" id="{8D22A807-B387-B733-21A6-3B9483C554C2}"/>
              </a:ext>
            </a:extLst>
          </p:cNvPr>
          <p:cNvSpPr txBox="1"/>
          <p:nvPr/>
        </p:nvSpPr>
        <p:spPr>
          <a:xfrm>
            <a:off x="2458317" y="4710192"/>
            <a:ext cx="7275365" cy="1477328"/>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Road network extraction </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used U-net segmentation technique to identify and extract road network patterns from satellite images for the telecommunication industry to lay optical </a:t>
            </a:r>
            <a:r>
              <a:rPr lang="en-US" sz="1800" dirty="0" err="1">
                <a:latin typeface="Times New Roman" panose="02020603050405020304" pitchFamily="18" charset="0"/>
                <a:cs typeface="Times New Roman" panose="02020603050405020304" pitchFamily="18" charset="0"/>
              </a:rPr>
              <a:t>fibre</a:t>
            </a:r>
            <a:r>
              <a:rPr lang="en-US" sz="1800" dirty="0">
                <a:latin typeface="Times New Roman" panose="02020603050405020304" pitchFamily="18" charset="0"/>
                <a:cs typeface="Times New Roman" panose="02020603050405020304" pitchFamily="18" charset="0"/>
              </a:rPr>
              <a:t> or telephone lines.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991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0" y="0"/>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Times New Roman" panose="02020603050405020304" pitchFamily="18" charset="0"/>
                <a:cs typeface="Times New Roman" panose="02020603050405020304" pitchFamily="18" charset="0"/>
              </a:rPr>
              <a:t>Idea/Approach Details</a:t>
            </a:r>
            <a:endParaRPr dirty="0">
              <a:latin typeface="Times New Roman" panose="02020603050405020304" pitchFamily="18" charset="0"/>
              <a:cs typeface="Times New Roman" panose="02020603050405020304" pitchFamily="18" charset="0"/>
            </a:endParaRPr>
          </a:p>
        </p:txBody>
      </p:sp>
      <p:sp>
        <p:nvSpPr>
          <p:cNvPr id="229" name="Google Shape;229;p3"/>
          <p:cNvSpPr txBox="1">
            <a:spLocks noGrp="1"/>
          </p:cNvSpPr>
          <p:nvPr>
            <p:ph type="body" idx="1"/>
          </p:nvPr>
        </p:nvSpPr>
        <p:spPr>
          <a:xfrm>
            <a:off x="1" y="983022"/>
            <a:ext cx="5780808" cy="509962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sz="1800" b="1" dirty="0">
                <a:latin typeface="Times New Roman" panose="02020603050405020304" pitchFamily="18" charset="0"/>
                <a:cs typeface="Times New Roman" panose="02020603050405020304" pitchFamily="18" charset="0"/>
              </a:rPr>
              <a:t>Semantic Video Object Tracking: </a:t>
            </a:r>
            <a:r>
              <a:rPr lang="en-US" sz="1800" dirty="0">
                <a:latin typeface="Times New Roman" panose="02020603050405020304" pitchFamily="18" charset="0"/>
                <a:cs typeface="Times New Roman" panose="02020603050405020304" pitchFamily="18" charset="0"/>
              </a:rPr>
              <a:t>We wish to extend semantic segmentation to track objects across consecutive frames, maintaining consistent identities despite occlusions, appearance changes, and abrupt motion. </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endParaRPr lang="en-US" sz="1800"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800" b="1" dirty="0">
                <a:latin typeface="Times New Roman" panose="02020603050405020304" pitchFamily="18" charset="0"/>
                <a:cs typeface="Times New Roman" panose="02020603050405020304" pitchFamily="18" charset="0"/>
              </a:rPr>
              <a:t>Real-Time Semantic Segmentation: </a:t>
            </a:r>
            <a:r>
              <a:rPr lang="en-US" sz="1800" dirty="0">
                <a:latin typeface="Times New Roman" panose="02020603050405020304" pitchFamily="18" charset="0"/>
                <a:cs typeface="Times New Roman" panose="02020603050405020304" pitchFamily="18" charset="0"/>
              </a:rPr>
              <a:t>We plant optimize the model for real-time performance to enable seamless integration into applications requiring real-time object segmentation, such as augmented reality (AR) or autonomous systems. </a:t>
            </a:r>
          </a:p>
          <a:p>
            <a:pPr marL="0" lvl="0" indent="0" algn="l" rtl="0">
              <a:lnSpc>
                <a:spcPct val="90000"/>
              </a:lnSpc>
              <a:spcBef>
                <a:spcPts val="0"/>
              </a:spcBef>
              <a:spcAft>
                <a:spcPts val="0"/>
              </a:spcAft>
              <a:buClr>
                <a:schemeClr val="dk1"/>
              </a:buClr>
              <a:buSzPts val="1600"/>
            </a:pPr>
            <a:endParaRPr lang="en-US" sz="1800"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1600"/>
            </a:pPr>
            <a:endParaRPr lang="en-US" sz="1800" dirty="0">
              <a:latin typeface="Times New Roman" panose="02020603050405020304" pitchFamily="18" charset="0"/>
              <a:cs typeface="Times New Roman" panose="02020603050405020304" pitchFamily="18" charset="0"/>
            </a:endParaRPr>
          </a:p>
          <a:p>
            <a:pPr marL="285750" lvl="0" indent="-285750" algn="l" rtl="0">
              <a:lnSpc>
                <a:spcPct val="90000"/>
              </a:lnSpc>
              <a:spcBef>
                <a:spcPts val="0"/>
              </a:spcBef>
              <a:spcAft>
                <a:spcPts val="0"/>
              </a:spcAft>
              <a:buClr>
                <a:schemeClr val="dk1"/>
              </a:buClr>
              <a:buSzPts val="1600"/>
              <a:buFont typeface="Noto Sans Symbols"/>
              <a:buChar char="⮚"/>
            </a:pPr>
            <a:r>
              <a:rPr lang="en-US" sz="1800" b="1" dirty="0">
                <a:latin typeface="Times New Roman" panose="02020603050405020304" pitchFamily="18" charset="0"/>
                <a:cs typeface="Times New Roman" panose="02020603050405020304" pitchFamily="18" charset="0"/>
              </a:rPr>
              <a:t>Semantic Segmentation for Autonomous Vehicles: </a:t>
            </a:r>
            <a:r>
              <a:rPr lang="en-US" sz="1800" dirty="0">
                <a:latin typeface="Times New Roman" panose="02020603050405020304" pitchFamily="18" charset="0"/>
                <a:cs typeface="Times New Roman" panose="02020603050405020304" pitchFamily="18" charset="0"/>
              </a:rPr>
              <a:t>Adapt the model for semantic segmentation tasks in the context of autonomous driving, enabling vehicles to accurately perceive and understand their surroundings for safe navigation. </a:t>
            </a:r>
          </a:p>
        </p:txBody>
      </p:sp>
      <p:sp>
        <p:nvSpPr>
          <p:cNvPr id="228" name="Google Shape;228;p3"/>
          <p:cNvSpPr txBox="1">
            <a:spLocks noGrp="1"/>
          </p:cNvSpPr>
          <p:nvPr>
            <p:ph type="body" idx="2"/>
          </p:nvPr>
        </p:nvSpPr>
        <p:spPr>
          <a:xfrm>
            <a:off x="0" y="638985"/>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b="1" dirty="0">
                <a:solidFill>
                  <a:schemeClr val="tx1"/>
                </a:solidFill>
                <a:latin typeface="Times New Roman" panose="02020603050405020304" pitchFamily="18" charset="0"/>
                <a:cs typeface="Times New Roman" panose="02020603050405020304" pitchFamily="18" charset="0"/>
              </a:rPr>
              <a:t>Any innovative ideas for this project</a:t>
            </a:r>
            <a:endParaRPr b="1" dirty="0">
              <a:solidFill>
                <a:schemeClr val="tx1"/>
              </a:solidFill>
              <a:latin typeface="Times New Roman" panose="02020603050405020304" pitchFamily="18" charset="0"/>
              <a:cs typeface="Times New Roman" panose="02020603050405020304" pitchFamily="18" charset="0"/>
            </a:endParaRPr>
          </a:p>
        </p:txBody>
      </p:sp>
      <p:sp>
        <p:nvSpPr>
          <p:cNvPr id="230" name="Google Shape;230;p3"/>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13</a:t>
            </a:fld>
            <a:endParaRPr dirty="0">
              <a:latin typeface="Times New Roman" panose="02020603050405020304" pitchFamily="18" charset="0"/>
              <a:cs typeface="Times New Roman" panose="02020603050405020304" pitchFamily="18" charset="0"/>
            </a:endParaRPr>
          </a:p>
        </p:txBody>
      </p:sp>
      <p:sp>
        <p:nvSpPr>
          <p:cNvPr id="231" name="Google Shape;231;p3"/>
          <p:cNvSpPr txBox="1"/>
          <p:nvPr/>
        </p:nvSpPr>
        <p:spPr>
          <a:xfrm>
            <a:off x="5780809" y="636788"/>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i="0" dirty="0">
                <a:solidFill>
                  <a:schemeClr val="tx1"/>
                </a:solidFill>
                <a:latin typeface="Times New Roman" panose="02020603050405020304" pitchFamily="18" charset="0"/>
                <a:ea typeface="Franklin Gothic"/>
                <a:cs typeface="Times New Roman" panose="02020603050405020304" pitchFamily="18" charset="0"/>
                <a:sym typeface="Franklin Gothic"/>
              </a:rPr>
              <a:t>Describe your Dependencies / Show stopper here</a:t>
            </a:r>
            <a:endParaRPr b="1" dirty="0">
              <a:solidFill>
                <a:schemeClr val="tx1"/>
              </a:solidFill>
              <a:latin typeface="Times New Roman" panose="02020603050405020304" pitchFamily="18" charset="0"/>
              <a:cs typeface="Times New Roman" panose="02020603050405020304" pitchFamily="18" charset="0"/>
            </a:endParaRPr>
          </a:p>
        </p:txBody>
      </p:sp>
      <p:sp>
        <p:nvSpPr>
          <p:cNvPr id="232" name="Google Shape;232;p3"/>
          <p:cNvSpPr txBox="1"/>
          <p:nvPr/>
        </p:nvSpPr>
        <p:spPr>
          <a:xfrm>
            <a:off x="5780809" y="983023"/>
            <a:ext cx="6411192" cy="244597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
            </a:pPr>
            <a:r>
              <a:rPr lang="en-US" sz="1800" b="0" i="0" dirty="0">
                <a:solidFill>
                  <a:schemeClr val="dk1"/>
                </a:solidFill>
                <a:latin typeface="Times New Roman" panose="02020603050405020304" pitchFamily="18" charset="0"/>
                <a:ea typeface="Libre Franklin"/>
                <a:cs typeface="Times New Roman" panose="02020603050405020304" pitchFamily="18" charset="0"/>
                <a:sym typeface="Libre Franklin"/>
              </a:rPr>
              <a:t>Deep learning frameworks (</a:t>
            </a:r>
            <a:r>
              <a:rPr lang="en-US" sz="1800" b="0" i="0" dirty="0" err="1">
                <a:solidFill>
                  <a:schemeClr val="dk1"/>
                </a:solidFill>
                <a:latin typeface="Times New Roman" panose="02020603050405020304" pitchFamily="18" charset="0"/>
                <a:ea typeface="Libre Franklin"/>
                <a:cs typeface="Times New Roman" panose="02020603050405020304" pitchFamily="18" charset="0"/>
                <a:sym typeface="Libre Franklin"/>
              </a:rPr>
              <a:t>PyTorch</a:t>
            </a:r>
            <a:r>
              <a:rPr lang="en-US" sz="1800" b="0" i="0" dirty="0">
                <a:solidFill>
                  <a:schemeClr val="dk1"/>
                </a:solidFill>
                <a:latin typeface="Times New Roman" panose="02020603050405020304" pitchFamily="18" charset="0"/>
                <a:ea typeface="Libre Franklin"/>
                <a:cs typeface="Times New Roman" panose="02020603050405020304" pitchFamily="18" charset="0"/>
                <a:sym typeface="Libre Franklin"/>
              </a:rPr>
              <a:t>, TensorFlow)</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
            </a:pPr>
            <a:r>
              <a:rPr lang="en-US" sz="1800" b="0" i="0" dirty="0">
                <a:solidFill>
                  <a:schemeClr val="dk1"/>
                </a:solidFill>
                <a:latin typeface="Times New Roman" panose="02020603050405020304" pitchFamily="18" charset="0"/>
                <a:ea typeface="Libre Franklin"/>
                <a:cs typeface="Times New Roman" panose="02020603050405020304" pitchFamily="18" charset="0"/>
                <a:sym typeface="Libre Franklin"/>
              </a:rPr>
              <a:t>Access to GPUs/TPUs for accelerated training</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
            </a:pPr>
            <a:r>
              <a:rPr lang="en-US" sz="1800" b="0" i="0" dirty="0">
                <a:solidFill>
                  <a:schemeClr val="dk1"/>
                </a:solidFill>
                <a:latin typeface="Times New Roman" panose="02020603050405020304" pitchFamily="18" charset="0"/>
                <a:ea typeface="Libre Franklin"/>
                <a:cs typeface="Times New Roman" panose="02020603050405020304" pitchFamily="18" charset="0"/>
                <a:sym typeface="Libre Franklin"/>
              </a:rPr>
              <a:t>High-quality annotated datasets</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
            </a:pPr>
            <a:r>
              <a:rPr lang="en-US" sz="1800" b="0" i="0" dirty="0">
                <a:solidFill>
                  <a:schemeClr val="dk1"/>
                </a:solidFill>
                <a:latin typeface="Times New Roman" panose="02020603050405020304" pitchFamily="18" charset="0"/>
                <a:ea typeface="Libre Franklin"/>
                <a:cs typeface="Times New Roman" panose="02020603050405020304" pitchFamily="18" charset="0"/>
                <a:sym typeface="Libre Franklin"/>
              </a:rPr>
              <a:t>Sufficient compute resources for training</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
            </a:pPr>
            <a:r>
              <a:rPr lang="en-US" sz="1800" b="0" i="0" dirty="0">
                <a:solidFill>
                  <a:schemeClr val="dk1"/>
                </a:solidFill>
                <a:latin typeface="Times New Roman" panose="02020603050405020304" pitchFamily="18" charset="0"/>
                <a:ea typeface="Libre Franklin"/>
                <a:cs typeface="Times New Roman" panose="02020603050405020304" pitchFamily="18" charset="0"/>
                <a:sym typeface="Libre Franklin"/>
              </a:rPr>
              <a:t>Time and iterations for model convergence</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
            </a:pPr>
            <a:r>
              <a:rPr lang="en-US" sz="1800" b="0" i="0" dirty="0">
                <a:solidFill>
                  <a:schemeClr val="dk1"/>
                </a:solidFill>
                <a:latin typeface="Times New Roman" panose="02020603050405020304" pitchFamily="18" charset="0"/>
                <a:ea typeface="Libre Franklin"/>
                <a:cs typeface="Times New Roman" panose="02020603050405020304" pitchFamily="18" charset="0"/>
                <a:sym typeface="Libre Franklin"/>
              </a:rPr>
              <a:t>Hyperparameter optimization</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
            </a:pPr>
            <a:r>
              <a:rPr lang="en-US" sz="1800" b="0" i="0" dirty="0">
                <a:solidFill>
                  <a:schemeClr val="dk1"/>
                </a:solidFill>
                <a:latin typeface="Times New Roman" panose="02020603050405020304" pitchFamily="18" charset="0"/>
                <a:ea typeface="Libre Franklin"/>
                <a:cs typeface="Times New Roman" panose="02020603050405020304" pitchFamily="18" charset="0"/>
                <a:sym typeface="Libre Franklin"/>
              </a:rPr>
              <a:t>Organized codebase and version control (Git)</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
            </a:pPr>
            <a:r>
              <a:rPr lang="en-US" sz="1800" b="0" i="0" dirty="0">
                <a:solidFill>
                  <a:schemeClr val="dk1"/>
                </a:solidFill>
                <a:latin typeface="Times New Roman" panose="02020603050405020304" pitchFamily="18" charset="0"/>
                <a:ea typeface="Libre Franklin"/>
                <a:cs typeface="Times New Roman" panose="02020603050405020304" pitchFamily="18" charset="0"/>
                <a:sym typeface="Libre Franklin"/>
              </a:rPr>
              <a:t>Appropriate evaluation metrics and validation</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
            </a:pPr>
            <a:r>
              <a:rPr lang="en-US" sz="1800" b="0" i="0" dirty="0">
                <a:solidFill>
                  <a:schemeClr val="dk1"/>
                </a:solidFill>
                <a:latin typeface="Times New Roman" panose="02020603050405020304" pitchFamily="18" charset="0"/>
                <a:ea typeface="Libre Franklin"/>
                <a:cs typeface="Times New Roman" panose="02020603050405020304" pitchFamily="18" charset="0"/>
                <a:sym typeface="Libre Franklin"/>
              </a:rPr>
              <a:t>Planning for model deployment and integration.</a:t>
            </a:r>
            <a:endParaRPr sz="1800" dirty="0">
              <a:latin typeface="Times New Roman" panose="02020603050405020304" pitchFamily="18" charset="0"/>
              <a:cs typeface="Times New Roman" panose="02020603050405020304" pitchFamily="18" charset="0"/>
            </a:endParaRPr>
          </a:p>
        </p:txBody>
      </p:sp>
      <p:sp>
        <p:nvSpPr>
          <p:cNvPr id="222" name="Google Shape;222;p2"/>
          <p:cNvSpPr txBox="1"/>
          <p:nvPr/>
        </p:nvSpPr>
        <p:spPr>
          <a:xfrm>
            <a:off x="5780809" y="3429000"/>
            <a:ext cx="6483463" cy="2653645"/>
          </a:xfrm>
          <a:prstGeom prst="rect">
            <a:avLst/>
          </a:prstGeom>
          <a:noFill/>
          <a:ln w="9525" cap="flat" cmpd="sng">
            <a:solidFill>
              <a:schemeClr val="dk1"/>
            </a:solidFill>
            <a:prstDash val="solid"/>
            <a:round/>
            <a:headEnd type="none" w="sm" len="sm"/>
            <a:tailEnd type="none" w="sm" len="sm"/>
          </a:ln>
        </p:spPr>
        <p:txBody>
          <a:bodyPr spcFirstLastPara="1" wrap="square" lIns="72000" tIns="0" rIns="0" bIns="0" anchor="t" anchorCtr="0">
            <a:noAutofit/>
          </a:bodyPr>
          <a:lstStyle/>
          <a:p>
            <a:pPr lvl="2">
              <a:buClr>
                <a:schemeClr val="lt2"/>
              </a:buClr>
              <a:buSzPts val="1800"/>
            </a:pPr>
            <a:r>
              <a:rPr lang="en-US" sz="1800" b="1" i="0" dirty="0">
                <a:solidFill>
                  <a:schemeClr val="tx1"/>
                </a:solidFill>
                <a:latin typeface="Times New Roman" panose="02020603050405020304" pitchFamily="18" charset="0"/>
                <a:ea typeface="Franklin Gothic"/>
                <a:cs typeface="Times New Roman" panose="02020603050405020304" pitchFamily="18" charset="0"/>
                <a:sym typeface="Franklin Gothic"/>
              </a:rPr>
              <a:t>Describe your Technology stack here</a:t>
            </a:r>
            <a:r>
              <a:rPr lang="en-US" sz="1600" b="1" i="0" dirty="0">
                <a:solidFill>
                  <a:schemeClr val="dk1"/>
                </a:solidFill>
                <a:latin typeface="Times New Roman" panose="02020603050405020304" pitchFamily="18" charset="0"/>
                <a:ea typeface="Libre Franklin"/>
                <a:cs typeface="Times New Roman" panose="02020603050405020304" pitchFamily="18" charset="0"/>
                <a:sym typeface="Libre Franklin"/>
              </a:rPr>
              <a:t>:</a:t>
            </a:r>
          </a:p>
          <a:p>
            <a:pPr marL="285750" lvl="4" indent="-285750">
              <a:spcBef>
                <a:spcPts val="1000"/>
              </a:spcBef>
              <a:buClr>
                <a:schemeClr val="dk1"/>
              </a:buClr>
              <a:buSzPts val="1600"/>
              <a:buFont typeface="Wingdings" panose="05000000000000000000" pitchFamily="2" charset="2"/>
              <a:buChar char="§"/>
            </a:pPr>
            <a:r>
              <a:rPr lang="en-US" sz="1600" i="0" dirty="0" err="1">
                <a:solidFill>
                  <a:schemeClr val="dk1"/>
                </a:solidFill>
                <a:latin typeface="Times New Roman" panose="02020603050405020304" pitchFamily="18" charset="0"/>
                <a:ea typeface="Libre Franklin"/>
                <a:cs typeface="Times New Roman" panose="02020603050405020304" pitchFamily="18" charset="0"/>
                <a:sym typeface="Libre Franklin"/>
              </a:rPr>
              <a:t>PyTorch</a:t>
            </a:r>
            <a:r>
              <a:rPr lang="en-US" sz="1600" i="0" dirty="0">
                <a:solidFill>
                  <a:schemeClr val="dk1"/>
                </a:solidFill>
                <a:latin typeface="Times New Roman" panose="02020603050405020304" pitchFamily="18" charset="0"/>
                <a:ea typeface="Libre Franklin"/>
                <a:cs typeface="Times New Roman" panose="02020603050405020304" pitchFamily="18" charset="0"/>
                <a:sym typeface="Libre Franklin"/>
              </a:rPr>
              <a:t> or TensorFlow for deep learning.</a:t>
            </a:r>
          </a:p>
          <a:p>
            <a:pPr marL="285750" lvl="4" indent="-285750">
              <a:spcBef>
                <a:spcPts val="1000"/>
              </a:spcBef>
              <a:buClr>
                <a:schemeClr val="dk1"/>
              </a:buClr>
              <a:buSzPts val="1600"/>
              <a:buFont typeface="Wingdings" panose="05000000000000000000" pitchFamily="2" charset="2"/>
              <a:buChar char="§"/>
            </a:pPr>
            <a:r>
              <a:rPr lang="en-US" sz="1600" i="0" dirty="0">
                <a:solidFill>
                  <a:schemeClr val="dk1"/>
                </a:solidFill>
                <a:latin typeface="Times New Roman" panose="02020603050405020304" pitchFamily="18" charset="0"/>
                <a:ea typeface="Libre Franklin"/>
                <a:cs typeface="Times New Roman" panose="02020603050405020304" pitchFamily="18" charset="0"/>
                <a:sym typeface="Libre Franklin"/>
              </a:rPr>
              <a:t>NumPy and OpenCV for data processing.</a:t>
            </a:r>
          </a:p>
          <a:p>
            <a:pPr marL="285750" lvl="4" indent="-285750">
              <a:spcBef>
                <a:spcPts val="1000"/>
              </a:spcBef>
              <a:buClr>
                <a:schemeClr val="dk1"/>
              </a:buClr>
              <a:buSzPts val="1600"/>
              <a:buFont typeface="Wingdings" panose="05000000000000000000" pitchFamily="2" charset="2"/>
              <a:buChar char="§"/>
            </a:pPr>
            <a:r>
              <a:rPr lang="en-US" sz="1600" i="0" dirty="0">
                <a:solidFill>
                  <a:schemeClr val="dk1"/>
                </a:solidFill>
                <a:latin typeface="Times New Roman" panose="02020603050405020304" pitchFamily="18" charset="0"/>
                <a:ea typeface="Libre Franklin"/>
                <a:cs typeface="Times New Roman" panose="02020603050405020304" pitchFamily="18" charset="0"/>
                <a:sym typeface="Libre Franklin"/>
              </a:rPr>
              <a:t>U-Net, </a:t>
            </a:r>
            <a:r>
              <a:rPr lang="en-US" sz="1600" i="0" dirty="0" err="1">
                <a:solidFill>
                  <a:schemeClr val="dk1"/>
                </a:solidFill>
                <a:latin typeface="Times New Roman" panose="02020603050405020304" pitchFamily="18" charset="0"/>
                <a:ea typeface="Libre Franklin"/>
                <a:cs typeface="Times New Roman" panose="02020603050405020304" pitchFamily="18" charset="0"/>
                <a:sym typeface="Libre Franklin"/>
              </a:rPr>
              <a:t>DeepLab</a:t>
            </a:r>
            <a:r>
              <a:rPr lang="en-US" sz="1600" i="0" dirty="0">
                <a:solidFill>
                  <a:schemeClr val="dk1"/>
                </a:solidFill>
                <a:latin typeface="Times New Roman" panose="02020603050405020304" pitchFamily="18" charset="0"/>
                <a:ea typeface="Libre Franklin"/>
                <a:cs typeface="Times New Roman" panose="02020603050405020304" pitchFamily="18" charset="0"/>
                <a:sym typeface="Libre Franklin"/>
              </a:rPr>
              <a:t>, or Mask R-CNN for model architecture.</a:t>
            </a:r>
          </a:p>
          <a:p>
            <a:pPr marL="285750" lvl="4" indent="-285750">
              <a:spcBef>
                <a:spcPts val="1000"/>
              </a:spcBef>
              <a:buClr>
                <a:schemeClr val="dk1"/>
              </a:buClr>
              <a:buSzPts val="1600"/>
              <a:buFont typeface="Wingdings" panose="05000000000000000000" pitchFamily="2" charset="2"/>
              <a:buChar char="§"/>
            </a:pPr>
            <a:r>
              <a:rPr lang="en-US" sz="1600" i="0" dirty="0">
                <a:solidFill>
                  <a:schemeClr val="dk1"/>
                </a:solidFill>
                <a:latin typeface="Times New Roman" panose="02020603050405020304" pitchFamily="18" charset="0"/>
                <a:ea typeface="Libre Franklin"/>
                <a:cs typeface="Times New Roman" panose="02020603050405020304" pitchFamily="18" charset="0"/>
                <a:sym typeface="Libre Franklin"/>
              </a:rPr>
              <a:t>Tools like TFX or </a:t>
            </a:r>
            <a:r>
              <a:rPr lang="en-US" sz="1600" i="0" dirty="0" err="1">
                <a:solidFill>
                  <a:schemeClr val="dk1"/>
                </a:solidFill>
                <a:latin typeface="Times New Roman" panose="02020603050405020304" pitchFamily="18" charset="0"/>
                <a:ea typeface="Libre Franklin"/>
                <a:cs typeface="Times New Roman" panose="02020603050405020304" pitchFamily="18" charset="0"/>
                <a:sym typeface="Libre Franklin"/>
              </a:rPr>
              <a:t>Optuna</a:t>
            </a:r>
            <a:r>
              <a:rPr lang="en-US" sz="1600" i="0" dirty="0">
                <a:solidFill>
                  <a:schemeClr val="dk1"/>
                </a:solidFill>
                <a:latin typeface="Times New Roman" panose="02020603050405020304" pitchFamily="18" charset="0"/>
                <a:ea typeface="Libre Franklin"/>
                <a:cs typeface="Times New Roman" panose="02020603050405020304" pitchFamily="18" charset="0"/>
                <a:sym typeface="Libre Franklin"/>
              </a:rPr>
              <a:t> for hyperparameter tuning.</a:t>
            </a:r>
          </a:p>
          <a:p>
            <a:pPr marL="285750" lvl="4" indent="-285750">
              <a:spcBef>
                <a:spcPts val="1000"/>
              </a:spcBef>
              <a:buClr>
                <a:schemeClr val="dk1"/>
              </a:buClr>
              <a:buSzPts val="1600"/>
              <a:buFont typeface="Wingdings" panose="05000000000000000000" pitchFamily="2" charset="2"/>
              <a:buChar char="§"/>
            </a:pPr>
            <a:r>
              <a:rPr lang="en-US" sz="1600" i="0" dirty="0">
                <a:solidFill>
                  <a:schemeClr val="dk1"/>
                </a:solidFill>
                <a:latin typeface="Times New Roman" panose="02020603050405020304" pitchFamily="18" charset="0"/>
                <a:ea typeface="Libre Franklin"/>
                <a:cs typeface="Times New Roman" panose="02020603050405020304" pitchFamily="18" charset="0"/>
                <a:sym typeface="Libre Franklin"/>
              </a:rPr>
              <a:t>Evaluation metrics using scikit-learn or TensorFlow Metrics.</a:t>
            </a:r>
          </a:p>
          <a:p>
            <a:pPr marL="285750" lvl="4" indent="-285750">
              <a:spcBef>
                <a:spcPts val="1000"/>
              </a:spcBef>
              <a:buClr>
                <a:schemeClr val="dk1"/>
              </a:buClr>
              <a:buSzPts val="1600"/>
              <a:buFont typeface="Wingdings" panose="05000000000000000000" pitchFamily="2" charset="2"/>
              <a:buChar char="§"/>
            </a:pPr>
            <a:r>
              <a:rPr lang="en-US" sz="1600" i="0" dirty="0">
                <a:solidFill>
                  <a:schemeClr val="dk1"/>
                </a:solidFill>
                <a:latin typeface="Times New Roman" panose="02020603050405020304" pitchFamily="18" charset="0"/>
                <a:ea typeface="Libre Franklin"/>
                <a:cs typeface="Times New Roman" panose="02020603050405020304" pitchFamily="18" charset="0"/>
                <a:sym typeface="Libre Franklin"/>
              </a:rPr>
              <a:t>Git for version control and collaboration.</a:t>
            </a:r>
            <a:endParaRPr sz="1600" i="0" dirty="0">
              <a:solidFill>
                <a:schemeClr val="dk1"/>
              </a:solidFill>
              <a:latin typeface="Times New Roman" panose="02020603050405020304" pitchFamily="18" charset="0"/>
              <a:ea typeface="Libre Franklin"/>
              <a:cs typeface="Times New Roman" panose="02020603050405020304" pitchFamily="18" charset="0"/>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FD27B7-A1DF-E1C1-2F1F-0B3B449A6E72}"/>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14</a:t>
            </a:fld>
            <a:endParaRPr lang="en-US"/>
          </a:p>
        </p:txBody>
      </p:sp>
      <p:sp>
        <p:nvSpPr>
          <p:cNvPr id="3" name="TextBox 2">
            <a:extLst>
              <a:ext uri="{FF2B5EF4-FFF2-40B4-BE49-F238E27FC236}">
                <a16:creationId xmlns:a16="http://schemas.microsoft.com/office/drawing/2014/main" id="{A675C0F4-ECD9-AC0C-3AED-ED3856F6534B}"/>
              </a:ext>
            </a:extLst>
          </p:cNvPr>
          <p:cNvSpPr txBox="1"/>
          <p:nvPr/>
        </p:nvSpPr>
        <p:spPr>
          <a:xfrm>
            <a:off x="45562" y="136525"/>
            <a:ext cx="12100875" cy="6309420"/>
          </a:xfrm>
          <a:prstGeom prst="rect">
            <a:avLst/>
          </a:prstGeom>
          <a:noFill/>
        </p:spPr>
        <p:txBody>
          <a:bodyPr wrap="square" rtlCol="0">
            <a:spAutoFit/>
          </a:bodyPr>
          <a:lstStyle/>
          <a:p>
            <a:pPr marL="0" marR="0" indent="0" algn="ctr" rtl="0">
              <a:spcBef>
                <a:spcPts val="0"/>
              </a:spcBef>
              <a:spcAft>
                <a:spcPts val="0"/>
              </a:spcAft>
            </a:pPr>
            <a:r>
              <a:rPr lang="en-US" sz="4400" b="1" i="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References</a:t>
            </a:r>
            <a:r>
              <a:rPr lang="en-US" sz="3600" b="1" i="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rtl="0">
              <a:spcBef>
                <a:spcPts val="0"/>
              </a:spcBef>
              <a:spcAft>
                <a:spcPts val="0"/>
              </a:spcAft>
            </a:pPr>
            <a:endParaRPr lang="en-US" sz="3600" b="1" i="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rtl="0">
              <a:spcBef>
                <a:spcPts val="0"/>
              </a:spcBef>
              <a:spcAft>
                <a:spcPts val="0"/>
              </a:spcAft>
            </a:pPr>
            <a:r>
              <a:rPr lang="en-IN" sz="1800" dirty="0">
                <a:effectLst/>
                <a:hlinkClick r:id="rId2"/>
              </a:rPr>
              <a:t>https://www.researchgate.net/publication/360955328_SEMANTIC_SEGMENTATION_USING_A_UNET_ARCHITECTURE_ON_SENTINEL-2_DATA/fulltext/6295779c55273755ebc4c532/SEMANTIC-SEGMENTATION-USING-A-UNET-ARCHITECTURE-ON-SENTINEL-2-DATA.pdf</a:t>
            </a:r>
            <a:endParaRPr lang="en-IN" sz="1800" dirty="0"/>
          </a:p>
          <a:p>
            <a:pPr marL="0" marR="0" indent="0" rtl="0">
              <a:spcBef>
                <a:spcPts val="0"/>
              </a:spcBef>
              <a:spcAft>
                <a:spcPts val="0"/>
              </a:spcAft>
            </a:pPr>
            <a:endParaRPr lang="en-IN" sz="1800" dirty="0">
              <a:effectLst/>
              <a:hlinkClick r:id="rId3"/>
            </a:endParaRPr>
          </a:p>
          <a:p>
            <a:pPr marL="0" marR="0" indent="0" rtl="0">
              <a:spcBef>
                <a:spcPts val="0"/>
              </a:spcBef>
              <a:spcAft>
                <a:spcPts val="0"/>
              </a:spcAft>
            </a:pPr>
            <a:r>
              <a:rPr lang="en-IN" sz="1800" dirty="0">
                <a:effectLst/>
                <a:hlinkClick r:id="rId3"/>
              </a:rPr>
              <a:t>https://www.mdpi.com/2079-9292/12/12/2730</a:t>
            </a:r>
            <a:endParaRPr lang="en-IN" sz="1800" dirty="0">
              <a:effectLst/>
            </a:endParaRPr>
          </a:p>
          <a:p>
            <a:pPr marL="0" marR="0" indent="0" rtl="0">
              <a:spcBef>
                <a:spcPts val="0"/>
              </a:spcBef>
              <a:spcAft>
                <a:spcPts val="0"/>
              </a:spcAft>
            </a:pPr>
            <a:endParaRPr lang="en-IN" sz="1800" dirty="0">
              <a:effectLst/>
            </a:endParaRPr>
          </a:p>
          <a:p>
            <a:r>
              <a:rPr lang="en-US" sz="1800" b="0" i="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https://github.com/ashishpatel26/Andrew-NG-Notes/blob/master/andrewng-p-4-convolutional-neural-network.md</a:t>
            </a:r>
            <a:endParaRPr lang="en-IN" sz="1800" dirty="0">
              <a:effectLst/>
            </a:endParaRPr>
          </a:p>
          <a:p>
            <a:pPr marL="0" marR="0" indent="0" rtl="0">
              <a:spcBef>
                <a:spcPts val="0"/>
              </a:spcBef>
              <a:spcAft>
                <a:spcPts val="0"/>
              </a:spcAft>
            </a:pPr>
            <a:endParaRPr lang="en-US" sz="1800" b="0" i="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hlinkClick r:id="rId5"/>
            </a:endParaRPr>
          </a:p>
          <a:p>
            <a:pPr marL="0" marR="0" indent="0" rtl="0">
              <a:spcBef>
                <a:spcPts val="0"/>
              </a:spcBef>
              <a:spcAft>
                <a:spcPts val="0"/>
              </a:spcAft>
            </a:pPr>
            <a:r>
              <a:rPr lang="en-US" sz="1800" b="0" i="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https://www.analyticsvidhya.com/blog/2021/10/understanding-transfer-learning-for-deep-learning/</a:t>
            </a:r>
            <a:endParaRPr lang="en-US" sz="1800" b="0" i="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rtl="0">
              <a:spcBef>
                <a:spcPts val="0"/>
              </a:spcBef>
              <a:spcAft>
                <a:spcPts val="0"/>
              </a:spcAft>
            </a:pPr>
            <a:endParaRPr lang="en-IN" sz="1800" dirty="0">
              <a:effectLst/>
            </a:endParaRPr>
          </a:p>
          <a:p>
            <a:pPr marL="0" marR="0" indent="0" rtl="0">
              <a:spcBef>
                <a:spcPts val="0"/>
              </a:spcBef>
              <a:spcAft>
                <a:spcPts val="0"/>
              </a:spcAft>
            </a:pPr>
            <a:r>
              <a:rPr lang="en-US" sz="1800" b="0" i="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https://medium.com/data-science-community-srm/comparative-study-of-image-segmentation-architectures-using-deep-learning-3743875fd608</a:t>
            </a:r>
            <a:endParaRPr lang="en-IN" sz="1800" dirty="0">
              <a:effectLst/>
            </a:endParaRPr>
          </a:p>
          <a:p>
            <a:pPr marL="0" marR="0" indent="0" rtl="0">
              <a:spcBef>
                <a:spcPts val="0"/>
              </a:spcBef>
              <a:spcAft>
                <a:spcPts val="0"/>
              </a:spcAft>
            </a:pPr>
            <a:br>
              <a:rPr lang="en-US" sz="1800" b="1" i="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b="0" i="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https://cs230.stanford.edu/files/C4M3.pdf</a:t>
            </a:r>
            <a:endParaRPr lang="en-US" sz="1800" b="0" i="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rtl="0">
              <a:spcBef>
                <a:spcPts val="0"/>
              </a:spcBef>
              <a:spcAft>
                <a:spcPts val="0"/>
              </a:spcAft>
            </a:pPr>
            <a:endParaRPr lang="en-IN" sz="1800" dirty="0">
              <a:effectLst/>
            </a:endParaRPr>
          </a:p>
          <a:p>
            <a:pPr marL="0" marR="0" indent="0" rtl="0">
              <a:spcBef>
                <a:spcPts val="0"/>
              </a:spcBef>
              <a:spcAft>
                <a:spcPts val="0"/>
              </a:spcAft>
            </a:pPr>
            <a:r>
              <a:rPr lang="en-IN" sz="1800" dirty="0">
                <a:effectLst/>
                <a:hlinkClick r:id="rId8"/>
              </a:rPr>
              <a:t>https://github.com/Tramac/Lightweight-Segmentation</a:t>
            </a:r>
            <a:endParaRPr lang="en-IN" sz="1800" dirty="0"/>
          </a:p>
          <a:p>
            <a:pPr marL="0" marR="0" indent="0" rtl="0">
              <a:spcBef>
                <a:spcPts val="0"/>
              </a:spcBef>
              <a:spcAft>
                <a:spcPts val="0"/>
              </a:spcAft>
            </a:pPr>
            <a:endParaRPr lang="en-IN" sz="1800" dirty="0">
              <a:effectLst/>
            </a:endParaRPr>
          </a:p>
          <a:p>
            <a:pPr marL="0" marR="0" indent="0" rtl="0">
              <a:spcBef>
                <a:spcPts val="0"/>
              </a:spcBef>
              <a:spcAft>
                <a:spcPts val="0"/>
              </a:spcAft>
            </a:pPr>
            <a:endParaRPr lang="en-IN" sz="1800" dirty="0">
              <a:effectLst/>
            </a:endParaRPr>
          </a:p>
        </p:txBody>
      </p:sp>
    </p:spTree>
    <p:extLst>
      <p:ext uri="{BB962C8B-B14F-4D97-AF65-F5344CB8AC3E}">
        <p14:creationId xmlns:p14="http://schemas.microsoft.com/office/powerpoint/2010/main" val="195760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221908" y="254594"/>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Times New Roman" panose="02020603050405020304" pitchFamily="18" charset="0"/>
                <a:cs typeface="Times New Roman" panose="02020603050405020304" pitchFamily="18" charset="0"/>
              </a:rPr>
              <a:t>Team Member Details </a:t>
            </a:r>
            <a:endParaRPr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72623096"/>
              </p:ext>
            </p:extLst>
          </p:nvPr>
        </p:nvGraphicFramePr>
        <p:xfrm>
          <a:off x="221908" y="1009338"/>
          <a:ext cx="11687596" cy="3467451"/>
        </p:xfrm>
        <a:graphic>
          <a:graphicData uri="http://schemas.openxmlformats.org/drawingml/2006/table">
            <a:tbl>
              <a:tblPr firstRow="1" bandRow="1">
                <a:tableStyleId>{5C22544A-7EE6-4342-B048-85BDC9FD1C3A}</a:tableStyleId>
              </a:tblPr>
              <a:tblGrid>
                <a:gridCol w="767906">
                  <a:extLst>
                    <a:ext uri="{9D8B030D-6E8A-4147-A177-3AD203B41FA5}">
                      <a16:colId xmlns:a16="http://schemas.microsoft.com/office/drawing/2014/main" val="2824836338"/>
                    </a:ext>
                  </a:extLst>
                </a:gridCol>
                <a:gridCol w="2684719">
                  <a:extLst>
                    <a:ext uri="{9D8B030D-6E8A-4147-A177-3AD203B41FA5}">
                      <a16:colId xmlns:a16="http://schemas.microsoft.com/office/drawing/2014/main" val="648567316"/>
                    </a:ext>
                  </a:extLst>
                </a:gridCol>
                <a:gridCol w="2391172">
                  <a:extLst>
                    <a:ext uri="{9D8B030D-6E8A-4147-A177-3AD203B41FA5}">
                      <a16:colId xmlns:a16="http://schemas.microsoft.com/office/drawing/2014/main" val="414414887"/>
                    </a:ext>
                  </a:extLst>
                </a:gridCol>
                <a:gridCol w="2333577">
                  <a:extLst>
                    <a:ext uri="{9D8B030D-6E8A-4147-A177-3AD203B41FA5}">
                      <a16:colId xmlns:a16="http://schemas.microsoft.com/office/drawing/2014/main" val="3526582794"/>
                    </a:ext>
                  </a:extLst>
                </a:gridCol>
                <a:gridCol w="1065229">
                  <a:extLst>
                    <a:ext uri="{9D8B030D-6E8A-4147-A177-3AD203B41FA5}">
                      <a16:colId xmlns:a16="http://schemas.microsoft.com/office/drawing/2014/main" val="79086586"/>
                    </a:ext>
                  </a:extLst>
                </a:gridCol>
                <a:gridCol w="2444993">
                  <a:extLst>
                    <a:ext uri="{9D8B030D-6E8A-4147-A177-3AD203B41FA5}">
                      <a16:colId xmlns:a16="http://schemas.microsoft.com/office/drawing/2014/main" val="3249055975"/>
                    </a:ext>
                  </a:extLst>
                </a:gridCol>
              </a:tblGrid>
              <a:tr h="998571">
                <a:tc>
                  <a:txBody>
                    <a:bodyPr/>
                    <a:lstStyle/>
                    <a:p>
                      <a:r>
                        <a:rPr lang="en-US" dirty="0">
                          <a:latin typeface="Times New Roman" panose="02020603050405020304" pitchFamily="18" charset="0"/>
                          <a:cs typeface="Times New Roman" panose="02020603050405020304" pitchFamily="18" charset="0"/>
                        </a:rPr>
                        <a:t>Sr. No.</a:t>
                      </a:r>
                    </a:p>
                  </a:txBody>
                  <a:tcPr/>
                </a:tc>
                <a:tc>
                  <a:txBody>
                    <a:bodyPr/>
                    <a:lstStyle/>
                    <a:p>
                      <a:r>
                        <a:rPr lang="en-US" dirty="0">
                          <a:latin typeface="Times New Roman" panose="02020603050405020304" pitchFamily="18" charset="0"/>
                          <a:cs typeface="Times New Roman" panose="02020603050405020304" pitchFamily="18" charset="0"/>
                        </a:rPr>
                        <a:t>Name of Team Member</a:t>
                      </a:r>
                      <a:r>
                        <a:rPr lang="en-US" baseline="0" dirty="0">
                          <a:latin typeface="Times New Roman" panose="02020603050405020304" pitchFamily="18" charset="0"/>
                          <a:cs typeface="Times New Roman" panose="02020603050405020304" pitchFamily="18" charset="0"/>
                        </a:rPr>
                        <a:t> with Gender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Branch</a:t>
                      </a:r>
                      <a:r>
                        <a:rPr lang="en-US"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Btech</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Mtech</a:t>
                      </a:r>
                      <a:r>
                        <a:rPr lang="en-US" sz="1800" dirty="0">
                          <a:latin typeface="Times New Roman" panose="02020603050405020304" pitchFamily="18" charset="0"/>
                          <a:cs typeface="Times New Roman" panose="02020603050405020304" pitchFamily="18" charset="0"/>
                        </a:rPr>
                        <a:t>/PhD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Stream (Core CSE/Specialization):</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Year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Position</a:t>
                      </a:r>
                      <a:r>
                        <a:rPr lang="en-US" baseline="0" dirty="0">
                          <a:latin typeface="Times New Roman" panose="02020603050405020304" pitchFamily="18" charset="0"/>
                          <a:cs typeface="Times New Roman" panose="02020603050405020304" pitchFamily="18" charset="0"/>
                        </a:rPr>
                        <a:t> in team </a:t>
                      </a:r>
                      <a:r>
                        <a:rPr lang="en-US" sz="1200" baseline="0" dirty="0">
                          <a:latin typeface="Times New Roman" panose="02020603050405020304" pitchFamily="18" charset="0"/>
                          <a:cs typeface="Times New Roman" panose="02020603050405020304" pitchFamily="18" charset="0"/>
                        </a:rPr>
                        <a:t>(Team Leader, Front end Developer, Back end Developer, Full Stack, Data base management etc.)</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93876814"/>
                  </a:ext>
                </a:extLst>
              </a:tr>
              <a:tr h="619711">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Sourav Patel (male)</a:t>
                      </a:r>
                    </a:p>
                  </a:txBody>
                  <a:tcPr/>
                </a:tc>
                <a:tc>
                  <a:txBody>
                    <a:bodyPr/>
                    <a:lstStyle/>
                    <a:p>
                      <a:r>
                        <a:rPr lang="en-US" dirty="0" err="1">
                          <a:latin typeface="Times New Roman" panose="02020603050405020304" pitchFamily="18" charset="0"/>
                          <a:cs typeface="Times New Roman" panose="02020603050405020304" pitchFamily="18" charset="0"/>
                        </a:rPr>
                        <a:t>Btech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CSE Core</a:t>
                      </a:r>
                    </a:p>
                  </a:txBody>
                  <a:tcPr/>
                </a:tc>
                <a:tc>
                  <a:txBody>
                    <a:bodyPr/>
                    <a:lstStyle/>
                    <a:p>
                      <a:r>
                        <a:rPr lang="en-US" dirty="0">
                          <a:latin typeface="Times New Roman" panose="02020603050405020304" pitchFamily="18" charset="0"/>
                          <a:cs typeface="Times New Roman" panose="02020603050405020304" pitchFamily="18" charset="0"/>
                        </a:rPr>
                        <a:t>2021-25</a:t>
                      </a:r>
                    </a:p>
                  </a:txBody>
                  <a:tcPr/>
                </a:tc>
                <a:tc>
                  <a:txBody>
                    <a:bodyPr/>
                    <a:lstStyle/>
                    <a:p>
                      <a:r>
                        <a:rPr lang="en-US" dirty="0">
                          <a:latin typeface="Times New Roman" panose="02020603050405020304" pitchFamily="18" charset="0"/>
                          <a:cs typeface="Times New Roman" panose="02020603050405020304" pitchFamily="18" charset="0"/>
                        </a:rPr>
                        <a:t>Team Leader</a:t>
                      </a:r>
                      <a:r>
                        <a:rPr lang="en-US" baseline="0" dirty="0">
                          <a:latin typeface="Times New Roman" panose="02020603050405020304" pitchFamily="18" charset="0"/>
                          <a:cs typeface="Times New Roman" panose="02020603050405020304" pitchFamily="18" charset="0"/>
                        </a:rPr>
                        <a:t> </a:t>
                      </a:r>
                    </a:p>
                    <a:p>
                      <a:r>
                        <a:rPr lang="en-US" baseline="0" dirty="0">
                          <a:latin typeface="Times New Roman" panose="02020603050405020304" pitchFamily="18" charset="0"/>
                          <a:cs typeface="Times New Roman" panose="02020603050405020304" pitchFamily="18" charset="0"/>
                        </a:rPr>
                        <a:t>(Full Stack Developer)</a:t>
                      </a:r>
                    </a:p>
                  </a:txBody>
                  <a:tcPr/>
                </a:tc>
                <a:extLst>
                  <a:ext uri="{0D108BD9-81ED-4DB2-BD59-A6C34878D82A}">
                    <a16:rowId xmlns:a16="http://schemas.microsoft.com/office/drawing/2014/main" val="205475727"/>
                  </a:ext>
                </a:extLst>
              </a:tr>
              <a:tr h="722750">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Yashi Singh (female)</a:t>
                      </a:r>
                    </a:p>
                  </a:txBody>
                  <a:tcPr/>
                </a:tc>
                <a:tc>
                  <a:txBody>
                    <a:bodyPr/>
                    <a:lstStyle/>
                    <a:p>
                      <a:r>
                        <a:rPr lang="en-US" dirty="0" err="1">
                          <a:latin typeface="Times New Roman" panose="02020603050405020304" pitchFamily="18" charset="0"/>
                          <a:cs typeface="Times New Roman" panose="02020603050405020304" pitchFamily="18" charset="0"/>
                        </a:rPr>
                        <a:t>Btech</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CSE with </a:t>
                      </a:r>
                      <a:r>
                        <a:rPr lang="en-US" sz="1800" dirty="0">
                          <a:latin typeface="Times New Roman" panose="02020603050405020304" pitchFamily="18" charset="0"/>
                          <a:cs typeface="Times New Roman" panose="02020603050405020304" pitchFamily="18" charset="0"/>
                        </a:rPr>
                        <a:t>Specialization in AI and ML</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2021-25</a:t>
                      </a:r>
                    </a:p>
                  </a:txBody>
                  <a:tcPr/>
                </a:tc>
                <a:tc>
                  <a:txBody>
                    <a:bodyPr/>
                    <a:lstStyle/>
                    <a:p>
                      <a:r>
                        <a:rPr lang="en-US" dirty="0">
                          <a:latin typeface="Times New Roman" panose="02020603050405020304" pitchFamily="18" charset="0"/>
                          <a:cs typeface="Times New Roman" panose="02020603050405020304" pitchFamily="18" charset="0"/>
                        </a:rPr>
                        <a:t>Team member</a:t>
                      </a:r>
                    </a:p>
                    <a:p>
                      <a:r>
                        <a:rPr lang="en-US" dirty="0">
                          <a:latin typeface="Times New Roman" panose="02020603050405020304" pitchFamily="18" charset="0"/>
                          <a:cs typeface="Times New Roman" panose="02020603050405020304" pitchFamily="18" charset="0"/>
                        </a:rPr>
                        <a:t>(ML Developer)</a:t>
                      </a:r>
                    </a:p>
                  </a:txBody>
                  <a:tcPr/>
                </a:tc>
                <a:extLst>
                  <a:ext uri="{0D108BD9-81ED-4DB2-BD59-A6C34878D82A}">
                    <a16:rowId xmlns:a16="http://schemas.microsoft.com/office/drawing/2014/main" val="2431725522"/>
                  </a:ext>
                </a:extLst>
              </a:tr>
              <a:tr h="722750">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Ayush Omprakash Bhandari (male)</a:t>
                      </a:r>
                    </a:p>
                  </a:txBody>
                  <a:tcPr/>
                </a:tc>
                <a:tc>
                  <a:txBody>
                    <a:bodyPr/>
                    <a:lstStyle/>
                    <a:p>
                      <a:r>
                        <a:rPr lang="en-US" dirty="0" err="1">
                          <a:latin typeface="Times New Roman" panose="02020603050405020304" pitchFamily="18" charset="0"/>
                          <a:cs typeface="Times New Roman" panose="02020603050405020304" pitchFamily="18" charset="0"/>
                        </a:rPr>
                        <a:t>Btech</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CSE with </a:t>
                      </a:r>
                      <a:r>
                        <a:rPr lang="en-US" sz="1800" dirty="0">
                          <a:latin typeface="Times New Roman" panose="02020603050405020304" pitchFamily="18" charset="0"/>
                          <a:cs typeface="Times New Roman" panose="02020603050405020304" pitchFamily="18" charset="0"/>
                        </a:rPr>
                        <a:t>Specialization in AI and ML</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2021-25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Team member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(Back End Developer)</a:t>
                      </a:r>
                    </a:p>
                  </a:txBody>
                  <a:tcPr/>
                </a:tc>
                <a:extLst>
                  <a:ext uri="{0D108BD9-81ED-4DB2-BD59-A6C34878D82A}">
                    <a16:rowId xmlns:a16="http://schemas.microsoft.com/office/drawing/2014/main" val="1999168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35431144"/>
              </p:ext>
            </p:extLst>
          </p:nvPr>
        </p:nvGraphicFramePr>
        <p:xfrm>
          <a:off x="221909" y="5259966"/>
          <a:ext cx="11687594" cy="1280160"/>
        </p:xfrm>
        <a:graphic>
          <a:graphicData uri="http://schemas.openxmlformats.org/drawingml/2006/table">
            <a:tbl>
              <a:tblPr firstRow="1" bandRow="1">
                <a:tableStyleId>{5C22544A-7EE6-4342-B048-85BDC9FD1C3A}</a:tableStyleId>
              </a:tblPr>
              <a:tblGrid>
                <a:gridCol w="1102838">
                  <a:extLst>
                    <a:ext uri="{9D8B030D-6E8A-4147-A177-3AD203B41FA5}">
                      <a16:colId xmlns:a16="http://schemas.microsoft.com/office/drawing/2014/main" val="2824836338"/>
                    </a:ext>
                  </a:extLst>
                </a:gridCol>
                <a:gridCol w="3572199">
                  <a:extLst>
                    <a:ext uri="{9D8B030D-6E8A-4147-A177-3AD203B41FA5}">
                      <a16:colId xmlns:a16="http://schemas.microsoft.com/office/drawing/2014/main" val="648567316"/>
                    </a:ext>
                  </a:extLst>
                </a:gridCol>
                <a:gridCol w="2337519">
                  <a:extLst>
                    <a:ext uri="{9D8B030D-6E8A-4147-A177-3AD203B41FA5}">
                      <a16:colId xmlns:a16="http://schemas.microsoft.com/office/drawing/2014/main" val="414414887"/>
                    </a:ext>
                  </a:extLst>
                </a:gridCol>
                <a:gridCol w="2337519">
                  <a:extLst>
                    <a:ext uri="{9D8B030D-6E8A-4147-A177-3AD203B41FA5}">
                      <a16:colId xmlns:a16="http://schemas.microsoft.com/office/drawing/2014/main" val="3526582794"/>
                    </a:ext>
                  </a:extLst>
                </a:gridCol>
                <a:gridCol w="2337519">
                  <a:extLst>
                    <a:ext uri="{9D8B030D-6E8A-4147-A177-3AD203B41FA5}">
                      <a16:colId xmlns:a16="http://schemas.microsoft.com/office/drawing/2014/main" val="79086586"/>
                    </a:ext>
                  </a:extLst>
                </a:gridCol>
              </a:tblGrid>
              <a:tr h="370840">
                <a:tc>
                  <a:txBody>
                    <a:bodyPr/>
                    <a:lstStyle/>
                    <a:p>
                      <a:r>
                        <a:rPr lang="en-US" dirty="0">
                          <a:latin typeface="Times New Roman" panose="02020603050405020304" pitchFamily="18" charset="0"/>
                          <a:cs typeface="Times New Roman" panose="02020603050405020304" pitchFamily="18" charset="0"/>
                        </a:rPr>
                        <a:t>Sr. No.</a:t>
                      </a:r>
                    </a:p>
                  </a:txBody>
                  <a:tcPr/>
                </a:tc>
                <a:tc>
                  <a:txBody>
                    <a:bodyPr/>
                    <a:lstStyle/>
                    <a:p>
                      <a:r>
                        <a:rPr lang="en-US" dirty="0">
                          <a:latin typeface="Times New Roman" panose="02020603050405020304" pitchFamily="18" charset="0"/>
                          <a:cs typeface="Times New Roman" panose="02020603050405020304" pitchFamily="18" charset="0"/>
                        </a:rPr>
                        <a:t>Name of Mentor </a:t>
                      </a:r>
                    </a:p>
                  </a:txBody>
                  <a:tcPr/>
                </a:tc>
                <a:tc>
                  <a:txBody>
                    <a:bodyPr/>
                    <a:lstStyle/>
                    <a:p>
                      <a:r>
                        <a:rPr lang="en-US" sz="1800" dirty="0">
                          <a:latin typeface="Times New Roman" panose="02020603050405020304" pitchFamily="18" charset="0"/>
                          <a:cs typeface="Times New Roman" panose="02020603050405020304" pitchFamily="18" charset="0"/>
                        </a:rPr>
                        <a:t>Category </a:t>
                      </a:r>
                      <a:r>
                        <a:rPr lang="en-US" sz="1600" dirty="0">
                          <a:latin typeface="Times New Roman" panose="02020603050405020304" pitchFamily="18" charset="0"/>
                          <a:cs typeface="Times New Roman" panose="02020603050405020304" pitchFamily="18" charset="0"/>
                        </a:rPr>
                        <a:t>(Academic/Industry): </a:t>
                      </a:r>
                    </a:p>
                  </a:txBody>
                  <a:tcPr/>
                </a:tc>
                <a:tc>
                  <a:txBody>
                    <a:bodyPr/>
                    <a:lstStyle/>
                    <a:p>
                      <a:r>
                        <a:rPr lang="en-US" sz="1800" dirty="0">
                          <a:latin typeface="Times New Roman" panose="02020603050405020304" pitchFamily="18" charset="0"/>
                          <a:cs typeface="Times New Roman" panose="02020603050405020304" pitchFamily="18" charset="0"/>
                        </a:rPr>
                        <a:t>Expertise </a:t>
                      </a:r>
                      <a:r>
                        <a:rPr lang="en-US" sz="1400" dirty="0">
                          <a:latin typeface="Times New Roman" panose="02020603050405020304" pitchFamily="18" charset="0"/>
                          <a:cs typeface="Times New Roman" panose="02020603050405020304" pitchFamily="18" charset="0"/>
                        </a:rPr>
                        <a:t>(AI/ML/</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etc</a:t>
                      </a:r>
                      <a:r>
                        <a:rPr lang="en-US" sz="14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Domain Experience  </a:t>
                      </a:r>
                      <a:r>
                        <a:rPr lang="en-US" sz="1600" dirty="0">
                          <a:latin typeface="Times New Roman" panose="02020603050405020304" pitchFamily="18" charset="0"/>
                          <a:cs typeface="Times New Roman" panose="02020603050405020304" pitchFamily="18" charset="0"/>
                        </a:rPr>
                        <a:t>(in Years )</a:t>
                      </a:r>
                    </a:p>
                  </a:txBody>
                  <a:tcPr/>
                </a:tc>
                <a:extLst>
                  <a:ext uri="{0D108BD9-81ED-4DB2-BD59-A6C34878D82A}">
                    <a16:rowId xmlns:a16="http://schemas.microsoft.com/office/drawing/2014/main" val="2093876814"/>
                  </a:ext>
                </a:extLst>
              </a:tr>
              <a:tr h="370840">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Dr. </a:t>
                      </a:r>
                      <a:r>
                        <a:rPr lang="en-IN" sz="1800" b="1" i="0" kern="1200" dirty="0" err="1">
                          <a:solidFill>
                            <a:schemeClr val="dk1"/>
                          </a:solidFill>
                          <a:effectLst/>
                          <a:latin typeface="+mn-lt"/>
                          <a:ea typeface="+mn-ea"/>
                          <a:cs typeface="+mn-cs"/>
                        </a:rPr>
                        <a:t>Sasithradevi</a:t>
                      </a:r>
                      <a:r>
                        <a:rPr lang="en-IN" sz="1800" b="1" i="0" kern="1200" dirty="0">
                          <a:solidFill>
                            <a:schemeClr val="dk1"/>
                          </a:solidFill>
                          <a:effectLst/>
                          <a:latin typeface="+mn-lt"/>
                          <a:ea typeface="+mn-ea"/>
                          <a:cs typeface="+mn-cs"/>
                        </a:rPr>
                        <a:t>. A</a:t>
                      </a:r>
                    </a:p>
                  </a:txBody>
                  <a:tcPr/>
                </a:tc>
                <a:tc>
                  <a:txBody>
                    <a:bodyPr/>
                    <a:lstStyle/>
                    <a:p>
                      <a:r>
                        <a:rPr lang="en-US" dirty="0">
                          <a:latin typeface="Times New Roman" panose="02020603050405020304" pitchFamily="18" charset="0"/>
                          <a:cs typeface="Times New Roman" panose="02020603050405020304" pitchFamily="18" charset="0"/>
                        </a:rPr>
                        <a:t>Academic</a:t>
                      </a:r>
                    </a:p>
                  </a:txBody>
                  <a:tcPr/>
                </a:tc>
                <a:tc>
                  <a:txBody>
                    <a:bodyPr/>
                    <a:lstStyle/>
                    <a:p>
                      <a:r>
                        <a:rPr lang="en-US" dirty="0">
                          <a:latin typeface="Times New Roman" panose="02020603050405020304" pitchFamily="18" charset="0"/>
                          <a:cs typeface="Times New Roman" panose="02020603050405020304" pitchFamily="18" charset="0"/>
                        </a:rPr>
                        <a:t>Image Processing, ML and DL</a:t>
                      </a:r>
                    </a:p>
                  </a:txBody>
                  <a:tcPr/>
                </a:tc>
                <a:tc>
                  <a:txBody>
                    <a:bodyPr/>
                    <a:lstStyle/>
                    <a:p>
                      <a:r>
                        <a:rPr lang="en-US" dirty="0">
                          <a:latin typeface="Times New Roman" panose="02020603050405020304" pitchFamily="18" charset="0"/>
                          <a:cs typeface="Times New Roman" panose="02020603050405020304" pitchFamily="18" charset="0"/>
                        </a:rPr>
                        <a:t>13 years</a:t>
                      </a:r>
                    </a:p>
                  </a:txBody>
                  <a:tcPr/>
                </a:tc>
                <a:extLst>
                  <a:ext uri="{0D108BD9-81ED-4DB2-BD59-A6C34878D82A}">
                    <a16:rowId xmlns:a16="http://schemas.microsoft.com/office/drawing/2014/main" val="205475727"/>
                  </a:ext>
                </a:extLst>
              </a:tr>
            </a:tbl>
          </a:graphicData>
        </a:graphic>
      </p:graphicFrame>
      <p:sp>
        <p:nvSpPr>
          <p:cNvPr id="7" name="Google Shape;237;p4"/>
          <p:cNvSpPr txBox="1">
            <a:spLocks/>
          </p:cNvSpPr>
          <p:nvPr/>
        </p:nvSpPr>
        <p:spPr>
          <a:xfrm>
            <a:off x="221908" y="4520051"/>
            <a:ext cx="6617507" cy="610863"/>
          </a:xfrm>
          <a:prstGeom prst="rect">
            <a:avLst/>
          </a:prstGeom>
          <a:noFill/>
          <a:ln>
            <a:noFill/>
          </a:ln>
        </p:spPr>
        <p:txBody>
          <a:bodyPr spcFirstLastPara="1" vert="horz" wrap="square" lIns="0" tIns="0" rIns="0" bIns="0" rtlCol="0" anchor="b" anchorCtr="0">
            <a:normAutofit/>
          </a:bodyPr>
          <a:lstStyle>
            <a:lvl1pPr lvl="0" algn="l" defTabSz="914400" rtl="0" eaLnBrk="1" latinLnBrk="0" hangingPunct="1">
              <a:lnSpc>
                <a:spcPct val="90000"/>
              </a:lnSpc>
              <a:spcBef>
                <a:spcPts val="0"/>
              </a:spcBef>
              <a:spcAft>
                <a:spcPts val="0"/>
              </a:spcAft>
              <a:buClr>
                <a:schemeClr val="dk1"/>
              </a:buClr>
              <a:buSzPts val="4400"/>
              <a:buFont typeface="Franklin Gothic"/>
              <a:buNone/>
              <a:defRPr sz="4400" b="1" i="0" kern="1200">
                <a:solidFill>
                  <a:schemeClr val="tx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latin typeface="Times New Roman" panose="02020603050405020304" pitchFamily="18" charset="0"/>
                <a:cs typeface="Times New Roman" panose="02020603050405020304" pitchFamily="18" charset="0"/>
              </a:rPr>
              <a:t>Team Mentor/s Details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3328784" y="144261"/>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Times New Roman" panose="02020603050405020304" pitchFamily="18" charset="0"/>
                <a:cs typeface="Times New Roman" panose="02020603050405020304" pitchFamily="18" charset="0"/>
              </a:rPr>
              <a:t>Idea/Approach Details</a:t>
            </a:r>
            <a:endParaRPr dirty="0">
              <a:latin typeface="Times New Roman" panose="02020603050405020304" pitchFamily="18" charset="0"/>
              <a:cs typeface="Times New Roman" panose="02020603050405020304" pitchFamily="18" charset="0"/>
            </a:endParaRPr>
          </a:p>
        </p:txBody>
      </p:sp>
      <p:sp>
        <p:nvSpPr>
          <p:cNvPr id="218" name="Google Shape;218;p2"/>
          <p:cNvSpPr txBox="1">
            <a:spLocks noGrp="1"/>
          </p:cNvSpPr>
          <p:nvPr>
            <p:ph type="body" idx="1"/>
          </p:nvPr>
        </p:nvSpPr>
        <p:spPr>
          <a:xfrm>
            <a:off x="392069" y="755124"/>
            <a:ext cx="10265790" cy="2261878"/>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285750" lvl="0" indent="-285750" algn="l" rtl="0">
              <a:lnSpc>
                <a:spcPct val="100000"/>
              </a:lnSpc>
              <a:spcBef>
                <a:spcPts val="1000"/>
              </a:spcBef>
              <a:spcAft>
                <a:spcPts val="0"/>
              </a:spcAft>
              <a:buClr>
                <a:schemeClr val="dk1"/>
              </a:buClr>
              <a:buSzPts val="1600"/>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Explain your understanding of the problem statement.</a:t>
            </a:r>
          </a:p>
          <a:p>
            <a:pPr marL="0" lvl="0" indent="0" algn="l" rtl="0">
              <a:lnSpc>
                <a:spcPct val="100000"/>
              </a:lnSpc>
              <a:spcBef>
                <a:spcPts val="1000"/>
              </a:spcBef>
              <a:spcAft>
                <a:spcPts val="0"/>
              </a:spcAft>
              <a:buClr>
                <a:schemeClr val="dk1"/>
              </a:buClr>
              <a:buSzPts val="1600"/>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task is about accurately figuring out the main objects in videos. We're given a bunch of videos where each frame has clear markings showing which pixels belong to which object. So, we are supposed to perform Semantic Segmentation using a dataset with densely annotated video sequences.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We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are required to develop deep learning model to segment primary objects in each frame accurately, even in challenging scenarios such as occlusions, motion blur, and complex backgrounds. Evaluation metrics are Jaccard Index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IoU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F1-score to measure the accuracy of the segmentation.</a:t>
            </a:r>
          </a:p>
        </p:txBody>
      </p:sp>
      <p:sp>
        <p:nvSpPr>
          <p:cNvPr id="219" name="Google Shape;219;p2"/>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3</a:t>
            </a:fld>
            <a:endParaRPr>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E1316DE-A76B-3AD8-C8C5-0E2A98A65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719" y="3056674"/>
            <a:ext cx="9958562" cy="3801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944435-82D7-8FAC-87EC-A948AF8E3791}"/>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76C5AE-4F3F-F0A2-7CC4-C6D067AAA7CA}"/>
              </a:ext>
            </a:extLst>
          </p:cNvPr>
          <p:cNvSpPr txBox="1"/>
          <p:nvPr/>
        </p:nvSpPr>
        <p:spPr>
          <a:xfrm>
            <a:off x="392783" y="1069379"/>
            <a:ext cx="11406433" cy="4719241"/>
          </a:xfrm>
          <a:prstGeom prst="rect">
            <a:avLst/>
          </a:prstGeom>
          <a:noFill/>
        </p:spPr>
        <p:txBody>
          <a:bodyPr wrap="square" rtlCol="0">
            <a:spAutoFit/>
          </a:bodyPr>
          <a:lstStyle/>
          <a:p>
            <a:pPr marL="285750" lvl="0" indent="-285750" algn="l" rtl="0">
              <a:lnSpc>
                <a:spcPct val="100000"/>
              </a:lnSpc>
              <a:spcBef>
                <a:spcPts val="1000"/>
              </a:spcBef>
              <a:spcAft>
                <a:spcPts val="0"/>
              </a:spcAft>
              <a:buClr>
                <a:schemeClr val="dk1"/>
              </a:buClr>
              <a:buSzPts val="1600"/>
              <a:buFont typeface="Wingdings" panose="05000000000000000000" pitchFamily="2" charset="2"/>
              <a:buChar char="v"/>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What pre-processing steps do you plan to perform on data, and have you</a:t>
            </a:r>
            <a:r>
              <a:rPr lang="en-US" sz="18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considered any techniques to handle class imbalance if present?</a:t>
            </a:r>
          </a:p>
          <a:p>
            <a:pPr lvl="0" algn="l" rtl="0">
              <a:lnSpc>
                <a:spcPct val="100000"/>
              </a:lnSpc>
              <a:spcBef>
                <a:spcPts val="1000"/>
              </a:spcBef>
              <a:spcAft>
                <a:spcPts val="0"/>
              </a:spcAft>
              <a:buClr>
                <a:schemeClr val="dk1"/>
              </a:buClr>
              <a:buSzPts val="1600"/>
            </a:pPr>
            <a:endParaRPr lang="en-US" sz="18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ü"/>
            </a:pPr>
            <a:r>
              <a:rPr lang="en-US" sz="18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Pre-processing Steps:</a:t>
            </a:r>
          </a:p>
          <a:p>
            <a:pPr lvl="0" algn="l" rtl="0">
              <a:lnSpc>
                <a:spcPct val="100000"/>
              </a:lnSpc>
              <a:spcBef>
                <a:spcPts val="1000"/>
              </a:spcBef>
              <a:spcAft>
                <a:spcPts val="0"/>
              </a:spcAft>
              <a:buClr>
                <a:schemeClr val="dk1"/>
              </a:buClr>
              <a:buSzPts val="1600"/>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u="sng"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Data Augmentation: </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Apply transformations such as rotation, flipping, and scaling to increase dataset 		diversity.</a:t>
            </a:r>
          </a:p>
          <a:p>
            <a:pPr marL="0" lvl="0" indent="0" algn="l" rtl="0">
              <a:lnSpc>
                <a:spcPct val="100000"/>
              </a:lnSpc>
              <a:spcBef>
                <a:spcPts val="1000"/>
              </a:spcBef>
              <a:spcAft>
                <a:spcPts val="0"/>
              </a:spcAft>
              <a:buClr>
                <a:schemeClr val="dk1"/>
              </a:buClr>
              <a:buSzPts val="1600"/>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u="sng"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Data Normalization: </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Normalize pixel values to a standard range for improved model training.</a:t>
            </a:r>
          </a:p>
          <a:p>
            <a:pPr marL="0" lvl="0" indent="0" algn="l" rtl="0">
              <a:lnSpc>
                <a:spcPct val="100000"/>
              </a:lnSpc>
              <a:spcBef>
                <a:spcPts val="1000"/>
              </a:spcBef>
              <a:spcAft>
                <a:spcPts val="0"/>
              </a:spcAft>
              <a:buClr>
                <a:schemeClr val="dk1"/>
              </a:buClr>
              <a:buSzPts val="1600"/>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u="sng"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Handling Class Imbalance: </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Use techniques like class weights, oversampling, or focal loss to address 		class imbalances if present in the dataset.</a:t>
            </a:r>
          </a:p>
          <a:p>
            <a:pPr marL="0" lvl="0" indent="0" algn="l" rtl="0">
              <a:lnSpc>
                <a:spcPct val="100000"/>
              </a:lnSpc>
              <a:spcBef>
                <a:spcPts val="1000"/>
              </a:spcBef>
              <a:spcAft>
                <a:spcPts val="0"/>
              </a:spcAft>
              <a:buClr>
                <a:schemeClr val="dk1"/>
              </a:buClr>
              <a:buSzPts val="1600"/>
            </a:pPr>
            <a:r>
              <a:rPr lang="en-US" sz="1800"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i="1" u="sng"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Data Split: </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Divide the dataset into training and validation sets for model training and evaluation.	</a:t>
            </a:r>
          </a:p>
          <a:p>
            <a:pPr marL="0" lvl="0" indent="0" algn="l" rtl="0">
              <a:lnSpc>
                <a:spcPct val="100000"/>
              </a:lnSpc>
              <a:spcBef>
                <a:spcPts val="1000"/>
              </a:spcBef>
              <a:spcAft>
                <a:spcPts val="0"/>
              </a:spcAft>
              <a:buClr>
                <a:schemeClr val="dk1"/>
              </a:buClr>
              <a:buSzPts val="1600"/>
            </a:pPr>
            <a:endPar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ü"/>
            </a:pPr>
            <a:r>
              <a:rPr lang="en-US" sz="18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Techniques for Class Imbalance: </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For class imbalance, techniques like class weights in loss functions, oversampling minority classes, or using data augmentation specifically for underrepresented classes can be employed.</a:t>
            </a:r>
          </a:p>
        </p:txBody>
      </p:sp>
    </p:spTree>
    <p:extLst>
      <p:ext uri="{BB962C8B-B14F-4D97-AF65-F5344CB8AC3E}">
        <p14:creationId xmlns:p14="http://schemas.microsoft.com/office/powerpoint/2010/main" val="274356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B74275-C884-5AF2-BBE0-AC05BE817929}"/>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855307A-4F54-0244-973D-020A6C9604EF}"/>
              </a:ext>
            </a:extLst>
          </p:cNvPr>
          <p:cNvSpPr txBox="1"/>
          <p:nvPr/>
        </p:nvSpPr>
        <p:spPr>
          <a:xfrm>
            <a:off x="878263" y="612844"/>
            <a:ext cx="10435473" cy="5632311"/>
          </a:xfrm>
          <a:prstGeom prst="rect">
            <a:avLst/>
          </a:prstGeom>
          <a:noFill/>
        </p:spPr>
        <p:txBody>
          <a:bodyPr wrap="square" rtlCol="0">
            <a:spAutoFit/>
          </a:bodyPr>
          <a:lstStyle/>
          <a:p>
            <a:pPr marL="285750" indent="-285750" algn="l">
              <a:buFont typeface="Wingdings" panose="05000000000000000000" pitchFamily="2" charset="2"/>
              <a:buChar char="v"/>
            </a:pPr>
            <a:r>
              <a:rPr lang="en-US" sz="1800" b="1" i="0" dirty="0">
                <a:solidFill>
                  <a:schemeClr val="tx1"/>
                </a:solidFill>
                <a:effectLst/>
                <a:latin typeface="Times New Roman" panose="02020603050405020304" pitchFamily="18" charset="0"/>
                <a:cs typeface="Times New Roman" panose="02020603050405020304" pitchFamily="18" charset="0"/>
              </a:rPr>
              <a:t>What model or techniques you plan to use?</a:t>
            </a:r>
          </a:p>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US" sz="1800" b="0" i="0" dirty="0">
                <a:solidFill>
                  <a:schemeClr val="tx1"/>
                </a:solidFill>
                <a:effectLst/>
                <a:latin typeface="Times New Roman" panose="02020603050405020304" pitchFamily="18" charset="0"/>
                <a:cs typeface="Times New Roman" panose="02020603050405020304" pitchFamily="18" charset="0"/>
              </a:rPr>
              <a:t>For semantic segmentation tasks described in the hackathon, we plan to use deep learning models, particularly convolutional neural networks (CNNs). CNNs have proven to be highly effective in various computer vision tasks, including semantic segmentation, due to their ability to capture spatial dependencies and learn hierarchical features from images.</a:t>
            </a:r>
          </a:p>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US" sz="1800" b="0" i="0" dirty="0">
                <a:solidFill>
                  <a:schemeClr val="tx1"/>
                </a:solidFill>
                <a:effectLst/>
                <a:latin typeface="Times New Roman" panose="02020603050405020304" pitchFamily="18" charset="0"/>
                <a:cs typeface="Times New Roman" panose="02020603050405020304" pitchFamily="18" charset="0"/>
              </a:rPr>
              <a:t>Specifically, we intend to explore architectures such as U-Net, </a:t>
            </a:r>
            <a:r>
              <a:rPr lang="en-US" sz="1800" b="0" i="0" dirty="0" err="1">
                <a:solidFill>
                  <a:schemeClr val="tx1"/>
                </a:solidFill>
                <a:effectLst/>
                <a:latin typeface="Times New Roman" panose="02020603050405020304" pitchFamily="18" charset="0"/>
                <a:cs typeface="Times New Roman" panose="02020603050405020304" pitchFamily="18" charset="0"/>
              </a:rPr>
              <a:t>DeepLab</a:t>
            </a:r>
            <a:r>
              <a:rPr lang="en-US" sz="1800" b="0" i="0" dirty="0">
                <a:solidFill>
                  <a:schemeClr val="tx1"/>
                </a:solidFill>
                <a:effectLst/>
                <a:latin typeface="Times New Roman" panose="02020603050405020304" pitchFamily="18" charset="0"/>
                <a:cs typeface="Times New Roman" panose="02020603050405020304" pitchFamily="18" charset="0"/>
              </a:rPr>
              <a:t>, or Mask R-CNN, which are well-suited for pixel-level segmentation tasks. These architectures incorporate features like skip connections, dilated convolutions, and multi-scale feature fusion, enabling them to handle complex scenarios like occlusions, motion blur, and dynamic backgrounds effectively.</a:t>
            </a:r>
          </a:p>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US" sz="1800" b="0" i="0" dirty="0">
                <a:solidFill>
                  <a:schemeClr val="tx1"/>
                </a:solidFill>
                <a:effectLst/>
                <a:latin typeface="Times New Roman" panose="02020603050405020304" pitchFamily="18" charset="0"/>
                <a:cs typeface="Times New Roman" panose="02020603050405020304" pitchFamily="18" charset="0"/>
              </a:rPr>
              <a:t>Additionally, we plan to use pre-trained models on large-scale datasets like ImageNet to initialize the model's weights. Fine-tuning these pre-trained models on the provided dataset can speed up training and potentially improve performance, especially when the dataset size is limited.</a:t>
            </a:r>
          </a:p>
          <a:p>
            <a:pPr marL="285750" indent="-285750" algn="l">
              <a:buFont typeface="Wingdings" panose="05000000000000000000" pitchFamily="2" charset="2"/>
              <a:buChar char="ü"/>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ü"/>
            </a:pPr>
            <a:r>
              <a:rPr lang="en-US" sz="1800" dirty="0">
                <a:solidFill>
                  <a:schemeClr val="tx1"/>
                </a:solidFill>
                <a:latin typeface="Times New Roman" panose="02020603050405020304" pitchFamily="18" charset="0"/>
                <a:cs typeface="Times New Roman" panose="02020603050405020304" pitchFamily="18" charset="0"/>
              </a:rPr>
              <a:t>W</a:t>
            </a:r>
            <a:r>
              <a:rPr lang="en-US" sz="1800" b="0" i="0" dirty="0">
                <a:solidFill>
                  <a:schemeClr val="tx1"/>
                </a:solidFill>
                <a:effectLst/>
                <a:latin typeface="Times New Roman" panose="02020603050405020304" pitchFamily="18" charset="0"/>
                <a:cs typeface="Times New Roman" panose="02020603050405020304" pitchFamily="18" charset="0"/>
              </a:rPr>
              <a:t>e plan to integrate an attention mechanism into our semantic segmentation model. Specifically, we intend to use U-Net architecture augmented with an attention mechanism. This attention mechanism will allow the model to dynamically focus on relevant regions of the input image, enhancing its ability to capture fine details and improve segmentation accuracy.</a:t>
            </a:r>
          </a:p>
        </p:txBody>
      </p:sp>
    </p:spTree>
    <p:extLst>
      <p:ext uri="{BB962C8B-B14F-4D97-AF65-F5344CB8AC3E}">
        <p14:creationId xmlns:p14="http://schemas.microsoft.com/office/powerpoint/2010/main" val="73536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79DD8D-4132-1B0F-5A96-CADBF592EB03}"/>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2E023B3-3868-2C20-77B7-731D0B8633FD}"/>
              </a:ext>
            </a:extLst>
          </p:cNvPr>
          <p:cNvSpPr txBox="1"/>
          <p:nvPr/>
        </p:nvSpPr>
        <p:spPr>
          <a:xfrm>
            <a:off x="972532" y="1582340"/>
            <a:ext cx="10246936" cy="3693319"/>
          </a:xfrm>
          <a:prstGeom prst="rect">
            <a:avLst/>
          </a:prstGeom>
          <a:noFill/>
        </p:spPr>
        <p:txBody>
          <a:bodyPr wrap="square" rtlCol="0">
            <a:spAutoFit/>
          </a:bodyPr>
          <a:lstStyle/>
          <a:p>
            <a:pPr marL="285750" indent="-285750">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What is your motivation for participating in the hackathon?</a:t>
            </a:r>
          </a:p>
          <a:p>
            <a:pPr marL="285750" indent="-285750">
              <a:buFont typeface="Wingdings" panose="05000000000000000000" pitchFamily="2" charset="2"/>
              <a:buChar char="v"/>
            </a:pP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Our motivation for participating in the hackathon stems from our desire to apply our technical expertise in deep neural networks to real-world problems. The problem statement of semantic segmentation in video sequences presents an exciting opportunity to utilize our skills and knowledge in a practical </a:t>
            </a:r>
            <a:r>
              <a:rPr lang="en-IN" sz="1800" dirty="0">
                <a:latin typeface="Times New Roman" panose="02020603050405020304" pitchFamily="18" charset="0"/>
                <a:cs typeface="Times New Roman" panose="02020603050405020304" pitchFamily="18" charset="0"/>
              </a:rPr>
              <a:t>scenarios</a:t>
            </a:r>
            <a:r>
              <a:rPr lang="en-US" sz="1800" dirty="0">
                <a:latin typeface="Times New Roman" panose="02020603050405020304" pitchFamily="18" charset="0"/>
                <a:cs typeface="Times New Roman" panose="02020603050405020304" pitchFamily="18" charset="0"/>
              </a:rPr>
              <a:t>, particularly in addressing images/videos with occlusions, motion blur, and complex backgrounds.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Furthermore, the prospect of securing an internship at Stryker, one of the leading companies in the field, serves as a compelling incentive. The opportunity to work with talented individuals in the industry and learn from their experiences is invaluable to our professional growth and development.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We are excited to contribute our skills and expertise to the competition and look forward to the learning and growth opportunities it presents.</a:t>
            </a:r>
          </a:p>
        </p:txBody>
      </p:sp>
    </p:spTree>
    <p:extLst>
      <p:ext uri="{BB962C8B-B14F-4D97-AF65-F5344CB8AC3E}">
        <p14:creationId xmlns:p14="http://schemas.microsoft.com/office/powerpoint/2010/main" val="81892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a:extLst>
            <a:ext uri="{FF2B5EF4-FFF2-40B4-BE49-F238E27FC236}">
              <a16:creationId xmlns:a16="http://schemas.microsoft.com/office/drawing/2014/main" id="{553BF038-F109-C076-C756-B67C23E2EF1F}"/>
            </a:ext>
          </a:extLst>
        </p:cNvPr>
        <p:cNvGrpSpPr/>
        <p:nvPr/>
      </p:nvGrpSpPr>
      <p:grpSpPr>
        <a:xfrm>
          <a:off x="0" y="0"/>
          <a:ext cx="0" cy="0"/>
          <a:chOff x="0" y="0"/>
          <a:chExt cx="0" cy="0"/>
        </a:xfrm>
      </p:grpSpPr>
      <p:sp>
        <p:nvSpPr>
          <p:cNvPr id="217" name="Google Shape;217;p2">
            <a:extLst>
              <a:ext uri="{FF2B5EF4-FFF2-40B4-BE49-F238E27FC236}">
                <a16:creationId xmlns:a16="http://schemas.microsoft.com/office/drawing/2014/main" id="{8ED694F2-0266-4D38-BAC9-9EEEEFF90486}"/>
              </a:ext>
            </a:extLst>
          </p:cNvPr>
          <p:cNvSpPr txBox="1">
            <a:spLocks noGrp="1"/>
          </p:cNvSpPr>
          <p:nvPr>
            <p:ph type="title"/>
          </p:nvPr>
        </p:nvSpPr>
        <p:spPr>
          <a:xfrm>
            <a:off x="3328783" y="144261"/>
            <a:ext cx="5534431" cy="610863"/>
          </a:xfrm>
          <a:prstGeom prst="rect">
            <a:avLst/>
          </a:prstGeom>
          <a:noFill/>
          <a:ln>
            <a:noFill/>
          </a:ln>
        </p:spPr>
        <p:txBody>
          <a:bodyPr spcFirstLastPara="1" wrap="square" lIns="0" tIns="0" rIns="0" bIns="0" anchor="b" anchorCtr="0">
            <a:normAutofit/>
          </a:bodyPr>
          <a:lstStyle/>
          <a:p>
            <a:pPr marL="0" lvl="0" indent="0" algn="ctr" rtl="0">
              <a:lnSpc>
                <a:spcPct val="90000"/>
              </a:lnSpc>
              <a:spcBef>
                <a:spcPts val="0"/>
              </a:spcBef>
              <a:spcAft>
                <a:spcPts val="0"/>
              </a:spcAft>
              <a:buClr>
                <a:schemeClr val="dk1"/>
              </a:buClr>
              <a:buSzPct val="100000"/>
              <a:buFont typeface="Franklin Gothic"/>
              <a:buNone/>
            </a:pPr>
            <a:r>
              <a:rPr lang="en-US" dirty="0">
                <a:latin typeface="Times New Roman" panose="02020603050405020304" pitchFamily="18" charset="0"/>
                <a:cs typeface="Times New Roman" panose="02020603050405020304" pitchFamily="18" charset="0"/>
              </a:rPr>
              <a:t>Justification</a:t>
            </a:r>
            <a:endParaRPr dirty="0">
              <a:latin typeface="Times New Roman" panose="02020603050405020304" pitchFamily="18" charset="0"/>
              <a:cs typeface="Times New Roman" panose="02020603050405020304" pitchFamily="18" charset="0"/>
            </a:endParaRPr>
          </a:p>
        </p:txBody>
      </p:sp>
      <p:sp>
        <p:nvSpPr>
          <p:cNvPr id="218" name="Google Shape;218;p2">
            <a:extLst>
              <a:ext uri="{FF2B5EF4-FFF2-40B4-BE49-F238E27FC236}">
                <a16:creationId xmlns:a16="http://schemas.microsoft.com/office/drawing/2014/main" id="{0130B0E1-025F-D000-C113-1BA9727B5E09}"/>
              </a:ext>
            </a:extLst>
          </p:cNvPr>
          <p:cNvSpPr txBox="1">
            <a:spLocks noGrp="1"/>
          </p:cNvSpPr>
          <p:nvPr>
            <p:ph type="body" idx="1"/>
          </p:nvPr>
        </p:nvSpPr>
        <p:spPr>
          <a:xfrm>
            <a:off x="687972" y="880169"/>
            <a:ext cx="10816055" cy="5327006"/>
          </a:xfrm>
          <a:prstGeom prst="rect">
            <a:avLst/>
          </a:prstGeom>
          <a:noFill/>
          <a:ln w="9525" cap="flat" cmpd="sng">
            <a:noFill/>
            <a:prstDash val="solid"/>
            <a:round/>
            <a:headEnd type="none" w="sm" len="sm"/>
            <a:tailEnd type="none" w="sm" len="sm"/>
          </a:ln>
        </p:spPr>
        <p:txBody>
          <a:bodyPr spcFirstLastPara="1" wrap="square" lIns="0" tIns="0" rIns="0" bIns="0" anchor="t" anchorCtr="0">
            <a:noAutofit/>
          </a:bodyPr>
          <a:lstStyle/>
          <a:p>
            <a:pPr marL="285750" indent="-285750">
              <a:buFont typeface="Wingdings" panose="05000000000000000000" pitchFamily="2" charset="2"/>
              <a:buChar char="v"/>
            </a:pPr>
            <a:r>
              <a:rPr lang="en-US" sz="18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Why did you choose this approach over others? </a:t>
            </a:r>
          </a:p>
          <a:p>
            <a:pPr marL="0" indent="0"/>
            <a:r>
              <a:rPr lang="en-US" sz="1800"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We</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chose the Semantic Segmentation task for the hackathon due to its relevance in computer vision and its practical applications across various domains. This task presents a challenging yet rewarding opportunity to work with densely annotated video sequences and develop deep learning models for accurate object segmentation.</a:t>
            </a:r>
          </a:p>
          <a:p>
            <a:pPr marL="0" indent="0"/>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Why did you choose the above pre-processing steps and how do you think they will effect your model performance?</a:t>
            </a:r>
            <a:endPar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r>
              <a:rPr lang="en-US" sz="1800"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We</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chose these pre-processing steps because they make the training data better for the model. </a:t>
            </a:r>
          </a:p>
          <a:p>
            <a:pPr marL="285750" indent="-285750">
              <a:buFont typeface="Wingdings" panose="05000000000000000000" pitchFamily="2" charset="2"/>
              <a:buChar char="ü"/>
            </a:pPr>
            <a:r>
              <a:rPr lang="en-US" sz="1800"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We</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plan to use data augmentation to diversify the training data, enabling the model to learn from a broader range of examples (basically increasing training dataset) by applying transformations like rotation, flipping, and color adjustments. </a:t>
            </a:r>
          </a:p>
          <a:p>
            <a:pPr marL="285750" indent="-285750">
              <a:buFont typeface="Wingdings" panose="05000000000000000000" pitchFamily="2" charset="2"/>
              <a:buChar char="ü"/>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Normalization standardizes pixel values, and hence helps in faster and more stable learning by ensuring uniformity across the dataset. </a:t>
            </a:r>
          </a:p>
          <a:p>
            <a:pPr marL="285750" indent="-285750">
              <a:buFont typeface="Wingdings" panose="05000000000000000000" pitchFamily="2" charset="2"/>
              <a:buChar char="ü"/>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Addressing class imbalance ensures equitable training by giving underrepresented objects more attention, preventing bias towards dominant classes. </a:t>
            </a:r>
          </a:p>
          <a:p>
            <a:pPr marL="0" lvl="0" indent="0" algn="l" rtl="0">
              <a:lnSpc>
                <a:spcPct val="100000"/>
              </a:lnSpc>
              <a:spcBef>
                <a:spcPts val="1000"/>
              </a:spcBef>
              <a:spcAft>
                <a:spcPts val="0"/>
              </a:spcAft>
              <a:buClr>
                <a:schemeClr val="dk1"/>
              </a:buClr>
              <a:buSzPts val="1600"/>
            </a:pPr>
            <a:endParaRPr sz="1800" dirty="0">
              <a:latin typeface="Times New Roman" panose="02020603050405020304" pitchFamily="18" charset="0"/>
              <a:cs typeface="Times New Roman" panose="02020603050405020304" pitchFamily="18" charset="0"/>
            </a:endParaRPr>
          </a:p>
          <a:p>
            <a:pPr marL="285750" lvl="0" indent="-184150" algn="l" rtl="0">
              <a:lnSpc>
                <a:spcPct val="100000"/>
              </a:lnSpc>
              <a:spcBef>
                <a:spcPts val="1000"/>
              </a:spcBef>
              <a:spcAft>
                <a:spcPts val="0"/>
              </a:spcAft>
              <a:buClr>
                <a:schemeClr val="dk1"/>
              </a:buClr>
              <a:buSzPts val="1600"/>
              <a:buFont typeface="Noto Sans Symbols"/>
              <a:buNone/>
            </a:pPr>
            <a:endParaRPr sz="1800" dirty="0">
              <a:latin typeface="Times New Roman" panose="02020603050405020304" pitchFamily="18" charset="0"/>
              <a:cs typeface="Times New Roman" panose="02020603050405020304" pitchFamily="18" charset="0"/>
            </a:endParaRPr>
          </a:p>
        </p:txBody>
      </p:sp>
      <p:sp>
        <p:nvSpPr>
          <p:cNvPr id="219" name="Google Shape;219;p2">
            <a:extLst>
              <a:ext uri="{FF2B5EF4-FFF2-40B4-BE49-F238E27FC236}">
                <a16:creationId xmlns:a16="http://schemas.microsoft.com/office/drawing/2014/main" id="{C7754ED2-19CA-0E26-C6A6-C3AF731C26BF}"/>
              </a:ext>
            </a:extLst>
          </p:cNvPr>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7</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0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0B731B-E142-010A-0329-5BDDA5FB608B}"/>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C5B0901-8423-0B33-5230-691B195312BC}"/>
              </a:ext>
            </a:extLst>
          </p:cNvPr>
          <p:cNvSpPr txBox="1"/>
          <p:nvPr/>
        </p:nvSpPr>
        <p:spPr>
          <a:xfrm>
            <a:off x="1231769" y="751344"/>
            <a:ext cx="9728462" cy="5355312"/>
          </a:xfrm>
          <a:prstGeom prst="rect">
            <a:avLst/>
          </a:prstGeom>
          <a:noFill/>
        </p:spPr>
        <p:txBody>
          <a:bodyPr wrap="square" rtlCol="0">
            <a:spAutoFit/>
          </a:bodyPr>
          <a:lstStyle/>
          <a:p>
            <a:pPr marL="285750" indent="-285750">
              <a:buFont typeface="Wingdings" panose="05000000000000000000" pitchFamily="2" charset="2"/>
              <a:buChar char="v"/>
            </a:pPr>
            <a:r>
              <a:rPr lang="en-US" sz="18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Why do you think this particular model architecture/technique  is better than others? </a:t>
            </a:r>
          </a:p>
          <a:p>
            <a:endParaRPr lang="en-US" sz="18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800" kern="1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We</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believe the chosen model architecture and techniques are superior for several reasons. Firstly, deep learning models, particularly convolutional neural networks (CNNs), have demonstrated remarkable success in various computer vision tasks, including semantic segmentation. </a:t>
            </a:r>
          </a:p>
          <a:p>
            <a:pPr marL="285750" indent="-285750">
              <a:buFont typeface="Wingdings" panose="05000000000000000000" pitchFamily="2" charset="2"/>
              <a:buChar char="ü"/>
            </a:pPr>
            <a:endPar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We plan to choose model architectures like U-Net, FCN, and </a:t>
            </a:r>
            <a:r>
              <a:rPr lang="en-US" sz="1800" kern="1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DeepLab</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(based on dataset) which are well-suited for semantic segmentation tasks due to their effectiveness in capturing spatial information and generating pixel-wise predictions.</a:t>
            </a:r>
          </a:p>
          <a:p>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ü"/>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Transfer learning with models like </a:t>
            </a:r>
            <a:r>
              <a:rPr lang="en-US" sz="1800" kern="1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VGG, or </a:t>
            </a:r>
            <a:r>
              <a:rPr lang="en-US" sz="1800" kern="1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allows us to use pre-trained features, enhancing model performance on limited data.</a:t>
            </a:r>
          </a:p>
          <a:p>
            <a:pPr marL="285750" indent="-285750">
              <a:buFont typeface="Wingdings" panose="05000000000000000000" pitchFamily="2" charset="2"/>
              <a:buChar char="ü"/>
            </a:pPr>
            <a:endPar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In addition to conventional architectures like U-Net, FCN, and </a:t>
            </a:r>
            <a:r>
              <a:rPr lang="en-US" sz="1800" kern="1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DeepLab</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we are also considering  lightweight models for this problem statement based on recommendation we received from our mentor. Lightweight models, such as </a:t>
            </a:r>
            <a:r>
              <a:rPr lang="en-US" sz="1800" kern="1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SqueezeNet</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offer advantages in terms of computational efficiency and model size, making them particularly suitable for deployment on resource-constrained devices or real-time applications.</a:t>
            </a:r>
          </a:p>
          <a:p>
            <a:pPr marL="0" indent="0"/>
            <a:endPar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056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F29A8B-B4F8-F7D1-29AC-81E80B721D5E}"/>
              </a:ext>
            </a:extLst>
          </p:cNvPr>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B33F945-BE45-87F1-D674-B164D5BA8B9D}"/>
              </a:ext>
            </a:extLst>
          </p:cNvPr>
          <p:cNvSpPr txBox="1"/>
          <p:nvPr/>
        </p:nvSpPr>
        <p:spPr>
          <a:xfrm>
            <a:off x="901045" y="1166842"/>
            <a:ext cx="10389909" cy="4524315"/>
          </a:xfrm>
          <a:prstGeom prst="rect">
            <a:avLst/>
          </a:prstGeom>
          <a:noFill/>
        </p:spPr>
        <p:txBody>
          <a:bodyPr wrap="square" rtlCol="0">
            <a:spAutoFit/>
          </a:bodyPr>
          <a:lstStyle/>
          <a:p>
            <a:pPr marL="285750" indent="-285750">
              <a:buFont typeface="Wingdings" panose="05000000000000000000" pitchFamily="2" charset="2"/>
              <a:buChar char="v"/>
            </a:pPr>
            <a:r>
              <a:rPr lang="en-US" sz="18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Describe in detail about your understanding of how the model works.</a:t>
            </a:r>
          </a:p>
          <a:p>
            <a:endParaRPr lang="en-US" sz="1800" b="1"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U-Net is a convolutional neural network (CNN) architecture designed for semantic segmentation tasks. </a:t>
            </a:r>
          </a:p>
          <a:p>
            <a:pPr marL="285750" indent="-285750">
              <a:buFont typeface="Wingdings" panose="05000000000000000000" pitchFamily="2" charset="2"/>
              <a:buChar char="ü"/>
            </a:pPr>
            <a:endPar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It comprises an encoder-decoder structure with skip connections.</a:t>
            </a:r>
          </a:p>
          <a:p>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ü"/>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The encoder extracts features and reduces spatial dimensions, while the decoder recovers spatial information using </a:t>
            </a:r>
            <a:r>
              <a:rPr lang="en-US" sz="1800" kern="1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upsampling</a:t>
            </a: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operations. </a:t>
            </a:r>
          </a:p>
          <a:p>
            <a:endPar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Skip connections merge low-level and high-level features to preserve fine details during segmentation. </a:t>
            </a:r>
          </a:p>
          <a:p>
            <a:endPar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During training, the model learns to minimize the difference between predicted and ground truth masks using pixel-wise loss functions. </a:t>
            </a:r>
          </a:p>
          <a:p>
            <a:endPar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US"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U-Net effectively combines local and global contextual information to produce accurate segmentation masks.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476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TotalTime>
  <Words>1704</Words>
  <Application>Microsoft Office PowerPoint</Application>
  <PresentationFormat>Widescreen</PresentationFormat>
  <Paragraphs>167</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Franklin Gothic</vt:lpstr>
      <vt:lpstr>Noto Sans Symbols</vt:lpstr>
      <vt:lpstr>Wingdings</vt:lpstr>
      <vt:lpstr>Times New Roman</vt:lpstr>
      <vt:lpstr>Libre Franklin</vt:lpstr>
      <vt:lpstr>Calibri Light</vt:lpstr>
      <vt:lpstr>Office Theme</vt:lpstr>
      <vt:lpstr>Basic Details of the Team and Problem Statement</vt:lpstr>
      <vt:lpstr>Team Member Details </vt:lpstr>
      <vt:lpstr>Idea/Approach Details</vt:lpstr>
      <vt:lpstr>PowerPoint Presentation</vt:lpstr>
      <vt:lpstr>PowerPoint Presentation</vt:lpstr>
      <vt:lpstr>PowerPoint Presentation</vt:lpstr>
      <vt:lpstr>Justification</vt:lpstr>
      <vt:lpstr>PowerPoint Presentation</vt:lpstr>
      <vt:lpstr>PowerPoint Presentation</vt:lpstr>
      <vt:lpstr>PowerPoint Presentation</vt:lpstr>
      <vt:lpstr>Process Flow Chart of our Solution</vt:lpstr>
      <vt:lpstr>PowerPoint Presentation</vt:lpstr>
      <vt:lpstr>Idea/Approach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YASHI SINGH</cp:lastModifiedBy>
  <cp:revision>30</cp:revision>
  <dcterms:created xsi:type="dcterms:W3CDTF">2022-02-11T07:14:46Z</dcterms:created>
  <dcterms:modified xsi:type="dcterms:W3CDTF">2024-04-07T15:39:07Z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