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Thin"/>
      <p:regular r:id="rId20"/>
      <p:bold r:id="rId21"/>
      <p:italic r:id="rId22"/>
      <p:boldItalic r:id="rId23"/>
    </p:embeddedFont>
    <p:embeddedFont>
      <p:font typeface="Roboto"/>
      <p:regular r:id="rId24"/>
      <p:bold r:id="rId25"/>
      <p:italic r:id="rId26"/>
      <p:boldItalic r:id="rId27"/>
    </p:embeddedFont>
    <p:embeddedFont>
      <p:font typeface="Roboto Medium"/>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regular.fntdata"/><Relationship Id="rId22" Type="http://schemas.openxmlformats.org/officeDocument/2006/relationships/font" Target="fonts/RobotoThin-italic.fntdata"/><Relationship Id="rId21" Type="http://schemas.openxmlformats.org/officeDocument/2006/relationships/font" Target="fonts/RobotoThin-bold.fntdata"/><Relationship Id="rId24" Type="http://schemas.openxmlformats.org/officeDocument/2006/relationships/font" Target="fonts/Roboto-regular.fntdata"/><Relationship Id="rId23" Type="http://schemas.openxmlformats.org/officeDocument/2006/relationships/font" Target="fonts/RobotoThin-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RobotoMedium-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boldItalic.fntdata"/><Relationship Id="rId30" Type="http://schemas.openxmlformats.org/officeDocument/2006/relationships/font" Target="fonts/RobotoMedium-italic.fntdata"/><Relationship Id="rId11" Type="http://schemas.openxmlformats.org/officeDocument/2006/relationships/slide" Target="slides/slide6.xml"/><Relationship Id="rId33" Type="http://schemas.openxmlformats.org/officeDocument/2006/relationships/font" Target="fonts/Merriweather-bold.fntdata"/><Relationship Id="rId10" Type="http://schemas.openxmlformats.org/officeDocument/2006/relationships/slide" Target="slides/slide5.xml"/><Relationship Id="rId32" Type="http://schemas.openxmlformats.org/officeDocument/2006/relationships/font" Target="fonts/Merriweather-regular.fntdata"/><Relationship Id="rId13" Type="http://schemas.openxmlformats.org/officeDocument/2006/relationships/slide" Target="slides/slide8.xml"/><Relationship Id="rId35" Type="http://schemas.openxmlformats.org/officeDocument/2006/relationships/font" Target="fonts/Merriweather-boldItalic.fntdata"/><Relationship Id="rId12" Type="http://schemas.openxmlformats.org/officeDocument/2006/relationships/slide" Target="slides/slide7.xml"/><Relationship Id="rId34" Type="http://schemas.openxmlformats.org/officeDocument/2006/relationships/font" Target="fonts/Merriweather-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3e452717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3e452717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3e452717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3e452717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3e452717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3e452717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3e452717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3e452717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3e452717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3e452717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fb68db3b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fb68db3b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fb68db3b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fb68db3b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3e452717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3e452717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fb89cccf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fb89cccf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fb89cccf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fb89cccf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fb89cccf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fb89cccf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3e45271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3e45271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fb89cccf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fb89cccf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Forecast energy usage of households </a:t>
            </a:r>
            <a:endParaRPr/>
          </a:p>
        </p:txBody>
      </p:sp>
      <p:sp>
        <p:nvSpPr>
          <p:cNvPr id="65" name="Google Shape;65;p13"/>
          <p:cNvSpPr txBox="1"/>
          <p:nvPr>
            <p:ph idx="1" type="subTitle"/>
          </p:nvPr>
        </p:nvSpPr>
        <p:spPr>
          <a:xfrm>
            <a:off x="410950" y="1406425"/>
            <a:ext cx="38385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CT/DT Number: </a:t>
            </a:r>
            <a:r>
              <a:rPr b="1" lang="en-GB"/>
              <a:t>DT20184336603</a:t>
            </a:r>
            <a:endParaRPr b="1"/>
          </a:p>
          <a:p>
            <a:pPr indent="0" lvl="0" marL="0" rtl="0" algn="l">
              <a:spcBef>
                <a:spcPts val="0"/>
              </a:spcBef>
              <a:spcAft>
                <a:spcPts val="0"/>
              </a:spcAft>
              <a:buNone/>
            </a:pPr>
            <a:r>
              <a:rPr lang="en-GB"/>
              <a:t>Contestant Name: </a:t>
            </a:r>
            <a:r>
              <a:rPr b="1" lang="en-GB"/>
              <a:t>Ayush Agarwal</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Auto Regression</a:t>
            </a:r>
            <a:endParaRPr/>
          </a:p>
        </p:txBody>
      </p:sp>
      <p:sp>
        <p:nvSpPr>
          <p:cNvPr id="147" name="Google Shape;147;p22"/>
          <p:cNvSpPr txBox="1"/>
          <p:nvPr/>
        </p:nvSpPr>
        <p:spPr>
          <a:xfrm>
            <a:off x="602750" y="1717850"/>
            <a:ext cx="8107200" cy="3003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GB">
                <a:solidFill>
                  <a:srgbClr val="222222"/>
                </a:solidFill>
                <a:latin typeface="Roboto"/>
                <a:ea typeface="Roboto"/>
                <a:cs typeface="Roboto"/>
                <a:sym typeface="Roboto"/>
              </a:rPr>
              <a:t>Autoregression</a:t>
            </a:r>
            <a:r>
              <a:rPr lang="en-GB">
                <a:solidFill>
                  <a:srgbClr val="222222"/>
                </a:solidFill>
                <a:highlight>
                  <a:srgbClr val="FFFFFF"/>
                </a:highlight>
                <a:latin typeface="Roboto"/>
                <a:ea typeface="Roboto"/>
                <a:cs typeface="Roboto"/>
                <a:sym typeface="Roboto"/>
              </a:rPr>
              <a:t> is a time series model that uses observations from previous time steps as input to a regression equation to predict the value at the next time step.</a:t>
            </a:r>
            <a:endParaRPr>
              <a:latin typeface="Roboto"/>
              <a:ea typeface="Roboto"/>
              <a:cs typeface="Roboto"/>
              <a:sym typeface="Roboto"/>
            </a:endParaRPr>
          </a:p>
        </p:txBody>
      </p:sp>
      <p:pic>
        <p:nvPicPr>
          <p:cNvPr id="148" name="Google Shape;148;p22"/>
          <p:cNvPicPr preferRelativeResize="0"/>
          <p:nvPr/>
        </p:nvPicPr>
        <p:blipFill>
          <a:blip r:embed="rId3">
            <a:alphaModFix/>
          </a:blip>
          <a:stretch>
            <a:fillRect/>
          </a:stretch>
        </p:blipFill>
        <p:spPr>
          <a:xfrm>
            <a:off x="907550" y="2286000"/>
            <a:ext cx="5991225" cy="262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Accuracy</a:t>
            </a:r>
            <a:endParaRPr/>
          </a:p>
        </p:txBody>
      </p:sp>
      <p:sp>
        <p:nvSpPr>
          <p:cNvPr id="154" name="Google Shape;154;p23"/>
          <p:cNvSpPr txBox="1"/>
          <p:nvPr/>
        </p:nvSpPr>
        <p:spPr>
          <a:xfrm>
            <a:off x="602750" y="1717850"/>
            <a:ext cx="8107200" cy="3003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latin typeface="Roboto"/>
              <a:ea typeface="Roboto"/>
              <a:cs typeface="Roboto"/>
              <a:sym typeface="Roboto"/>
            </a:endParaRPr>
          </a:p>
        </p:txBody>
      </p:sp>
      <p:pic>
        <p:nvPicPr>
          <p:cNvPr id="155" name="Google Shape;155;p23"/>
          <p:cNvPicPr preferRelativeResize="0"/>
          <p:nvPr/>
        </p:nvPicPr>
        <p:blipFill>
          <a:blip r:embed="rId3">
            <a:alphaModFix/>
          </a:blip>
          <a:stretch>
            <a:fillRect/>
          </a:stretch>
        </p:blipFill>
        <p:spPr>
          <a:xfrm>
            <a:off x="709250" y="1256150"/>
            <a:ext cx="7718400" cy="3887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Prediction</a:t>
            </a:r>
            <a:endParaRPr/>
          </a:p>
        </p:txBody>
      </p:sp>
      <p:pic>
        <p:nvPicPr>
          <p:cNvPr id="161" name="Google Shape;161;p24"/>
          <p:cNvPicPr preferRelativeResize="0"/>
          <p:nvPr/>
        </p:nvPicPr>
        <p:blipFill>
          <a:blip r:embed="rId3">
            <a:alphaModFix/>
          </a:blip>
          <a:stretch>
            <a:fillRect/>
          </a:stretch>
        </p:blipFill>
        <p:spPr>
          <a:xfrm>
            <a:off x="685800" y="1283350"/>
            <a:ext cx="7664424" cy="3860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Output</a:t>
            </a:r>
            <a:endParaRPr/>
          </a:p>
        </p:txBody>
      </p:sp>
      <p:pic>
        <p:nvPicPr>
          <p:cNvPr id="167" name="Google Shape;167;p25"/>
          <p:cNvPicPr preferRelativeResize="0"/>
          <p:nvPr/>
        </p:nvPicPr>
        <p:blipFill>
          <a:blip r:embed="rId3">
            <a:alphaModFix/>
          </a:blip>
          <a:stretch>
            <a:fillRect/>
          </a:stretch>
        </p:blipFill>
        <p:spPr>
          <a:xfrm>
            <a:off x="2073172" y="1283350"/>
            <a:ext cx="5189119" cy="3860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Thankyou</a:t>
            </a:r>
            <a:endParaRPr/>
          </a:p>
        </p:txBody>
      </p:sp>
      <p:sp>
        <p:nvSpPr>
          <p:cNvPr id="173" name="Google Shape;173;p26"/>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t>Table of content</a:t>
            </a:r>
            <a:endParaRPr sz="3200"/>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Objective</a:t>
            </a:r>
            <a:endParaRPr sz="2400"/>
          </a:p>
          <a:p>
            <a:pPr indent="-381000" lvl="0" marL="457200" rtl="0" algn="l">
              <a:spcBef>
                <a:spcPts val="0"/>
              </a:spcBef>
              <a:spcAft>
                <a:spcPts val="0"/>
              </a:spcAft>
              <a:buSzPts val="2400"/>
              <a:buChar char="●"/>
            </a:pPr>
            <a:r>
              <a:rPr lang="en-GB" sz="2400"/>
              <a:t>Problem statement</a:t>
            </a:r>
            <a:endParaRPr sz="2400"/>
          </a:p>
          <a:p>
            <a:pPr indent="-381000" lvl="0" marL="457200" rtl="0" algn="l">
              <a:spcBef>
                <a:spcPts val="0"/>
              </a:spcBef>
              <a:spcAft>
                <a:spcPts val="0"/>
              </a:spcAft>
              <a:buSzPts val="2400"/>
              <a:buChar char="●"/>
            </a:pPr>
            <a:r>
              <a:rPr lang="en-GB" sz="2400"/>
              <a:t>Analysis</a:t>
            </a:r>
            <a:endParaRPr sz="2400"/>
          </a:p>
          <a:p>
            <a:pPr indent="-381000" lvl="0" marL="457200" rtl="0" algn="l">
              <a:spcBef>
                <a:spcPts val="0"/>
              </a:spcBef>
              <a:spcAft>
                <a:spcPts val="0"/>
              </a:spcAft>
              <a:buSzPts val="2400"/>
              <a:buChar char="●"/>
            </a:pPr>
            <a:r>
              <a:rPr lang="en-GB" sz="2400"/>
              <a:t>Solution Approach</a:t>
            </a:r>
            <a:endParaRPr sz="2400"/>
          </a:p>
          <a:p>
            <a:pPr indent="-381000" lvl="0" marL="457200" rtl="0" algn="l">
              <a:spcBef>
                <a:spcPts val="0"/>
              </a:spcBef>
              <a:spcAft>
                <a:spcPts val="0"/>
              </a:spcAft>
              <a:buSzPts val="2400"/>
              <a:buChar char="●"/>
            </a:pPr>
            <a:r>
              <a:rPr lang="en-GB" sz="2400"/>
              <a:t>Result and outcomes</a:t>
            </a:r>
            <a:endParaRPr sz="2400"/>
          </a:p>
          <a:p>
            <a:pPr indent="-381000" lvl="0" marL="457200" rtl="0" algn="l">
              <a:spcBef>
                <a:spcPts val="0"/>
              </a:spcBef>
              <a:spcAft>
                <a:spcPts val="0"/>
              </a:spcAft>
              <a:buSzPts val="2400"/>
              <a:buChar char="●"/>
            </a:pPr>
            <a:r>
              <a:rPr lang="en-GB" sz="2400"/>
              <a:t>Conclusion</a:t>
            </a:r>
            <a:endParaRPr sz="24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77" name="Google Shape;77;p15"/>
          <p:cNvSpPr txBox="1"/>
          <p:nvPr/>
        </p:nvSpPr>
        <p:spPr>
          <a:xfrm>
            <a:off x="602750" y="1717850"/>
            <a:ext cx="8107200" cy="3003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Roboto"/>
              <a:buChar char="●"/>
            </a:pPr>
            <a:r>
              <a:rPr lang="en-GB">
                <a:latin typeface="Roboto"/>
                <a:ea typeface="Roboto"/>
                <a:cs typeface="Roboto"/>
                <a:sym typeface="Roboto"/>
              </a:rPr>
              <a:t>The objective is to Forecast energy usage of households,That is to forecast the electricity consumption of top 3 households with highest number of samples on an hourly basis based on the previous usage pattern. </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GB">
                <a:latin typeface="Roboto"/>
                <a:ea typeface="Roboto"/>
                <a:cs typeface="Roboto"/>
                <a:sym typeface="Roboto"/>
              </a:rPr>
              <a:t>There is a csv file named Power-Networks-LCL.csv that contains the electricity consumption of households on an timely manner .</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GB">
                <a:latin typeface="Roboto"/>
                <a:ea typeface="Roboto"/>
                <a:cs typeface="Roboto"/>
                <a:sym typeface="Roboto"/>
              </a:rPr>
              <a:t>The category of the problem is time series analysis.  Time series analysis is a way to analyse time series(Time series is a series of data points taken in the timely order) and predict or provide the statics, Our goal here is to forecast consumption of electricity of each household and determine the top households on hourly basis.</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Objective</a:t>
            </a:r>
            <a:endParaRPr/>
          </a:p>
        </p:txBody>
      </p:sp>
      <p:sp>
        <p:nvSpPr>
          <p:cNvPr id="83" name="Google Shape;83;p16"/>
          <p:cNvSpPr txBox="1"/>
          <p:nvPr/>
        </p:nvSpPr>
        <p:spPr>
          <a:xfrm>
            <a:off x="311725" y="-40450"/>
            <a:ext cx="8107200" cy="300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grpSp>
        <p:nvGrpSpPr>
          <p:cNvPr id="84" name="Google Shape;84;p16"/>
          <p:cNvGrpSpPr/>
          <p:nvPr/>
        </p:nvGrpSpPr>
        <p:grpSpPr>
          <a:xfrm>
            <a:off x="221" y="3835101"/>
            <a:ext cx="9143704" cy="1268145"/>
            <a:chOff x="1593000" y="2322568"/>
            <a:chExt cx="5957975" cy="643500"/>
          </a:xfrm>
        </p:grpSpPr>
        <p:sp>
          <p:nvSpPr>
            <p:cNvPr id="85" name="Google Shape;85;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FFFFFF"/>
                  </a:solidFill>
                  <a:latin typeface="Roboto Medium"/>
                  <a:ea typeface="Roboto Medium"/>
                  <a:cs typeface="Roboto Medium"/>
                  <a:sym typeface="Roboto Medium"/>
                </a:rPr>
                <a:t>Results and outcomes</a:t>
              </a:r>
              <a:endParaRPr>
                <a:solidFill>
                  <a:srgbClr val="FFFFFF"/>
                </a:solidFill>
                <a:latin typeface="Roboto"/>
                <a:ea typeface="Roboto"/>
                <a:cs typeface="Roboto"/>
                <a:sym typeface="Roboto"/>
              </a:endParaRPr>
            </a:p>
          </p:txBody>
        </p:sp>
        <p:sp>
          <p:nvSpPr>
            <p:cNvPr id="89" name="Google Shape;89;p1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91" name="Google Shape;91;p1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A72A1E"/>
                </a:solidFill>
                <a:latin typeface="Roboto"/>
                <a:ea typeface="Roboto"/>
                <a:cs typeface="Roboto"/>
                <a:sym typeface="Roboto"/>
              </a:endParaRPr>
            </a:p>
          </p:txBody>
        </p:sp>
      </p:grpSp>
      <p:grpSp>
        <p:nvGrpSpPr>
          <p:cNvPr id="92" name="Google Shape;92;p16"/>
          <p:cNvGrpSpPr/>
          <p:nvPr/>
        </p:nvGrpSpPr>
        <p:grpSpPr>
          <a:xfrm>
            <a:off x="221" y="2544100"/>
            <a:ext cx="9143704" cy="1268145"/>
            <a:chOff x="1593000" y="2322568"/>
            <a:chExt cx="5957975" cy="643500"/>
          </a:xfrm>
        </p:grpSpPr>
        <p:sp>
          <p:nvSpPr>
            <p:cNvPr id="93" name="Google Shape;93;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FFFFFF"/>
                  </a:solidFill>
                  <a:latin typeface="Roboto Medium"/>
                  <a:ea typeface="Roboto Medium"/>
                  <a:cs typeface="Roboto Medium"/>
                  <a:sym typeface="Roboto Medium"/>
                </a:rPr>
                <a:t>Describe</a:t>
              </a:r>
              <a:r>
                <a:rPr lang="en-GB">
                  <a:solidFill>
                    <a:srgbClr val="FFFFFF"/>
                  </a:solidFill>
                  <a:latin typeface="Roboto Medium"/>
                  <a:ea typeface="Roboto Medium"/>
                  <a:cs typeface="Roboto Medium"/>
                  <a:sym typeface="Roboto Medium"/>
                </a:rPr>
                <a:t> the solution approach and model used</a:t>
              </a:r>
              <a:endParaRPr>
                <a:solidFill>
                  <a:srgbClr val="FFFFFF"/>
                </a:solidFill>
                <a:latin typeface="Roboto"/>
                <a:ea typeface="Roboto"/>
                <a:cs typeface="Roboto"/>
                <a:sym typeface="Roboto"/>
              </a:endParaRPr>
            </a:p>
          </p:txBody>
        </p:sp>
        <p:sp>
          <p:nvSpPr>
            <p:cNvPr id="97" name="Google Shape;97;p1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99" name="Google Shape;99;p1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800">
                <a:solidFill>
                  <a:srgbClr val="A72A1E"/>
                </a:solidFill>
                <a:latin typeface="Roboto"/>
                <a:ea typeface="Roboto"/>
                <a:cs typeface="Roboto"/>
                <a:sym typeface="Roboto"/>
              </a:endParaRPr>
            </a:p>
          </p:txBody>
        </p:sp>
      </p:grpSp>
      <p:grpSp>
        <p:nvGrpSpPr>
          <p:cNvPr id="100" name="Google Shape;100;p16"/>
          <p:cNvGrpSpPr/>
          <p:nvPr/>
        </p:nvGrpSpPr>
        <p:grpSpPr>
          <a:xfrm>
            <a:off x="221" y="1253081"/>
            <a:ext cx="9143704" cy="1268145"/>
            <a:chOff x="1593000" y="2322568"/>
            <a:chExt cx="5957975" cy="643500"/>
          </a:xfrm>
        </p:grpSpPr>
        <p:sp>
          <p:nvSpPr>
            <p:cNvPr id="101" name="Google Shape;101;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FFFFFF"/>
                  </a:solidFill>
                  <a:latin typeface="Roboto Medium"/>
                  <a:ea typeface="Roboto Medium"/>
                  <a:cs typeface="Roboto Medium"/>
                  <a:sym typeface="Roboto Medium"/>
                </a:rPr>
                <a:t>Analysis of the input dataset</a:t>
              </a:r>
              <a:endParaRPr>
                <a:solidFill>
                  <a:srgbClr val="FFFFFF"/>
                </a:solidFill>
                <a:latin typeface="Roboto"/>
                <a:ea typeface="Roboto"/>
                <a:cs typeface="Roboto"/>
                <a:sym typeface="Roboto"/>
              </a:endParaRPr>
            </a:p>
          </p:txBody>
        </p:sp>
        <p:sp>
          <p:nvSpPr>
            <p:cNvPr id="105" name="Google Shape;105;p1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07" name="Google Shape;107;p1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800">
                <a:solidFill>
                  <a:srgbClr val="A72A1E"/>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a:t>
            </a:r>
            <a:endParaRPr/>
          </a:p>
        </p:txBody>
      </p:sp>
      <p:sp>
        <p:nvSpPr>
          <p:cNvPr id="113" name="Google Shape;113;p17"/>
          <p:cNvSpPr txBox="1"/>
          <p:nvPr/>
        </p:nvSpPr>
        <p:spPr>
          <a:xfrm>
            <a:off x="602750" y="1717850"/>
            <a:ext cx="8107200" cy="3003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Roboto"/>
              <a:buChar char="●"/>
            </a:pPr>
            <a:r>
              <a:rPr lang="en-GB">
                <a:latin typeface="Roboto"/>
                <a:ea typeface="Roboto"/>
                <a:cs typeface="Roboto"/>
                <a:sym typeface="Roboto"/>
              </a:rPr>
              <a:t>Forecast energy usage of households. - </a:t>
            </a:r>
            <a:r>
              <a:rPr i="1" lang="en-GB">
                <a:latin typeface="Roboto"/>
                <a:ea typeface="Roboto"/>
                <a:cs typeface="Roboto"/>
                <a:sym typeface="Roboto"/>
              </a:rPr>
              <a:t>Forecast the electricity consumption of top 3 households with highest number of samples on an </a:t>
            </a:r>
            <a:r>
              <a:rPr b="1" i="1" lang="en-GB">
                <a:latin typeface="Roboto"/>
                <a:ea typeface="Roboto"/>
                <a:cs typeface="Roboto"/>
                <a:sym typeface="Roboto"/>
              </a:rPr>
              <a:t>hourly</a:t>
            </a:r>
            <a:r>
              <a:rPr i="1" lang="en-GB">
                <a:latin typeface="Roboto"/>
                <a:ea typeface="Roboto"/>
                <a:cs typeface="Roboto"/>
                <a:sym typeface="Roboto"/>
              </a:rPr>
              <a:t> basis based on the previous usage pattern. The major features for analysis includes household id, the plans used (standard or dynamic time of use), date, time, meter readings in Kwh.</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GB">
                <a:latin typeface="Roboto"/>
                <a:ea typeface="Roboto"/>
                <a:cs typeface="Roboto"/>
                <a:sym typeface="Roboto"/>
              </a:rPr>
              <a:t>The csv(Power-Networks-LCL.csv) file contains the data of the year 2012, 2013 and 2014 consisting of entry of electricity consumption of the household every half hour.</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Analysis </a:t>
            </a:r>
            <a:r>
              <a:rPr lang="en-GB" sz="1200"/>
              <a:t>[</a:t>
            </a:r>
            <a:r>
              <a:rPr lang="en-GB" sz="1200"/>
              <a:t>Monthly Kwh power consumption]</a:t>
            </a:r>
            <a:endParaRPr sz="1200"/>
          </a:p>
        </p:txBody>
      </p:sp>
      <p:sp>
        <p:nvSpPr>
          <p:cNvPr id="119" name="Google Shape;119;p18"/>
          <p:cNvSpPr txBox="1"/>
          <p:nvPr/>
        </p:nvSpPr>
        <p:spPr>
          <a:xfrm>
            <a:off x="602750" y="1717850"/>
            <a:ext cx="8107200" cy="300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pic>
        <p:nvPicPr>
          <p:cNvPr id="120" name="Google Shape;120;p18"/>
          <p:cNvPicPr preferRelativeResize="0"/>
          <p:nvPr/>
        </p:nvPicPr>
        <p:blipFill>
          <a:blip r:embed="rId3">
            <a:alphaModFix/>
          </a:blip>
          <a:stretch>
            <a:fillRect/>
          </a:stretch>
        </p:blipFill>
        <p:spPr>
          <a:xfrm>
            <a:off x="1298751" y="1275075"/>
            <a:ext cx="6870119" cy="3889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Analysis </a:t>
            </a:r>
            <a:r>
              <a:rPr lang="en-GB" sz="1200"/>
              <a:t>[</a:t>
            </a:r>
            <a:r>
              <a:rPr lang="en-GB" sz="1200"/>
              <a:t>Analysis of DataSet]</a:t>
            </a:r>
            <a:endParaRPr sz="1200"/>
          </a:p>
        </p:txBody>
      </p:sp>
      <p:sp>
        <p:nvSpPr>
          <p:cNvPr id="126" name="Google Shape;126;p19"/>
          <p:cNvSpPr txBox="1"/>
          <p:nvPr/>
        </p:nvSpPr>
        <p:spPr>
          <a:xfrm>
            <a:off x="602750" y="1717850"/>
            <a:ext cx="8107200" cy="300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pic>
        <p:nvPicPr>
          <p:cNvPr id="127" name="Google Shape;127;p19"/>
          <p:cNvPicPr preferRelativeResize="0"/>
          <p:nvPr/>
        </p:nvPicPr>
        <p:blipFill>
          <a:blip r:embed="rId3">
            <a:alphaModFix/>
          </a:blip>
          <a:stretch>
            <a:fillRect/>
          </a:stretch>
        </p:blipFill>
        <p:spPr>
          <a:xfrm>
            <a:off x="978750" y="1239750"/>
            <a:ext cx="7355200" cy="3903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Analysis </a:t>
            </a:r>
            <a:r>
              <a:rPr lang="en-GB" sz="1200"/>
              <a:t>[KWh after taking log]</a:t>
            </a:r>
            <a:endParaRPr sz="1200"/>
          </a:p>
        </p:txBody>
      </p:sp>
      <p:sp>
        <p:nvSpPr>
          <p:cNvPr id="133" name="Google Shape;133;p20"/>
          <p:cNvSpPr txBox="1"/>
          <p:nvPr/>
        </p:nvSpPr>
        <p:spPr>
          <a:xfrm>
            <a:off x="602750" y="1717850"/>
            <a:ext cx="8107200" cy="300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pic>
        <p:nvPicPr>
          <p:cNvPr id="134" name="Google Shape;134;p20"/>
          <p:cNvPicPr preferRelativeResize="0"/>
          <p:nvPr/>
        </p:nvPicPr>
        <p:blipFill>
          <a:blip r:embed="rId3">
            <a:alphaModFix/>
          </a:blip>
          <a:stretch>
            <a:fillRect/>
          </a:stretch>
        </p:blipFill>
        <p:spPr>
          <a:xfrm>
            <a:off x="922526" y="1312950"/>
            <a:ext cx="7571602" cy="3813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Solution approach</a:t>
            </a:r>
            <a:endParaRPr/>
          </a:p>
        </p:txBody>
      </p:sp>
      <p:sp>
        <p:nvSpPr>
          <p:cNvPr id="140" name="Google Shape;140;p21"/>
          <p:cNvSpPr txBox="1"/>
          <p:nvPr/>
        </p:nvSpPr>
        <p:spPr>
          <a:xfrm>
            <a:off x="602750" y="1717850"/>
            <a:ext cx="8107200" cy="3003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latin typeface="Roboto"/>
              <a:ea typeface="Roboto"/>
              <a:cs typeface="Roboto"/>
              <a:sym typeface="Roboto"/>
            </a:endParaRPr>
          </a:p>
        </p:txBody>
      </p:sp>
      <p:pic>
        <p:nvPicPr>
          <p:cNvPr id="141" name="Google Shape;141;p21"/>
          <p:cNvPicPr preferRelativeResize="0"/>
          <p:nvPr/>
        </p:nvPicPr>
        <p:blipFill>
          <a:blip r:embed="rId3">
            <a:alphaModFix/>
          </a:blip>
          <a:stretch>
            <a:fillRect/>
          </a:stretch>
        </p:blipFill>
        <p:spPr>
          <a:xfrm>
            <a:off x="1721900" y="1279425"/>
            <a:ext cx="5721176" cy="3941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