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DE4F00-BE51-49BA-9573-2CCED89F96E2}">
  <a:tblStyle styleId="{11DE4F00-BE51-49BA-9573-2CCED89F96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cf70f695a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cf70f695a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cf70f695a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cf70f695a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cf70f695a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cf70f695a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cf70f695a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f70f695a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f70f695a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cf70f695a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cf70f695a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cf70f695a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f70f695a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cf70f695a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cf70f695a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cf70f695a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cf70f695a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cf70f695a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f70f695a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f70f695a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cf70f695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cf70f695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cf70f695a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cf70f695a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cf70f695a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f70f695a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cf70f695a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cf70f695a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cf70f695a_0_14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cf70f695a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f70f695a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f70f695a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7777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Approach to SCM (Supply Chain Management) using Blockchain.</a:t>
            </a:r>
            <a:endParaRPr/>
          </a:p>
        </p:txBody>
      </p:sp>
      <p:sp>
        <p:nvSpPr>
          <p:cNvPr id="65" name="Google Shape;65;p13"/>
          <p:cNvSpPr txBox="1"/>
          <p:nvPr>
            <p:ph idx="1" type="subTitle"/>
          </p:nvPr>
        </p:nvSpPr>
        <p:spPr>
          <a:xfrm>
            <a:off x="4697200" y="3275417"/>
            <a:ext cx="4242600" cy="1337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Name:- Ayush Vedprakash Agarwal</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Roll NO :- TCOA02</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Mobile :- 7776075075</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E-mail ID:- ayushbansal323@gmail.com</a:t>
            </a:r>
            <a:endParaRPr>
              <a:solidFill>
                <a:srgbClr val="FFFFFF"/>
              </a:solidFill>
            </a:endParaRPr>
          </a:p>
          <a:p>
            <a:pPr indent="0" lvl="0" marL="0" rtl="0" algn="l">
              <a:spcBef>
                <a:spcPts val="0"/>
              </a:spcBef>
              <a:spcAft>
                <a:spcPts val="0"/>
              </a:spcAft>
              <a:buNone/>
            </a:pPr>
            <a:r>
              <a:rPr lang="en">
                <a:solidFill>
                  <a:srgbClr val="FFFFFF"/>
                </a:solidFill>
              </a:rPr>
              <a:t>Area :- Blockchain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43" name="Google Shape;143;p22"/>
          <p:cNvGraphicFramePr/>
          <p:nvPr/>
        </p:nvGraphicFramePr>
        <p:xfrm>
          <a:off x="0" y="1284550"/>
          <a:ext cx="3000000" cy="3000000"/>
        </p:xfrm>
        <a:graphic>
          <a:graphicData uri="http://schemas.openxmlformats.org/drawingml/2006/table">
            <a:tbl>
              <a:tblPr>
                <a:noFill/>
                <a:tableStyleId>{11DE4F00-BE51-49BA-9573-2CCED89F96E2}</a:tableStyleId>
              </a:tblPr>
              <a:tblGrid>
                <a:gridCol w="1524000"/>
                <a:gridCol w="1524000"/>
                <a:gridCol w="1524000"/>
                <a:gridCol w="1524000"/>
                <a:gridCol w="1524000"/>
                <a:gridCol w="1524000"/>
              </a:tblGrid>
              <a:tr h="862875">
                <a:tc>
                  <a:txBody>
                    <a:bodyPr>
                      <a:noAutofit/>
                    </a:bodyPr>
                    <a:lstStyle/>
                    <a:p>
                      <a:pPr indent="9144" lvl="0" marL="0" rtl="0" algn="l">
                        <a:spcBef>
                          <a:spcPts val="0"/>
                        </a:spcBef>
                        <a:spcAft>
                          <a:spcPts val="0"/>
                        </a:spcAft>
                        <a:buNone/>
                      </a:pPr>
                      <a:r>
                        <a:rPr b="1" lang="en">
                          <a:latin typeface="Roboto"/>
                          <a:ea typeface="Roboto"/>
                          <a:cs typeface="Roboto"/>
                          <a:sym typeface="Roboto"/>
                        </a:rPr>
                        <a:t>Sr</a:t>
                      </a:r>
                      <a:endParaRPr b="1">
                        <a:latin typeface="Roboto"/>
                        <a:ea typeface="Roboto"/>
                        <a:cs typeface="Roboto"/>
                        <a:sym typeface="Roboto"/>
                      </a:endParaRPr>
                    </a:p>
                    <a:p>
                      <a:pPr indent="9144" lvl="0" marL="0" rtl="0" algn="l">
                        <a:spcBef>
                          <a:spcPts val="0"/>
                        </a:spcBef>
                        <a:spcAft>
                          <a:spcPts val="0"/>
                        </a:spcAft>
                        <a:buNone/>
                      </a:pPr>
                      <a:r>
                        <a:rPr b="1" lang="en">
                          <a:latin typeface="Roboto"/>
                          <a:ea typeface="Roboto"/>
                          <a:cs typeface="Roboto"/>
                          <a:sym typeface="Roboto"/>
                        </a:rPr>
                        <a:t>No.</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Roboto"/>
                          <a:ea typeface="Roboto"/>
                          <a:cs typeface="Roboto"/>
                          <a:sym typeface="Roboto"/>
                        </a:rPr>
                        <a:t>Name Of Author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Paper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Year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Applications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Reference Links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Mayra Samaniego , Ralph Deters 	</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Blockchain Based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Framework For Data Sharing</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Dec. 2016</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IOT</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https://ieeexplore.ieee.org/document/7917130</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SHANGPING .W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YINGLONG .Z,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YALING Z</a:t>
                      </a:r>
                      <a:r>
                        <a:rPr lang="en">
                          <a:latin typeface="Roboto"/>
                          <a:ea typeface="Roboto"/>
                          <a:cs typeface="Roboto"/>
                          <a:sym typeface="Roboto"/>
                        </a:rPr>
                        <a:t>HANG</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Blockchain Framework For Data Sharing</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2018</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Secure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Transfer</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https://ieeexplore.ieee.org/document/8292361</a:t>
                      </a:r>
                      <a:endParaRPr>
                        <a:latin typeface="Roboto"/>
                        <a:ea typeface="Roboto"/>
                        <a:cs typeface="Roboto"/>
                        <a:sym typeface="Roboto"/>
                      </a:endParaRPr>
                    </a:p>
                  </a:txBody>
                  <a:tcPr marT="91425" marB="91425" marR="91425" marL="91425"/>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Stefan Hickmott,</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Chad Fernandez,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Alex Norta</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Commercial Property Tokenizing With Smart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Contracts</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2018</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Real-Estate Market</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https://ieeexplore.ieee.org/document/8489534</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9" name="Google Shape;149;p23"/>
          <p:cNvSpPr txBox="1"/>
          <p:nvPr/>
        </p:nvSpPr>
        <p:spPr>
          <a:xfrm>
            <a:off x="311725" y="1512850"/>
            <a:ext cx="8520600" cy="3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Margin erosion and sudden demand changes: </a:t>
            </a:r>
            <a:r>
              <a:rPr lang="en">
                <a:latin typeface="Roboto"/>
                <a:ea typeface="Roboto"/>
                <a:cs typeface="Roboto"/>
                <a:sym typeface="Roboto"/>
              </a:rPr>
              <a:t>Rapidly changing environments requires businesses to quickly react to sudden demand changes on an increasing frequency. With globalization</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came fiercer competition that put pressure on margins.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a:t>
            </a:r>
            <a:r>
              <a:rPr b="1" lang="en">
                <a:latin typeface="Roboto"/>
                <a:ea typeface="Roboto"/>
                <a:cs typeface="Roboto"/>
                <a:sym typeface="Roboto"/>
              </a:rPr>
              <a:t>Ripple effect due to extended value chain: </a:t>
            </a:r>
            <a:r>
              <a:rPr lang="en">
                <a:latin typeface="Roboto"/>
                <a:ea typeface="Roboto"/>
                <a:cs typeface="Roboto"/>
                <a:sym typeface="Roboto"/>
              </a:rPr>
              <a:t>Due to extensive supply chains, companies are facing significant variability risks. Several layers of stakeholders, including suppliers, distributors, and customers, significantly increase the supply chain risk.</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Ineffective supply chain risk management: </a:t>
            </a:r>
            <a:r>
              <a:rPr lang="en">
                <a:latin typeface="Roboto"/>
                <a:ea typeface="Roboto"/>
                <a:cs typeface="Roboto"/>
                <a:sym typeface="Roboto"/>
              </a:rPr>
              <a:t>Building effective supply chain risk management programs are key to accurately monitor and predict risk in order to react properly.</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Lack of end-to-end visibility:</a:t>
            </a:r>
            <a:r>
              <a:rPr lang="en">
                <a:latin typeface="Roboto"/>
                <a:ea typeface="Roboto"/>
                <a:cs typeface="Roboto"/>
                <a:sym typeface="Roboto"/>
              </a:rPr>
              <a:t> Companies are struggling to have a clear overview on their supply chains—both internally and externally. This exposes them to different kinds of risks such as</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fraud, code of conduct violations, andmore.</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Obsolescence of technologies:</a:t>
            </a:r>
            <a:r>
              <a:rPr lang="en">
                <a:latin typeface="Roboto"/>
                <a:ea typeface="Roboto"/>
                <a:cs typeface="Roboto"/>
                <a:sym typeface="Roboto"/>
              </a:rPr>
              <a:t> Advanced supply chain management tools require significant and continuous investment. This also goes with inherent implementation risks that pose a major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challenge for most businesses.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solution</a:t>
            </a:r>
            <a:endParaRPr/>
          </a:p>
        </p:txBody>
      </p:sp>
      <p:pic>
        <p:nvPicPr>
          <p:cNvPr id="155" name="Google Shape;155;p24"/>
          <p:cNvPicPr preferRelativeResize="0"/>
          <p:nvPr/>
        </p:nvPicPr>
        <p:blipFill>
          <a:blip r:embed="rId3">
            <a:alphaModFix/>
          </a:blip>
          <a:stretch>
            <a:fillRect/>
          </a:stretch>
        </p:blipFill>
        <p:spPr>
          <a:xfrm>
            <a:off x="0" y="1285250"/>
            <a:ext cx="9098349" cy="3858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pic>
        <p:nvPicPr>
          <p:cNvPr id="161" name="Google Shape;161;p25"/>
          <p:cNvPicPr preferRelativeResize="0"/>
          <p:nvPr/>
        </p:nvPicPr>
        <p:blipFill>
          <a:blip r:embed="rId3">
            <a:alphaModFix/>
          </a:blip>
          <a:stretch>
            <a:fillRect/>
          </a:stretch>
        </p:blipFill>
        <p:spPr>
          <a:xfrm>
            <a:off x="311725" y="1271850"/>
            <a:ext cx="8520599" cy="38170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proposed system</a:t>
            </a:r>
            <a:endParaRPr/>
          </a:p>
        </p:txBody>
      </p:sp>
      <p:pic>
        <p:nvPicPr>
          <p:cNvPr id="167" name="Google Shape;167;p26"/>
          <p:cNvPicPr preferRelativeResize="0"/>
          <p:nvPr/>
        </p:nvPicPr>
        <p:blipFill>
          <a:blip r:embed="rId3">
            <a:alphaModFix/>
          </a:blip>
          <a:stretch>
            <a:fillRect/>
          </a:stretch>
        </p:blipFill>
        <p:spPr>
          <a:xfrm>
            <a:off x="696175" y="1277025"/>
            <a:ext cx="7751651" cy="377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pic>
        <p:nvPicPr>
          <p:cNvPr id="173" name="Google Shape;173;p27"/>
          <p:cNvPicPr preferRelativeResize="0"/>
          <p:nvPr/>
        </p:nvPicPr>
        <p:blipFill>
          <a:blip r:embed="rId3">
            <a:alphaModFix/>
          </a:blip>
          <a:stretch>
            <a:fillRect/>
          </a:stretch>
        </p:blipFill>
        <p:spPr>
          <a:xfrm>
            <a:off x="1801537" y="1231675"/>
            <a:ext cx="5527526" cy="391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79" name="Google Shape;179;p28"/>
          <p:cNvSpPr txBox="1"/>
          <p:nvPr/>
        </p:nvSpPr>
        <p:spPr>
          <a:xfrm>
            <a:off x="311700" y="1594925"/>
            <a:ext cx="8520600" cy="311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SzPts val="1800"/>
              <a:buFont typeface="Roboto"/>
              <a:buChar char="●"/>
            </a:pPr>
            <a:r>
              <a:rPr lang="en" sz="1800">
                <a:latin typeface="Roboto"/>
                <a:ea typeface="Roboto"/>
                <a:cs typeface="Roboto"/>
                <a:sym typeface="Roboto"/>
              </a:rPr>
              <a:t>1. Automating the purchase process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2. Improving transaction flow</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3. Securing the supply chain</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4. Ensuring integral traceability</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5. Being more reactive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6. Streamlining internal documents</a:t>
            </a:r>
            <a:endParaRPr sz="1800">
              <a:latin typeface="Roboto"/>
              <a:ea typeface="Roboto"/>
              <a:cs typeface="Roboto"/>
              <a:sym typeface="Roboto"/>
            </a:endParaRPr>
          </a:p>
          <a:p>
            <a:pPr indent="0" lvl="0" marL="0" rtl="0" algn="l">
              <a:spcBef>
                <a:spcPts val="20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85" name="Google Shape;185;p29"/>
          <p:cNvSpPr txBox="1"/>
          <p:nvPr/>
        </p:nvSpPr>
        <p:spPr>
          <a:xfrm>
            <a:off x="311700" y="1595725"/>
            <a:ext cx="8520600" cy="311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SzPts val="1800"/>
              <a:buFont typeface="Roboto"/>
              <a:buChar char="●"/>
            </a:pPr>
            <a:r>
              <a:rPr lang="en" sz="1800">
                <a:latin typeface="Roboto"/>
                <a:ea typeface="Roboto"/>
                <a:cs typeface="Roboto"/>
                <a:sym typeface="Roboto"/>
              </a:rPr>
              <a:t>Ecosystem still in progress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Technology and knowhow</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Initial Costs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Awareness and understanding</a:t>
            </a:r>
            <a:endParaRPr sz="1800">
              <a:latin typeface="Roboto"/>
              <a:ea typeface="Roboto"/>
              <a:cs typeface="Roboto"/>
              <a:sym typeface="Roboto"/>
            </a:endParaRPr>
          </a:p>
          <a:p>
            <a:pPr indent="0" lvl="0" marL="0" rtl="0" algn="l">
              <a:lnSpc>
                <a:spcPct val="115000"/>
              </a:lnSpc>
              <a:spcBef>
                <a:spcPts val="1200"/>
              </a:spcBef>
              <a:spcAft>
                <a:spcPts val="0"/>
              </a:spcAft>
              <a:buNone/>
            </a:pPr>
            <a:r>
              <a:t/>
            </a:r>
            <a:endParaRPr sz="1800">
              <a:latin typeface="Roboto"/>
              <a:ea typeface="Roboto"/>
              <a:cs typeface="Roboto"/>
              <a:sym typeface="Roboto"/>
            </a:endParaRPr>
          </a:p>
          <a:p>
            <a:pPr indent="0" lvl="0" marL="0" rtl="0" algn="l">
              <a:spcBef>
                <a:spcPts val="20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91" name="Google Shape;191;p30"/>
          <p:cNvSpPr txBox="1"/>
          <p:nvPr/>
        </p:nvSpPr>
        <p:spPr>
          <a:xfrm>
            <a:off x="311725" y="1753075"/>
            <a:ext cx="8617800" cy="3347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Supply chain product certification</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blockchain-powered, industrial Internet of Things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tracking and traceability of goods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supply chain smart contracts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Chain of shipping</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405425" y="9413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883600" y="1678650"/>
            <a:ext cx="27846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Content</a:t>
            </a:r>
            <a:endParaRPr sz="4800"/>
          </a:p>
        </p:txBody>
      </p:sp>
      <p:sp>
        <p:nvSpPr>
          <p:cNvPr id="71" name="Google Shape;71;p14"/>
          <p:cNvSpPr txBox="1"/>
          <p:nvPr>
            <p:ph idx="2" type="body"/>
          </p:nvPr>
        </p:nvSpPr>
        <p:spPr>
          <a:xfrm>
            <a:off x="4879025" y="500925"/>
            <a:ext cx="3954000" cy="41115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 Abstract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Introduction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Literature survey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Motivation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Blockchain solution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Proposed System</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Flow of Proposed System</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Technology stack</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Advantages and Disadvantages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Applications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7" name="Google Shape;77;p15"/>
          <p:cNvSpPr txBox="1"/>
          <p:nvPr/>
        </p:nvSpPr>
        <p:spPr>
          <a:xfrm>
            <a:off x="311600" y="1619950"/>
            <a:ext cx="8520600" cy="3347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en" sz="1800">
                <a:latin typeface="Roboto"/>
                <a:ea typeface="Roboto"/>
                <a:cs typeface="Roboto"/>
                <a:sym typeface="Roboto"/>
              </a:rPr>
              <a:t>Blockchain is a recently introduced concept . Initially popularized by Bitcoin , Blockchain is more than the foundation of </a:t>
            </a:r>
            <a:r>
              <a:rPr lang="en" sz="1800">
                <a:latin typeface="Roboto"/>
                <a:ea typeface="Roboto"/>
                <a:cs typeface="Roboto"/>
                <a:sym typeface="Roboto"/>
              </a:rPr>
              <a:t>cryptocurrency</a:t>
            </a:r>
            <a:r>
              <a:rPr lang="en" sz="1800">
                <a:latin typeface="Roboto"/>
                <a:ea typeface="Roboto"/>
                <a:cs typeface="Roboto"/>
                <a:sym typeface="Roboto"/>
              </a:rPr>
              <a:t> . It offers a secure way to exchange any kind of good, services or transaction .It felicitates smart contract, engagements and agreements with inherent , robustness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 name="Google Shape;83;p16"/>
          <p:cNvSpPr txBox="1"/>
          <p:nvPr/>
        </p:nvSpPr>
        <p:spPr>
          <a:xfrm>
            <a:off x="311725" y="1646725"/>
            <a:ext cx="8256600" cy="129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Wikipedia defines Blockchain as “A decentralized and distributed digital ledger that is used to record transactions across many computers so that the record cannot be altered retroactively without the alteration of all subsequent blocks and the collusion of the network.”</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89" name="Google Shape;89;p17"/>
          <p:cNvPicPr preferRelativeResize="0"/>
          <p:nvPr/>
        </p:nvPicPr>
        <p:blipFill rotWithShape="1">
          <a:blip r:embed="rId3">
            <a:alphaModFix/>
          </a:blip>
          <a:srcRect b="-4123" l="0" r="0" t="0"/>
          <a:stretch/>
        </p:blipFill>
        <p:spPr>
          <a:xfrm>
            <a:off x="152400" y="1277025"/>
            <a:ext cx="8839201" cy="371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5" name="Google Shape;95;p18"/>
          <p:cNvSpPr txBox="1"/>
          <p:nvPr/>
        </p:nvSpPr>
        <p:spPr>
          <a:xfrm>
            <a:off x="311725" y="1625650"/>
            <a:ext cx="8520600" cy="344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800">
                <a:latin typeface="Roboto"/>
                <a:ea typeface="Roboto"/>
                <a:cs typeface="Roboto"/>
                <a:sym typeface="Roboto"/>
              </a:rPr>
              <a:t>Supply chain management (SCM) is the active management of supply chain activities to maximize customer value and achieve a sustainable competitive advantage SCM involves a series of key activities and processes that must be completed in an efficient and timely manner. Otherwise, product will not be</a:t>
            </a:r>
            <a:endParaRPr sz="1800">
              <a:latin typeface="Roboto"/>
              <a:ea typeface="Roboto"/>
              <a:cs typeface="Roboto"/>
              <a:sym typeface="Roboto"/>
            </a:endParaRPr>
          </a:p>
          <a:p>
            <a:pPr indent="0" lvl="0" marL="0" rtl="0" algn="l">
              <a:lnSpc>
                <a:spcPct val="150000"/>
              </a:lnSpc>
              <a:spcBef>
                <a:spcPts val="0"/>
              </a:spcBef>
              <a:spcAft>
                <a:spcPts val="0"/>
              </a:spcAft>
              <a:buNone/>
            </a:pPr>
            <a:r>
              <a:rPr lang="en" sz="1800">
                <a:latin typeface="Roboto"/>
                <a:ea typeface="Roboto"/>
                <a:cs typeface="Roboto"/>
                <a:sym typeface="Roboto"/>
              </a:rPr>
              <a:t>available when needed by consumers.</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cxnSp>
        <p:nvCxnSpPr>
          <p:cNvPr id="101" name="Google Shape;101;p19"/>
          <p:cNvCxnSpPr/>
          <p:nvPr/>
        </p:nvCxnSpPr>
        <p:spPr>
          <a:xfrm>
            <a:off x="403975" y="3098041"/>
            <a:ext cx="8336100" cy="0"/>
          </a:xfrm>
          <a:prstGeom prst="straightConnector1">
            <a:avLst/>
          </a:prstGeom>
          <a:noFill/>
          <a:ln cap="flat" cmpd="sng" w="19050">
            <a:solidFill>
              <a:schemeClr val="dk1"/>
            </a:solidFill>
            <a:prstDash val="dot"/>
            <a:round/>
            <a:headEnd len="sm" w="sm" type="none"/>
            <a:tailEnd len="sm" w="sm" type="none"/>
          </a:ln>
        </p:spPr>
      </p:cxnSp>
      <p:grpSp>
        <p:nvGrpSpPr>
          <p:cNvPr id="102" name="Google Shape;102;p19"/>
          <p:cNvGrpSpPr/>
          <p:nvPr/>
        </p:nvGrpSpPr>
        <p:grpSpPr>
          <a:xfrm>
            <a:off x="474613" y="1791246"/>
            <a:ext cx="196200" cy="1306800"/>
            <a:chOff x="648675" y="1657471"/>
            <a:chExt cx="196200" cy="1306800"/>
          </a:xfrm>
        </p:grpSpPr>
        <p:sp>
          <p:nvSpPr>
            <p:cNvPr id="103" name="Google Shape;103;p19"/>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9"/>
            <p:cNvCxnSpPr>
              <a:stCxn id="103"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05" name="Google Shape;105;p19"/>
          <p:cNvSpPr txBox="1"/>
          <p:nvPr>
            <p:ph idx="4294967295" type="body"/>
          </p:nvPr>
        </p:nvSpPr>
        <p:spPr>
          <a:xfrm>
            <a:off x="670825" y="1263825"/>
            <a:ext cx="4129800" cy="1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Early Years</a:t>
            </a:r>
            <a:endParaRPr b="1">
              <a:solidFill>
                <a:schemeClr val="dk2"/>
              </a:solidFill>
            </a:endParaRPr>
          </a:p>
          <a:p>
            <a:pPr indent="0" lvl="0" marL="0" rtl="0" algn="l">
              <a:spcBef>
                <a:spcPts val="0"/>
              </a:spcBef>
              <a:spcAft>
                <a:spcPts val="1600"/>
              </a:spcAft>
              <a:buNone/>
            </a:pPr>
            <a:r>
              <a:rPr lang="en" sz="1400"/>
              <a:t>In the 1940s and 1950s, the focus of logistics research was on how to use mechanization to improve the very labor intensive processes of material handling and how to take better advantage of space using racking. </a:t>
            </a:r>
            <a:endParaRPr sz="1400"/>
          </a:p>
        </p:txBody>
      </p:sp>
      <p:grpSp>
        <p:nvGrpSpPr>
          <p:cNvPr id="106" name="Google Shape;106;p19"/>
          <p:cNvGrpSpPr/>
          <p:nvPr/>
        </p:nvGrpSpPr>
        <p:grpSpPr>
          <a:xfrm>
            <a:off x="2984700" y="3098046"/>
            <a:ext cx="196200" cy="1404905"/>
            <a:chOff x="2512925" y="2768371"/>
            <a:chExt cx="196200" cy="1404905"/>
          </a:xfrm>
        </p:grpSpPr>
        <p:cxnSp>
          <p:nvCxnSpPr>
            <p:cNvPr id="107" name="Google Shape;107;p19"/>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8" name="Google Shape;108;p19"/>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9"/>
          <p:cNvSpPr txBox="1"/>
          <p:nvPr>
            <p:ph idx="4294967295" type="body"/>
          </p:nvPr>
        </p:nvSpPr>
        <p:spPr>
          <a:xfrm>
            <a:off x="3180900" y="3251025"/>
            <a:ext cx="47046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Logistics Comes of</a:t>
            </a:r>
            <a:endParaRPr b="1"/>
          </a:p>
          <a:p>
            <a:pPr indent="0" lvl="0" marL="0" rtl="0" algn="l">
              <a:spcBef>
                <a:spcPts val="0"/>
              </a:spcBef>
              <a:spcAft>
                <a:spcPts val="0"/>
              </a:spcAft>
              <a:buNone/>
            </a:pPr>
            <a:r>
              <a:rPr b="1" lang="en"/>
              <a:t>Age</a:t>
            </a:r>
            <a:endParaRPr b="1"/>
          </a:p>
          <a:p>
            <a:pPr indent="0" lvl="0" marL="0" rtl="0" algn="l">
              <a:spcBef>
                <a:spcPts val="0"/>
              </a:spcBef>
              <a:spcAft>
                <a:spcPts val="0"/>
              </a:spcAft>
              <a:buNone/>
            </a:pPr>
            <a:r>
              <a:rPr lang="en" sz="1400"/>
              <a:t>Early 1980s provided tremendously better computer access to planners and a new graphical environment for planning. Company executives became aware of logistics as an area where they had the opportunity to significantly improve the bottom line</a:t>
            </a:r>
            <a:endParaRPr sz="1400"/>
          </a:p>
        </p:txBody>
      </p:sp>
      <p:grpSp>
        <p:nvGrpSpPr>
          <p:cNvPr id="110" name="Google Shape;110;p19"/>
          <p:cNvGrpSpPr/>
          <p:nvPr/>
        </p:nvGrpSpPr>
        <p:grpSpPr>
          <a:xfrm>
            <a:off x="4706900" y="1742196"/>
            <a:ext cx="196200" cy="1404900"/>
            <a:chOff x="4279200" y="1559371"/>
            <a:chExt cx="196200" cy="1404900"/>
          </a:xfrm>
        </p:grpSpPr>
        <p:cxnSp>
          <p:nvCxnSpPr>
            <p:cNvPr id="111" name="Google Shape;111;p19"/>
            <p:cNvCxnSpPr>
              <a:stCxn id="112"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12" name="Google Shape;112;p19"/>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9"/>
          <p:cNvSpPr txBox="1"/>
          <p:nvPr>
            <p:ph idx="4294967295" type="body"/>
          </p:nvPr>
        </p:nvSpPr>
        <p:spPr>
          <a:xfrm>
            <a:off x="4903100" y="1263825"/>
            <a:ext cx="4129800" cy="1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The Technology</a:t>
            </a:r>
            <a:endParaRPr b="1"/>
          </a:p>
          <a:p>
            <a:pPr indent="0" lvl="0" marL="0" rtl="0" algn="l">
              <a:spcBef>
                <a:spcPts val="0"/>
              </a:spcBef>
              <a:spcAft>
                <a:spcPts val="0"/>
              </a:spcAft>
              <a:buNone/>
            </a:pPr>
            <a:r>
              <a:rPr b="1" lang="en"/>
              <a:t>Revolution</a:t>
            </a:r>
            <a:endParaRPr b="1"/>
          </a:p>
          <a:p>
            <a:pPr indent="0" lvl="0" marL="0" rtl="0" algn="l">
              <a:spcBef>
                <a:spcPts val="0"/>
              </a:spcBef>
              <a:spcAft>
                <a:spcPts val="0"/>
              </a:spcAft>
              <a:buNone/>
            </a:pPr>
            <a:r>
              <a:rPr lang="en" sz="1400"/>
              <a:t>The logistics boom was fueled further in the 1990s by the emergence of Enterprise Resource Planning (ERP) systems, result of this change to ERP systems was a tremendous improvement in data to gain a competitive edge.</a:t>
            </a:r>
            <a:endParaRPr sz="1400"/>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cxnSp>
        <p:nvCxnSpPr>
          <p:cNvPr id="119" name="Google Shape;119;p20"/>
          <p:cNvCxnSpPr/>
          <p:nvPr/>
        </p:nvCxnSpPr>
        <p:spPr>
          <a:xfrm>
            <a:off x="403975" y="3098041"/>
            <a:ext cx="8336100" cy="0"/>
          </a:xfrm>
          <a:prstGeom prst="straightConnector1">
            <a:avLst/>
          </a:prstGeom>
          <a:noFill/>
          <a:ln cap="flat" cmpd="sng" w="19050">
            <a:solidFill>
              <a:schemeClr val="dk1"/>
            </a:solidFill>
            <a:prstDash val="dot"/>
            <a:round/>
            <a:headEnd len="sm" w="sm" type="none"/>
            <a:tailEnd len="sm" w="sm" type="none"/>
          </a:ln>
        </p:spPr>
      </p:cxnSp>
      <p:grpSp>
        <p:nvGrpSpPr>
          <p:cNvPr id="120" name="Google Shape;120;p20"/>
          <p:cNvGrpSpPr/>
          <p:nvPr/>
        </p:nvGrpSpPr>
        <p:grpSpPr>
          <a:xfrm>
            <a:off x="474600" y="1791246"/>
            <a:ext cx="196200" cy="1306800"/>
            <a:chOff x="648675" y="1657471"/>
            <a:chExt cx="196200" cy="1306800"/>
          </a:xfrm>
        </p:grpSpPr>
        <p:sp>
          <p:nvSpPr>
            <p:cNvPr id="121" name="Google Shape;121;p20"/>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20"/>
            <p:cNvCxnSpPr>
              <a:stCxn id="121"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23" name="Google Shape;123;p20"/>
          <p:cNvSpPr txBox="1"/>
          <p:nvPr>
            <p:ph idx="4294967295" type="body"/>
          </p:nvPr>
        </p:nvSpPr>
        <p:spPr>
          <a:xfrm>
            <a:off x="670800" y="1211938"/>
            <a:ext cx="41298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Globalization and Supply</a:t>
            </a:r>
            <a:endParaRPr b="1"/>
          </a:p>
          <a:p>
            <a:pPr indent="0" lvl="0" marL="0" rtl="0" algn="l">
              <a:spcBef>
                <a:spcPts val="0"/>
              </a:spcBef>
              <a:spcAft>
                <a:spcPts val="0"/>
              </a:spcAft>
              <a:buNone/>
            </a:pPr>
            <a:r>
              <a:rPr b="1" lang="en"/>
              <a:t>Chains</a:t>
            </a:r>
            <a:endParaRPr b="1"/>
          </a:p>
          <a:p>
            <a:pPr indent="0" lvl="0" marL="0" rtl="0" algn="l">
              <a:spcBef>
                <a:spcPts val="0"/>
              </a:spcBef>
              <a:spcAft>
                <a:spcPts val="1600"/>
              </a:spcAft>
              <a:buNone/>
            </a:pPr>
            <a:r>
              <a:rPr lang="en" sz="1400"/>
              <a:t>Recognition of the term "supply chain" has come primarily as a result of the globalization of manufacturing This growing association of supply chain management with strategy is reflected in the Council of Logistics Management's changing</a:t>
            </a:r>
            <a:endParaRPr sz="1400"/>
          </a:p>
        </p:txBody>
      </p:sp>
      <p:grpSp>
        <p:nvGrpSpPr>
          <p:cNvPr id="124" name="Google Shape;124;p20"/>
          <p:cNvGrpSpPr/>
          <p:nvPr/>
        </p:nvGrpSpPr>
        <p:grpSpPr>
          <a:xfrm>
            <a:off x="2984700" y="3098046"/>
            <a:ext cx="196200" cy="1404905"/>
            <a:chOff x="2512925" y="2768371"/>
            <a:chExt cx="196200" cy="1404905"/>
          </a:xfrm>
        </p:grpSpPr>
        <p:cxnSp>
          <p:nvCxnSpPr>
            <p:cNvPr id="125" name="Google Shape;125;p20"/>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26" name="Google Shape;126;p20"/>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0"/>
          <p:cNvSpPr txBox="1"/>
          <p:nvPr>
            <p:ph idx="4294967295" type="body"/>
          </p:nvPr>
        </p:nvSpPr>
        <p:spPr>
          <a:xfrm>
            <a:off x="3180900" y="3251025"/>
            <a:ext cx="47046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Now</a:t>
            </a:r>
            <a:endParaRPr b="1"/>
          </a:p>
          <a:p>
            <a:pPr indent="0" lvl="0" marL="0" rtl="0" algn="l">
              <a:spcBef>
                <a:spcPts val="0"/>
              </a:spcBef>
              <a:spcAft>
                <a:spcPts val="0"/>
              </a:spcAft>
              <a:buNone/>
            </a:pPr>
            <a:r>
              <a:rPr lang="en" sz="1400"/>
              <a:t>Today Supply Chain Management is expanding its domain and also includes services such as:</a:t>
            </a:r>
            <a:endParaRPr sz="1400"/>
          </a:p>
          <a:p>
            <a:pPr indent="0" lvl="0" marL="0" rtl="0" algn="l">
              <a:spcBef>
                <a:spcPts val="0"/>
              </a:spcBef>
              <a:spcAft>
                <a:spcPts val="0"/>
              </a:spcAft>
              <a:buNone/>
            </a:pPr>
            <a:r>
              <a:rPr lang="en" sz="1400"/>
              <a:t>• Operational Analysis and Design Materials Handling</a:t>
            </a:r>
            <a:endParaRPr sz="1400"/>
          </a:p>
          <a:p>
            <a:pPr indent="0" lvl="0" marL="0" rtl="0" algn="l">
              <a:spcBef>
                <a:spcPts val="0"/>
              </a:spcBef>
              <a:spcAft>
                <a:spcPts val="0"/>
              </a:spcAft>
              <a:buNone/>
            </a:pPr>
            <a:r>
              <a:rPr lang="en" sz="1400"/>
              <a:t>• Distribution Strategy</a:t>
            </a:r>
            <a:endParaRPr sz="1400"/>
          </a:p>
          <a:p>
            <a:pPr indent="0" lvl="0" marL="0" rtl="0" algn="l">
              <a:spcBef>
                <a:spcPts val="0"/>
              </a:spcBef>
              <a:spcAft>
                <a:spcPts val="0"/>
              </a:spcAft>
              <a:buNone/>
            </a:pPr>
            <a:r>
              <a:rPr lang="en" sz="1400"/>
              <a:t>• Warehouse Design Project Management </a:t>
            </a:r>
            <a:endParaRPr sz="1400"/>
          </a:p>
        </p:txBody>
      </p:sp>
      <p:grpSp>
        <p:nvGrpSpPr>
          <p:cNvPr id="128" name="Google Shape;128;p20"/>
          <p:cNvGrpSpPr/>
          <p:nvPr/>
        </p:nvGrpSpPr>
        <p:grpSpPr>
          <a:xfrm>
            <a:off x="4706900" y="1742196"/>
            <a:ext cx="196200" cy="1404900"/>
            <a:chOff x="4279200" y="1559371"/>
            <a:chExt cx="196200" cy="1404900"/>
          </a:xfrm>
        </p:grpSpPr>
        <p:cxnSp>
          <p:nvCxnSpPr>
            <p:cNvPr id="129" name="Google Shape;129;p20"/>
            <p:cNvCxnSpPr>
              <a:stCxn id="130"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30" name="Google Shape;130;p20"/>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0"/>
          <p:cNvSpPr txBox="1"/>
          <p:nvPr>
            <p:ph idx="4294967295" type="body"/>
          </p:nvPr>
        </p:nvSpPr>
        <p:spPr>
          <a:xfrm>
            <a:off x="4903100" y="1263825"/>
            <a:ext cx="41298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a:t>
            </a:r>
            <a:endParaRPr b="1"/>
          </a:p>
          <a:p>
            <a:pPr indent="0" lvl="0" marL="0" rtl="0" algn="l">
              <a:spcBef>
                <a:spcPts val="0"/>
              </a:spcBef>
              <a:spcAft>
                <a:spcPts val="0"/>
              </a:spcAft>
              <a:buNone/>
            </a:pPr>
            <a:r>
              <a:rPr lang="en" sz="1400"/>
              <a:t>Mathematical algorithms will automate Supply Chain planning processes and accelerate the decision-making The technology and analytics will fuel algorithmic business, that means hiring data scientists and investing in advanced business intelligence tools is must.</a:t>
            </a:r>
            <a:endParaRPr sz="1400"/>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37" name="Google Shape;137;p21"/>
          <p:cNvGraphicFramePr/>
          <p:nvPr/>
        </p:nvGraphicFramePr>
        <p:xfrm>
          <a:off x="0" y="1284550"/>
          <a:ext cx="3000000" cy="3000000"/>
        </p:xfrm>
        <a:graphic>
          <a:graphicData uri="http://schemas.openxmlformats.org/drawingml/2006/table">
            <a:tbl>
              <a:tblPr>
                <a:noFill/>
                <a:tableStyleId>{11DE4F00-BE51-49BA-9573-2CCED89F96E2}</a:tableStyleId>
              </a:tblPr>
              <a:tblGrid>
                <a:gridCol w="1524000"/>
                <a:gridCol w="1524000"/>
                <a:gridCol w="1524000"/>
                <a:gridCol w="1524000"/>
                <a:gridCol w="1524000"/>
                <a:gridCol w="1524000"/>
              </a:tblGrid>
              <a:tr h="862875">
                <a:tc>
                  <a:txBody>
                    <a:bodyPr>
                      <a:noAutofit/>
                    </a:bodyPr>
                    <a:lstStyle/>
                    <a:p>
                      <a:pPr indent="9144" lvl="0" marL="0" rtl="0" algn="l">
                        <a:spcBef>
                          <a:spcPts val="0"/>
                        </a:spcBef>
                        <a:spcAft>
                          <a:spcPts val="0"/>
                        </a:spcAft>
                        <a:buClr>
                          <a:srgbClr val="000000"/>
                        </a:buClr>
                        <a:buSzPts val="1100"/>
                        <a:buFont typeface="Arial"/>
                        <a:buNone/>
                      </a:pPr>
                      <a:r>
                        <a:rPr b="1" lang="en">
                          <a:latin typeface="Roboto"/>
                          <a:ea typeface="Roboto"/>
                          <a:cs typeface="Roboto"/>
                          <a:sym typeface="Roboto"/>
                        </a:rPr>
                        <a:t>Sr</a:t>
                      </a:r>
                      <a:endParaRPr b="1">
                        <a:latin typeface="Roboto"/>
                        <a:ea typeface="Roboto"/>
                        <a:cs typeface="Roboto"/>
                        <a:sym typeface="Roboto"/>
                      </a:endParaRPr>
                    </a:p>
                    <a:p>
                      <a:pPr indent="9144" lvl="0" marL="0" rtl="0" algn="l">
                        <a:spcBef>
                          <a:spcPts val="0"/>
                        </a:spcBef>
                        <a:spcAft>
                          <a:spcPts val="0"/>
                        </a:spcAft>
                        <a:buNone/>
                      </a:pPr>
                      <a:r>
                        <a:rPr b="1" lang="en">
                          <a:latin typeface="Roboto"/>
                          <a:ea typeface="Roboto"/>
                          <a:cs typeface="Roboto"/>
                          <a:sym typeface="Roboto"/>
                        </a:rPr>
                        <a:t>No.</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Roboto"/>
                          <a:ea typeface="Roboto"/>
                          <a:cs typeface="Roboto"/>
                          <a:sym typeface="Roboto"/>
                        </a:rPr>
                        <a:t>Name Of Author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Paper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Year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Applications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Reference Links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S. Nakamoto</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Bitcoin: A Peer-to-Peer Electronic Cash System,</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Oct,2008.</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cryptocurrency</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https://bitcoin.org/bitcoin.pdf</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THE SMARTER SUPPLY CHAIN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OF THE FUTURE</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2017</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Trace drug in every stage of supply chain</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https://www-03.ibm.com/</a:t>
                      </a:r>
                      <a:endParaRPr>
                        <a:latin typeface="Roboto"/>
                        <a:ea typeface="Roboto"/>
                        <a:cs typeface="Roboto"/>
                        <a:sym typeface="Roboto"/>
                      </a:endParaRPr>
                    </a:p>
                  </a:txBody>
                  <a:tcPr marT="91425" marB="91425" marR="91425" marL="91425"/>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Aziz Muysinaliyev, Sherzod Aktamov</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Supply chain management concepts: literature review</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Jan. 2014</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SCM</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http://www.iosrjournals.org/iosr-jbm/papers/Vol15-issue6/I01566066.pdf</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