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2"/>
  </p:notesMasterIdLst>
  <p:handoutMasterIdLst>
    <p:handoutMasterId r:id="rId23"/>
  </p:handoutMasterIdLst>
  <p:sldIdLst>
    <p:sldId id="256" r:id="rId4"/>
    <p:sldId id="302" r:id="rId5"/>
    <p:sldId id="301" r:id="rId6"/>
    <p:sldId id="303" r:id="rId7"/>
    <p:sldId id="264"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8F8"/>
    <a:srgbClr val="179A9D"/>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5" autoAdjust="0"/>
  </p:normalViewPr>
  <p:slideViewPr>
    <p:cSldViewPr>
      <p:cViewPr varScale="1">
        <p:scale>
          <a:sx n="111" d="100"/>
          <a:sy n="111" d="100"/>
        </p:scale>
        <p:origin x="634" y="82"/>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2019-02-28</a:t>
            </a:fld>
            <a:endParaRPr lang="ko-KR" altLang="en-US"/>
          </a:p>
        </p:txBody>
      </p:sp>
      <p:sp>
        <p:nvSpPr>
          <p:cNvPr id="4" name="바닥글 개체 틀 3">
            <a:extLst>
              <a:ext uri="{FF2B5EF4-FFF2-40B4-BE49-F238E27FC236}">
                <a16:creationId xmlns=""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2019-02-28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4404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dirty="0" smtClean="0">
                <a:ea typeface="맑은 고딕" pitchFamily="50" charset="-127"/>
              </a:rPr>
              <a:t>PATENT</a:t>
            </a:r>
          </a:p>
          <a:p>
            <a:r>
              <a:rPr lang="en-US" altLang="ko-KR" dirty="0" smtClean="0">
                <a:ea typeface="맑은 고딕" pitchFamily="50" charset="-127"/>
              </a:rPr>
              <a:t>ANALYSIS</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b="1" dirty="0" smtClean="0"/>
              <a:t>An approach towards Patent Document  Analysis.</a:t>
            </a:r>
            <a:endParaRPr lang="en-US" altLang="ko-KR" b="1"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a:solidFill>
                    <a:schemeClr val="accent3"/>
                  </a:solidFill>
                  <a:cs typeface="Arial" pitchFamily="34" charset="0"/>
                </a:rPr>
                <a:t>Feature Graph Construction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2</a:t>
            </a:r>
            <a:endParaRPr lang="ko-KR" altLang="en-US" sz="4400" b="1" dirty="0">
              <a:solidFill>
                <a:schemeClr val="bg1"/>
              </a:solidFill>
              <a:latin typeface="+mj-lt"/>
              <a:cs typeface="Arial" pitchFamily="34" charset="0"/>
            </a:endParaRPr>
          </a:p>
        </p:txBody>
      </p:sp>
      <p:sp>
        <p:nvSpPr>
          <p:cNvPr id="15" name="TextBox 14"/>
          <p:cNvSpPr txBox="1"/>
          <p:nvPr/>
        </p:nvSpPr>
        <p:spPr>
          <a:xfrm>
            <a:off x="1907704" y="1104777"/>
            <a:ext cx="6652377"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Two vertices connect to each other only if they co-occur in the same sentence.</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In order to link two vertices, both their </a:t>
            </a:r>
            <a:r>
              <a:rPr lang="en-US" altLang="ko-KR" sz="1400" dirty="0" err="1">
                <a:solidFill>
                  <a:schemeClr val="tx1">
                    <a:lumMod val="75000"/>
                    <a:lumOff val="25000"/>
                  </a:schemeClr>
                </a:solidFill>
                <a:cs typeface="Arial" pitchFamily="34" charset="0"/>
              </a:rPr>
              <a:t>cooccurrence</a:t>
            </a:r>
            <a:r>
              <a:rPr lang="en-US" altLang="ko-KR" sz="1400" dirty="0">
                <a:solidFill>
                  <a:schemeClr val="tx1">
                    <a:lumMod val="75000"/>
                    <a:lumOff val="25000"/>
                  </a:schemeClr>
                </a:solidFill>
                <a:cs typeface="Arial" pitchFamily="34" charset="0"/>
              </a:rPr>
              <a:t> and their corresponding frequencies in each document is considered</a:t>
            </a:r>
            <a:r>
              <a:rPr lang="en-US" altLang="ko-KR" sz="1400" dirty="0" smtClean="0">
                <a:solidFill>
                  <a:schemeClr val="tx1">
                    <a:lumMod val="75000"/>
                    <a:lumOff val="25000"/>
                  </a:schemeClr>
                </a:solidFill>
                <a:cs typeface="Arial" pitchFamily="34" charset="0"/>
              </a:rPr>
              <a:t>.</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A linkage score of two vertices v1 and v2 in a single document A is defined </a:t>
            </a:r>
            <a:r>
              <a:rPr lang="en-US" altLang="ko-KR" sz="1400" dirty="0" smtClean="0">
                <a:solidFill>
                  <a:schemeClr val="tx1">
                    <a:lumMod val="75000"/>
                    <a:lumOff val="25000"/>
                  </a:schemeClr>
                </a:solidFill>
                <a:cs typeface="Arial" pitchFamily="34" charset="0"/>
              </a:rPr>
              <a:t>as</a:t>
            </a:r>
          </a:p>
        </p:txBody>
      </p:sp>
      <p:pic>
        <p:nvPicPr>
          <p:cNvPr id="5" name="Picture 4"/>
          <p:cNvPicPr>
            <a:picLocks noChangeAspect="1"/>
          </p:cNvPicPr>
          <p:nvPr/>
        </p:nvPicPr>
        <p:blipFill rotWithShape="1">
          <a:blip r:embed="rId2"/>
          <a:srcRect l="51687" t="54052" r="21962" b="36939"/>
          <a:stretch/>
        </p:blipFill>
        <p:spPr>
          <a:xfrm>
            <a:off x="2699792" y="2464234"/>
            <a:ext cx="4118858" cy="792088"/>
          </a:xfrm>
          <a:prstGeom prst="rect">
            <a:avLst/>
          </a:prstGeom>
        </p:spPr>
      </p:pic>
      <p:sp>
        <p:nvSpPr>
          <p:cNvPr id="17" name="TextBox 16"/>
          <p:cNvSpPr txBox="1"/>
          <p:nvPr/>
        </p:nvSpPr>
        <p:spPr>
          <a:xfrm>
            <a:off x="1907704" y="3219822"/>
            <a:ext cx="6652377"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where |{v1|v1 ∈ A}| and |{v2|v2 ∈ A}| denote the frequencies of v1 and v2 in document A, respectively</a:t>
            </a:r>
            <a:r>
              <a:rPr lang="en-US" altLang="ko-KR" sz="1400" dirty="0" smtClean="0">
                <a:solidFill>
                  <a:schemeClr val="tx1">
                    <a:lumMod val="75000"/>
                    <a:lumOff val="25000"/>
                  </a:schemeClr>
                </a:solidFill>
                <a:cs typeface="Arial" pitchFamily="34" charset="0"/>
              </a:rPr>
              <a:t>.</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|{(v1, v2)|v1 ∈ A, v2 ∈ A}| represents the number of times that v1 and v2 appear in the same sentence of A.</a:t>
            </a:r>
            <a:endParaRPr lang="en-US" altLang="ko-KR" sz="1400"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992024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Graph Construction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2</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err="1">
                <a:solidFill>
                  <a:schemeClr val="tx1">
                    <a:lumMod val="75000"/>
                    <a:lumOff val="25000"/>
                  </a:schemeClr>
                </a:solidFill>
                <a:cs typeface="Arial" pitchFamily="34" charset="0"/>
              </a:rPr>
              <a:t>wA</a:t>
            </a:r>
            <a:r>
              <a:rPr lang="en-US" altLang="ko-KR" sz="1400" dirty="0">
                <a:solidFill>
                  <a:schemeClr val="tx1">
                    <a:lumMod val="75000"/>
                    <a:lumOff val="25000"/>
                  </a:schemeClr>
                </a:solidFill>
                <a:cs typeface="Arial" pitchFamily="34" charset="0"/>
              </a:rPr>
              <a:t>(v1, v2) essentially models the co-occurring probability of v1 and v2 in A</a:t>
            </a:r>
            <a:r>
              <a:rPr lang="en-US" altLang="ko-KR" sz="1400" dirty="0" smtClean="0">
                <a:solidFill>
                  <a:schemeClr val="tx1">
                    <a:lumMod val="75000"/>
                    <a:lumOff val="25000"/>
                  </a:schemeClr>
                </a:solidFill>
                <a:cs typeface="Arial" pitchFamily="34" charset="0"/>
              </a:rPr>
              <a:t>.</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Given two patent documents A and B, v1 and v2 is connected if their averaged linkage score on both A and B exceeds a predefined </a:t>
            </a:r>
            <a:r>
              <a:rPr lang="en-US" altLang="ko-KR" sz="1400" dirty="0" smtClean="0">
                <a:solidFill>
                  <a:schemeClr val="tx1">
                    <a:lumMod val="75000"/>
                    <a:lumOff val="25000"/>
                  </a:schemeClr>
                </a:solidFill>
                <a:cs typeface="Arial" pitchFamily="34" charset="0"/>
              </a:rPr>
              <a:t>threshold.</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245873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Tree Extraction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3</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 discriminative features obtained from feature selection are capable of representing the difference of patent documents. </a:t>
            </a:r>
          </a:p>
          <a:p>
            <a:pPr marL="285750" indent="-285750">
              <a:lnSpc>
                <a:spcPct val="150000"/>
              </a:lnSpc>
              <a:buFont typeface="Arial" panose="020B0604020202020204" pitchFamily="34" charset="0"/>
              <a:buChar char="•"/>
            </a:pPr>
            <a:r>
              <a:rPr lang="en-US" altLang="ko-KR" sz="1400" dirty="0" err="1">
                <a:solidFill>
                  <a:schemeClr val="tx1">
                    <a:lumMod val="75000"/>
                    <a:lumOff val="25000"/>
                  </a:schemeClr>
                </a:solidFill>
                <a:cs typeface="Arial" pitchFamily="34" charset="0"/>
              </a:rPr>
              <a:t>However,there</a:t>
            </a:r>
            <a:r>
              <a:rPr lang="en-US" altLang="ko-KR" sz="1400" dirty="0">
                <a:solidFill>
                  <a:schemeClr val="tx1">
                    <a:lumMod val="75000"/>
                    <a:lumOff val="25000"/>
                  </a:schemeClr>
                </a:solidFill>
                <a:cs typeface="Arial" pitchFamily="34" charset="0"/>
              </a:rPr>
              <a:t> might be some gaps among these features, that is, they may not be well connected in the feature graph. </a:t>
            </a:r>
            <a:endParaRPr lang="en-US" altLang="ko-KR" sz="1400" dirty="0" smtClean="0">
              <a:solidFill>
                <a:schemeClr val="tx1">
                  <a:lumMod val="75000"/>
                  <a:lumOff val="25000"/>
                </a:schemeClr>
              </a:solidFill>
              <a:cs typeface="Arial" pitchFamily="34" charset="0"/>
            </a:endParaRP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In order to provide a fluent structure of comparative summary, a relationship must be discovered among discriminative features. </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This can possibly be achieved by connecting the discriminative vertices and the vertices shared by two patent documents.</a:t>
            </a:r>
          </a:p>
        </p:txBody>
      </p:sp>
    </p:spTree>
    <p:extLst>
      <p:ext uri="{BB962C8B-B14F-4D97-AF65-F5344CB8AC3E}">
        <p14:creationId xmlns:p14="http://schemas.microsoft.com/office/powerpoint/2010/main" val="3194577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Tree Extraction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3</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smtClean="0">
                <a:solidFill>
                  <a:schemeClr val="tx1">
                    <a:lumMod val="75000"/>
                    <a:lumOff val="25000"/>
                  </a:schemeClr>
                </a:solidFill>
                <a:cs typeface="Arial" pitchFamily="34" charset="0"/>
              </a:rPr>
              <a:t>Here it </a:t>
            </a:r>
            <a:r>
              <a:rPr lang="en-US" altLang="ko-KR" sz="1400" dirty="0">
                <a:solidFill>
                  <a:schemeClr val="tx1">
                    <a:lumMod val="75000"/>
                    <a:lumOff val="25000"/>
                  </a:schemeClr>
                </a:solidFill>
                <a:cs typeface="Arial" pitchFamily="34" charset="0"/>
              </a:rPr>
              <a:t>is formulated as the minimum Steiner tree problem</a:t>
            </a:r>
            <a:r>
              <a:rPr lang="en-US" altLang="ko-KR" sz="1400" dirty="0" smtClean="0">
                <a:solidFill>
                  <a:schemeClr val="tx1">
                    <a:lumMod val="75000"/>
                    <a:lumOff val="25000"/>
                  </a:schemeClr>
                </a:solidFill>
                <a:cs typeface="Arial" pitchFamily="34" charset="0"/>
              </a:rPr>
              <a:t>.</a:t>
            </a:r>
            <a:endParaRPr lang="en-US" altLang="ko-KR" sz="1400" dirty="0">
              <a:solidFill>
                <a:schemeClr val="tx1">
                  <a:lumMod val="75000"/>
                  <a:lumOff val="25000"/>
                </a:schemeClr>
              </a:solidFill>
              <a:cs typeface="Arial" pitchFamily="34" charset="0"/>
            </a:endParaRP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Given a graph 'G' and a subset of vertices 'S' (the discriminative features), a Steiner tree of 'G' is similar to minimum spanning tree, defined as the </a:t>
            </a:r>
            <a:r>
              <a:rPr lang="en-US" altLang="ko-KR" sz="1400" dirty="0" err="1">
                <a:solidFill>
                  <a:schemeClr val="tx1">
                    <a:lumMod val="75000"/>
                    <a:lumOff val="25000"/>
                  </a:schemeClr>
                </a:solidFill>
                <a:cs typeface="Arial" pitchFamily="34" charset="0"/>
              </a:rPr>
              <a:t>subtree</a:t>
            </a:r>
            <a:r>
              <a:rPr lang="en-US" altLang="ko-KR" sz="1400" dirty="0">
                <a:solidFill>
                  <a:schemeClr val="tx1">
                    <a:lumMod val="75000"/>
                    <a:lumOff val="25000"/>
                  </a:schemeClr>
                </a:solidFill>
                <a:cs typeface="Arial" pitchFamily="34" charset="0"/>
              </a:rPr>
              <a:t> of </a:t>
            </a:r>
            <a:r>
              <a:rPr lang="en-US" altLang="ko-KR" sz="1400" dirty="0" smtClean="0">
                <a:solidFill>
                  <a:schemeClr val="tx1">
                    <a:lumMod val="75000"/>
                    <a:lumOff val="25000"/>
                  </a:schemeClr>
                </a:solidFill>
                <a:cs typeface="Arial" pitchFamily="34" charset="0"/>
              </a:rPr>
              <a:t>‘G’ </a:t>
            </a:r>
            <a:r>
              <a:rPr lang="en-US" altLang="ko-KR" sz="1400" dirty="0">
                <a:solidFill>
                  <a:schemeClr val="tx1">
                    <a:lumMod val="75000"/>
                    <a:lumOff val="25000"/>
                  </a:schemeClr>
                </a:solidFill>
                <a:cs typeface="Arial" pitchFamily="34" charset="0"/>
              </a:rPr>
              <a:t>that contains </a:t>
            </a:r>
            <a:r>
              <a:rPr lang="en-US" altLang="ko-KR" sz="1400" dirty="0" smtClean="0">
                <a:solidFill>
                  <a:schemeClr val="tx1">
                    <a:lumMod val="75000"/>
                    <a:lumOff val="25000"/>
                  </a:schemeClr>
                </a:solidFill>
                <a:cs typeface="Arial" pitchFamily="34" charset="0"/>
              </a:rPr>
              <a:t>‘S’ </a:t>
            </a:r>
            <a:r>
              <a:rPr lang="en-US" altLang="ko-KR" sz="1400" dirty="0">
                <a:solidFill>
                  <a:schemeClr val="tx1">
                    <a:lumMod val="75000"/>
                    <a:lumOff val="25000"/>
                  </a:schemeClr>
                </a:solidFill>
                <a:cs typeface="Arial" pitchFamily="34" charset="0"/>
              </a:rPr>
              <a:t>with the minimum number of edges</a:t>
            </a:r>
            <a:r>
              <a:rPr lang="en-US" altLang="ko-KR" sz="1400" dirty="0" smtClean="0">
                <a:solidFill>
                  <a:schemeClr val="tx1">
                    <a:lumMod val="75000"/>
                    <a:lumOff val="25000"/>
                  </a:schemeClr>
                </a:solidFill>
                <a:cs typeface="Arial" pitchFamily="34" charset="0"/>
              </a:rPr>
              <a:t>.</a:t>
            </a:r>
          </a:p>
          <a:p>
            <a:pPr>
              <a:lnSpc>
                <a:spcPct val="150000"/>
              </a:lnSpc>
            </a:pPr>
            <a:endParaRPr lang="en-US" altLang="ko-KR" sz="1400" i="1" dirty="0" smtClean="0">
              <a:solidFill>
                <a:schemeClr val="tx1">
                  <a:lumMod val="75000"/>
                  <a:lumOff val="25000"/>
                </a:schemeClr>
              </a:solidFill>
              <a:cs typeface="Arial" pitchFamily="34" charset="0"/>
            </a:endParaRPr>
          </a:p>
          <a:p>
            <a:pPr>
              <a:lnSpc>
                <a:spcPct val="150000"/>
              </a:lnSpc>
            </a:pPr>
            <a:r>
              <a:rPr lang="en-US" altLang="ko-KR" sz="1400" i="1" dirty="0" smtClean="0">
                <a:solidFill>
                  <a:schemeClr val="tx1">
                    <a:lumMod val="75000"/>
                    <a:lumOff val="25000"/>
                  </a:schemeClr>
                </a:solidFill>
                <a:cs typeface="Arial" pitchFamily="34" charset="0"/>
              </a:rPr>
              <a:t>Definition</a:t>
            </a:r>
            <a:r>
              <a:rPr lang="en-US" altLang="ko-KR" sz="1400" i="1" dirty="0">
                <a:solidFill>
                  <a:schemeClr val="tx1">
                    <a:lumMod val="75000"/>
                    <a:lumOff val="25000"/>
                  </a:schemeClr>
                </a:solidFill>
                <a:cs typeface="Arial" pitchFamily="34" charset="0"/>
              </a:rPr>
              <a:t>: Given a graph G = (V,E), a vertex set S ⊂ V (terminals) and a vertex v0 ∈ S from which every vertex of S is reachable in G, the problem </a:t>
            </a:r>
            <a:r>
              <a:rPr lang="en-US" altLang="ko-KR" sz="1400" i="1" dirty="0" err="1">
                <a:solidFill>
                  <a:schemeClr val="tx1">
                    <a:lumMod val="75000"/>
                    <a:lumOff val="25000"/>
                  </a:schemeClr>
                </a:solidFill>
                <a:cs typeface="Arial" pitchFamily="34" charset="0"/>
              </a:rPr>
              <a:t>ofminimum</a:t>
            </a:r>
            <a:r>
              <a:rPr lang="en-US" altLang="ko-KR" sz="1400" i="1" dirty="0">
                <a:solidFill>
                  <a:schemeClr val="tx1">
                    <a:lumMod val="75000"/>
                    <a:lumOff val="25000"/>
                  </a:schemeClr>
                </a:solidFill>
                <a:cs typeface="Arial" pitchFamily="34" charset="0"/>
              </a:rPr>
              <a:t> Steiner tree (MST) is to find the </a:t>
            </a:r>
            <a:r>
              <a:rPr lang="en-US" altLang="ko-KR" sz="1400" i="1" dirty="0" err="1">
                <a:solidFill>
                  <a:schemeClr val="tx1">
                    <a:lumMod val="75000"/>
                    <a:lumOff val="25000"/>
                  </a:schemeClr>
                </a:solidFill>
                <a:cs typeface="Arial" pitchFamily="34" charset="0"/>
              </a:rPr>
              <a:t>subtree</a:t>
            </a:r>
            <a:r>
              <a:rPr lang="en-US" altLang="ko-KR" sz="1400" i="1" dirty="0">
                <a:solidFill>
                  <a:schemeClr val="tx1">
                    <a:lumMod val="75000"/>
                    <a:lumOff val="25000"/>
                  </a:schemeClr>
                </a:solidFill>
                <a:cs typeface="Arial" pitchFamily="34" charset="0"/>
              </a:rPr>
              <a:t> of G rooted at v0 that subsumes S with minimum number of edges.</a:t>
            </a:r>
          </a:p>
        </p:txBody>
      </p:sp>
    </p:spTree>
    <p:extLst>
      <p:ext uri="{BB962C8B-B14F-4D97-AF65-F5344CB8AC3E}">
        <p14:creationId xmlns:p14="http://schemas.microsoft.com/office/powerpoint/2010/main" val="1145825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Tree Extraction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3</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 generated Steiner tree of the feature graph gives an elegant representation of patent comparison, which describes the transitions among all the other discriminative features, connected by the common features shared by two patents. </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Once the Steiner tree is generated, </a:t>
            </a:r>
            <a:r>
              <a:rPr lang="en-US" altLang="ko-KR" sz="1400" dirty="0" smtClean="0">
                <a:solidFill>
                  <a:schemeClr val="tx1">
                    <a:lumMod val="75000"/>
                    <a:lumOff val="25000"/>
                  </a:schemeClr>
                </a:solidFill>
                <a:cs typeface="Arial" pitchFamily="34" charset="0"/>
              </a:rPr>
              <a:t>a </a:t>
            </a:r>
            <a:r>
              <a:rPr lang="en-US" altLang="ko-KR" sz="1400" dirty="0">
                <a:solidFill>
                  <a:schemeClr val="tx1">
                    <a:lumMod val="75000"/>
                    <a:lumOff val="25000"/>
                  </a:schemeClr>
                </a:solidFill>
                <a:cs typeface="Arial" pitchFamily="34" charset="0"/>
              </a:rPr>
              <a:t>concise feature-based comparative </a:t>
            </a:r>
            <a:r>
              <a:rPr lang="en-US" altLang="ko-KR" sz="1400" dirty="0" smtClean="0">
                <a:solidFill>
                  <a:schemeClr val="tx1">
                    <a:lumMod val="75000"/>
                    <a:lumOff val="25000"/>
                  </a:schemeClr>
                </a:solidFill>
                <a:cs typeface="Arial" pitchFamily="34" charset="0"/>
              </a:rPr>
              <a:t>summary can be easily obtained </a:t>
            </a:r>
            <a:r>
              <a:rPr lang="en-US" altLang="ko-KR" sz="1400" dirty="0">
                <a:solidFill>
                  <a:schemeClr val="tx1">
                    <a:lumMod val="75000"/>
                    <a:lumOff val="25000"/>
                  </a:schemeClr>
                </a:solidFill>
                <a:cs typeface="Arial" pitchFamily="34" charset="0"/>
              </a:rPr>
              <a:t>of </a:t>
            </a:r>
            <a:r>
              <a:rPr lang="en-US" altLang="ko-KR" sz="1400" dirty="0" smtClean="0">
                <a:solidFill>
                  <a:schemeClr val="tx1">
                    <a:lumMod val="75000"/>
                    <a:lumOff val="25000"/>
                  </a:schemeClr>
                </a:solidFill>
                <a:cs typeface="Arial" pitchFamily="34" charset="0"/>
              </a:rPr>
              <a:t>the given </a:t>
            </a:r>
            <a:r>
              <a:rPr lang="en-US" altLang="ko-KR" sz="1400" dirty="0">
                <a:solidFill>
                  <a:schemeClr val="tx1">
                    <a:lumMod val="75000"/>
                    <a:lumOff val="25000"/>
                  </a:schemeClr>
                </a:solidFill>
                <a:cs typeface="Arial" pitchFamily="34" charset="0"/>
              </a:rPr>
              <a:t>patent documents.</a:t>
            </a:r>
          </a:p>
        </p:txBody>
      </p:sp>
    </p:spTree>
    <p:extLst>
      <p:ext uri="{BB962C8B-B14F-4D97-AF65-F5344CB8AC3E}">
        <p14:creationId xmlns:p14="http://schemas.microsoft.com/office/powerpoint/2010/main" val="2999014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Tree Extraction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3</a:t>
            </a:r>
            <a:endParaRPr lang="ko-KR" altLang="en-US" sz="4400" b="1" dirty="0">
              <a:solidFill>
                <a:schemeClr val="bg1"/>
              </a:solidFill>
              <a:latin typeface="+mj-lt"/>
              <a:cs typeface="Arial" pitchFamily="34" charset="0"/>
            </a:endParaRPr>
          </a:p>
        </p:txBody>
      </p:sp>
      <p:pic>
        <p:nvPicPr>
          <p:cNvPr id="16" name="image3.png"/>
          <p:cNvPicPr/>
          <p:nvPr/>
        </p:nvPicPr>
        <p:blipFill>
          <a:blip r:embed="rId2">
            <a:alphaModFix/>
            <a:grayscl/>
          </a:blip>
          <a:srcRect/>
          <a:stretch>
            <a:fillRect/>
          </a:stretch>
        </p:blipFill>
        <p:spPr>
          <a:xfrm>
            <a:off x="2123728" y="1147176"/>
            <a:ext cx="5400600" cy="3882759"/>
          </a:xfrm>
          <a:prstGeom prst="rect">
            <a:avLst/>
          </a:prstGeom>
          <a:noFill/>
          <a:ln>
            <a:noFill/>
            <a:prstDash/>
          </a:ln>
        </p:spPr>
      </p:pic>
    </p:spTree>
    <p:extLst>
      <p:ext uri="{BB962C8B-B14F-4D97-AF65-F5344CB8AC3E}">
        <p14:creationId xmlns:p14="http://schemas.microsoft.com/office/powerpoint/2010/main" val="2937056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Comparative Summary Generation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4</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 Steiner tree obtained from provides us the basis to generate comparative summaries of two patent documents.</a:t>
            </a:r>
          </a:p>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Goal is to select the minimum set of sentences from the original documents, by which the features in the Steiner tree can be fully covered.</a:t>
            </a:r>
          </a:p>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Each sentence can be represented as a </a:t>
            </a:r>
            <a:r>
              <a:rPr lang="en-US" altLang="ko-KR" sz="1400" dirty="0" err="1">
                <a:solidFill>
                  <a:schemeClr val="tx1">
                    <a:lumMod val="75000"/>
                    <a:lumOff val="25000"/>
                  </a:schemeClr>
                </a:solidFill>
                <a:cs typeface="Arial" pitchFamily="34" charset="0"/>
              </a:rPr>
              <a:t>subgraph</a:t>
            </a:r>
            <a:r>
              <a:rPr lang="en-US" altLang="ko-KR" sz="1400" dirty="0">
                <a:solidFill>
                  <a:schemeClr val="tx1">
                    <a:lumMod val="75000"/>
                    <a:lumOff val="25000"/>
                  </a:schemeClr>
                </a:solidFill>
                <a:cs typeface="Arial" pitchFamily="34" charset="0"/>
              </a:rPr>
              <a:t> of the entire feature graph, whereas the Steiner tree can also be regarded as a </a:t>
            </a:r>
            <a:r>
              <a:rPr lang="en-US" altLang="ko-KR" sz="1400" dirty="0" err="1">
                <a:solidFill>
                  <a:schemeClr val="tx1">
                    <a:lumMod val="75000"/>
                    <a:lumOff val="25000"/>
                  </a:schemeClr>
                </a:solidFill>
                <a:cs typeface="Arial" pitchFamily="34" charset="0"/>
              </a:rPr>
              <a:t>subgraph</a:t>
            </a:r>
            <a:r>
              <a:rPr lang="en-US" altLang="ko-KR" sz="1400" dirty="0">
                <a:solidFill>
                  <a:schemeClr val="tx1">
                    <a:lumMod val="75000"/>
                    <a:lumOff val="25000"/>
                  </a:schemeClr>
                </a:solidFill>
                <a:cs typeface="Arial" pitchFamily="34" charset="0"/>
              </a:rPr>
              <a:t>.</a:t>
            </a:r>
          </a:p>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Hence, the problem is to select the minimum set of </a:t>
            </a:r>
            <a:r>
              <a:rPr lang="en-US" altLang="ko-KR" sz="1400" dirty="0" err="1">
                <a:solidFill>
                  <a:schemeClr val="tx1">
                    <a:lumMod val="75000"/>
                    <a:lumOff val="25000"/>
                  </a:schemeClr>
                </a:solidFill>
                <a:cs typeface="Arial" pitchFamily="34" charset="0"/>
              </a:rPr>
              <a:t>subgraphs</a:t>
            </a:r>
            <a:r>
              <a:rPr lang="en-US" altLang="ko-KR" sz="1400" dirty="0">
                <a:solidFill>
                  <a:schemeClr val="tx1">
                    <a:lumMod val="75000"/>
                    <a:lumOff val="25000"/>
                  </a:schemeClr>
                </a:solidFill>
                <a:cs typeface="Arial" pitchFamily="34" charset="0"/>
              </a:rPr>
              <a:t> that cover the Steiner tree.</a:t>
            </a:r>
          </a:p>
        </p:txBody>
      </p:sp>
    </p:spTree>
    <p:extLst>
      <p:ext uri="{BB962C8B-B14F-4D97-AF65-F5344CB8AC3E}">
        <p14:creationId xmlns:p14="http://schemas.microsoft.com/office/powerpoint/2010/main" val="470114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Comparative Summary Generation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4</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26107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Formally, the union of two graphs is defined as </a:t>
            </a:r>
            <a:r>
              <a:rPr lang="en-US" altLang="ko-KR" sz="1400" dirty="0" err="1">
                <a:solidFill>
                  <a:schemeClr val="tx1">
                    <a:lumMod val="75000"/>
                    <a:lumOff val="25000"/>
                  </a:schemeClr>
                </a:solidFill>
                <a:cs typeface="Arial" pitchFamily="34" charset="0"/>
              </a:rPr>
              <a:t>Ga</a:t>
            </a:r>
            <a:r>
              <a:rPr lang="en-US" altLang="ko-KR" sz="1400" dirty="0">
                <a:solidFill>
                  <a:schemeClr val="tx1">
                    <a:lumMod val="75000"/>
                    <a:lumOff val="25000"/>
                  </a:schemeClr>
                </a:solidFill>
                <a:cs typeface="Arial" pitchFamily="34" charset="0"/>
              </a:rPr>
              <a:t> = (</a:t>
            </a:r>
            <a:r>
              <a:rPr lang="en-US" altLang="ko-KR" sz="1400" dirty="0" err="1">
                <a:solidFill>
                  <a:schemeClr val="tx1">
                    <a:lumMod val="75000"/>
                    <a:lumOff val="25000"/>
                  </a:schemeClr>
                </a:solidFill>
                <a:cs typeface="Arial" pitchFamily="34" charset="0"/>
              </a:rPr>
              <a:t>Va,Ea</a:t>
            </a:r>
            <a:r>
              <a:rPr lang="en-US" altLang="ko-KR" sz="1400" dirty="0">
                <a:solidFill>
                  <a:schemeClr val="tx1">
                    <a:lumMod val="75000"/>
                    <a:lumOff val="25000"/>
                  </a:schemeClr>
                </a:solidFill>
                <a:cs typeface="Arial" pitchFamily="34" charset="0"/>
              </a:rPr>
              <a:t>) and Gb = (</a:t>
            </a:r>
            <a:r>
              <a:rPr lang="en-US" altLang="ko-KR" sz="1400" dirty="0" err="1">
                <a:solidFill>
                  <a:schemeClr val="tx1">
                    <a:lumMod val="75000"/>
                    <a:lumOff val="25000"/>
                  </a:schemeClr>
                </a:solidFill>
                <a:cs typeface="Arial" pitchFamily="34" charset="0"/>
              </a:rPr>
              <a:t>Vb,Eb</a:t>
            </a:r>
            <a:r>
              <a:rPr lang="en-US" altLang="ko-KR" sz="1400" dirty="0">
                <a:solidFill>
                  <a:schemeClr val="tx1">
                    <a:lumMod val="75000"/>
                    <a:lumOff val="25000"/>
                  </a:schemeClr>
                </a:solidFill>
                <a:cs typeface="Arial" pitchFamily="34" charset="0"/>
              </a:rPr>
              <a:t>) as the union of their vertex and edge sets, i.e., </a:t>
            </a:r>
            <a:r>
              <a:rPr lang="en-US" altLang="ko-KR" sz="1400" dirty="0" err="1">
                <a:solidFill>
                  <a:schemeClr val="tx1">
                    <a:lumMod val="75000"/>
                    <a:lumOff val="25000"/>
                  </a:schemeClr>
                </a:solidFill>
                <a:cs typeface="Arial" pitchFamily="34" charset="0"/>
              </a:rPr>
              <a:t>Ga</a:t>
            </a:r>
            <a:r>
              <a:rPr lang="en-US" altLang="ko-KR" sz="1400" dirty="0">
                <a:solidFill>
                  <a:schemeClr val="tx1">
                    <a:lumMod val="75000"/>
                    <a:lumOff val="25000"/>
                  </a:schemeClr>
                </a:solidFill>
                <a:cs typeface="Arial" pitchFamily="34" charset="0"/>
              </a:rPr>
              <a:t> ∪Gb = (</a:t>
            </a:r>
            <a:r>
              <a:rPr lang="en-US" altLang="ko-KR" sz="1400" dirty="0" err="1">
                <a:solidFill>
                  <a:schemeClr val="tx1">
                    <a:lumMod val="75000"/>
                    <a:lumOff val="25000"/>
                  </a:schemeClr>
                </a:solidFill>
                <a:cs typeface="Arial" pitchFamily="34" charset="0"/>
              </a:rPr>
              <a:t>Va</a:t>
            </a:r>
            <a:r>
              <a:rPr lang="en-US" altLang="ko-KR" sz="1400" dirty="0">
                <a:solidFill>
                  <a:schemeClr val="tx1">
                    <a:lumMod val="75000"/>
                    <a:lumOff val="25000"/>
                  </a:schemeClr>
                </a:solidFill>
                <a:cs typeface="Arial" pitchFamily="34" charset="0"/>
              </a:rPr>
              <a:t> ∪ </a:t>
            </a:r>
            <a:r>
              <a:rPr lang="en-US" altLang="ko-KR" sz="1400" dirty="0" err="1">
                <a:solidFill>
                  <a:schemeClr val="tx1">
                    <a:lumMod val="75000"/>
                    <a:lumOff val="25000"/>
                  </a:schemeClr>
                </a:solidFill>
                <a:cs typeface="Arial" pitchFamily="34" charset="0"/>
              </a:rPr>
              <a:t>Vb,Ea</a:t>
            </a:r>
            <a:r>
              <a:rPr lang="en-US" altLang="ko-KR" sz="1400" dirty="0">
                <a:solidFill>
                  <a:schemeClr val="tx1">
                    <a:lumMod val="75000"/>
                    <a:lumOff val="25000"/>
                  </a:schemeClr>
                </a:solidFill>
                <a:cs typeface="Arial" pitchFamily="34" charset="0"/>
              </a:rPr>
              <a:t> ∪ </a:t>
            </a:r>
            <a:r>
              <a:rPr lang="en-US" altLang="ko-KR" sz="1400" dirty="0" err="1">
                <a:solidFill>
                  <a:schemeClr val="tx1">
                    <a:lumMod val="75000"/>
                    <a:lumOff val="25000"/>
                  </a:schemeClr>
                </a:solidFill>
                <a:cs typeface="Arial" pitchFamily="34" charset="0"/>
              </a:rPr>
              <a:t>Eb</a:t>
            </a:r>
            <a:r>
              <a:rPr lang="en-US" altLang="ko-KR" sz="1400" dirty="0">
                <a:solidFill>
                  <a:schemeClr val="tx1">
                    <a:lumMod val="75000"/>
                    <a:lumOff val="25000"/>
                  </a:schemeClr>
                </a:solidFill>
                <a:cs typeface="Arial" pitchFamily="34" charset="0"/>
              </a:rPr>
              <a:t>).</a:t>
            </a:r>
          </a:p>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Each sentence is denoted as </a:t>
            </a:r>
            <a:r>
              <a:rPr lang="en-US" altLang="ko-KR" sz="1400" dirty="0" err="1">
                <a:solidFill>
                  <a:schemeClr val="tx1">
                    <a:lumMod val="75000"/>
                    <a:lumOff val="25000"/>
                  </a:schemeClr>
                </a:solidFill>
                <a:cs typeface="Arial" pitchFamily="34" charset="0"/>
              </a:rPr>
              <a:t>Gi</a:t>
            </a:r>
            <a:r>
              <a:rPr lang="en-US" altLang="ko-KR" sz="1400" dirty="0">
                <a:solidFill>
                  <a:schemeClr val="tx1">
                    <a:lumMod val="75000"/>
                    <a:lumOff val="25000"/>
                  </a:schemeClr>
                </a:solidFill>
                <a:cs typeface="Arial" pitchFamily="34" charset="0"/>
              </a:rPr>
              <a:t> = (</a:t>
            </a:r>
            <a:r>
              <a:rPr lang="en-US" altLang="ko-KR" sz="1400" dirty="0" err="1">
                <a:solidFill>
                  <a:schemeClr val="tx1">
                    <a:lumMod val="75000"/>
                    <a:lumOff val="25000"/>
                  </a:schemeClr>
                </a:solidFill>
                <a:cs typeface="Arial" pitchFamily="34" charset="0"/>
              </a:rPr>
              <a:t>Vi,Ei</a:t>
            </a:r>
            <a:r>
              <a:rPr lang="en-US" altLang="ko-KR" sz="1400" dirty="0">
                <a:solidFill>
                  <a:schemeClr val="tx1">
                    <a:lumMod val="75000"/>
                    <a:lumOff val="25000"/>
                  </a:schemeClr>
                </a:solidFill>
                <a:cs typeface="Arial" pitchFamily="34" charset="0"/>
              </a:rPr>
              <a:t>), which is a </a:t>
            </a:r>
            <a:r>
              <a:rPr lang="en-US" altLang="ko-KR" sz="1400" dirty="0" err="1">
                <a:solidFill>
                  <a:schemeClr val="tx1">
                    <a:lumMod val="75000"/>
                    <a:lumOff val="25000"/>
                  </a:schemeClr>
                </a:solidFill>
                <a:cs typeface="Arial" pitchFamily="34" charset="0"/>
              </a:rPr>
              <a:t>subgraph</a:t>
            </a:r>
            <a:r>
              <a:rPr lang="en-US" altLang="ko-KR" sz="1400" dirty="0">
                <a:solidFill>
                  <a:schemeClr val="tx1">
                    <a:lumMod val="75000"/>
                    <a:lumOff val="25000"/>
                  </a:schemeClr>
                </a:solidFill>
                <a:cs typeface="Arial" pitchFamily="34" charset="0"/>
              </a:rPr>
              <a:t> of G(</a:t>
            </a:r>
            <a:r>
              <a:rPr lang="en-US" altLang="ko-KR" sz="1400" dirty="0" err="1">
                <a:solidFill>
                  <a:schemeClr val="tx1">
                    <a:lumMod val="75000"/>
                    <a:lumOff val="25000"/>
                  </a:schemeClr>
                </a:solidFill>
                <a:cs typeface="Arial" pitchFamily="34" charset="0"/>
              </a:rPr>
              <a:t>V,wv,E,we</a:t>
            </a:r>
            <a:r>
              <a:rPr lang="en-US" altLang="ko-KR" sz="1400" dirty="0">
                <a:solidFill>
                  <a:schemeClr val="tx1">
                    <a:lumMod val="75000"/>
                    <a:lumOff val="25000"/>
                  </a:schemeClr>
                </a:solidFill>
                <a:cs typeface="Arial" pitchFamily="34" charset="0"/>
              </a:rPr>
              <a:t>). </a:t>
            </a:r>
          </a:p>
          <a:p>
            <a:pPr marL="285750" indent="-285750">
              <a:lnSpc>
                <a:spcPct val="200000"/>
              </a:lnSpc>
              <a:buFont typeface="Arial" panose="020B0604020202020204" pitchFamily="34" charset="0"/>
              <a:buChar char="•"/>
            </a:pPr>
            <a:r>
              <a:rPr lang="en-US" altLang="ko-KR" sz="1400" dirty="0">
                <a:solidFill>
                  <a:schemeClr val="tx1">
                    <a:lumMod val="75000"/>
                    <a:lumOff val="25000"/>
                  </a:schemeClr>
                </a:solidFill>
                <a:cs typeface="Arial" pitchFamily="34" charset="0"/>
              </a:rPr>
              <a:t>Problem of generating comparative summaries is then formulated as the problem of finding the smallest subset of </a:t>
            </a:r>
            <a:r>
              <a:rPr lang="en-US" altLang="ko-KR" sz="1400" dirty="0" err="1">
                <a:solidFill>
                  <a:schemeClr val="tx1">
                    <a:lumMod val="75000"/>
                    <a:lumOff val="25000"/>
                  </a:schemeClr>
                </a:solidFill>
                <a:cs typeface="Arial" pitchFamily="34" charset="0"/>
              </a:rPr>
              <a:t>subgraphs</a:t>
            </a:r>
            <a:r>
              <a:rPr lang="en-US" altLang="ko-KR" sz="1400" dirty="0">
                <a:solidFill>
                  <a:schemeClr val="tx1">
                    <a:lumMod val="75000"/>
                    <a:lumOff val="25000"/>
                  </a:schemeClr>
                </a:solidFill>
                <a:cs typeface="Arial" pitchFamily="34" charset="0"/>
              </a:rPr>
              <a:t> whose union covers the Steiner tree.</a:t>
            </a:r>
          </a:p>
        </p:txBody>
      </p:sp>
    </p:spTree>
    <p:extLst>
      <p:ext uri="{BB962C8B-B14F-4D97-AF65-F5344CB8AC3E}">
        <p14:creationId xmlns:p14="http://schemas.microsoft.com/office/powerpoint/2010/main" val="278576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Comparative Summary Generation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4</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6652376" cy="1384995"/>
          </a:xfrm>
          <a:prstGeom prst="rect">
            <a:avLst/>
          </a:prstGeom>
          <a:noFill/>
        </p:spPr>
        <p:txBody>
          <a:bodyPr wrap="square" rtlCol="0">
            <a:spAutoFit/>
          </a:bodyPr>
          <a:lstStyle/>
          <a:p>
            <a:pPr>
              <a:lnSpc>
                <a:spcPct val="150000"/>
              </a:lnSpc>
            </a:pPr>
            <a:r>
              <a:rPr lang="en-US" altLang="ko-KR" sz="1400" i="1" dirty="0">
                <a:solidFill>
                  <a:schemeClr val="tx1">
                    <a:lumMod val="75000"/>
                    <a:lumOff val="25000"/>
                  </a:schemeClr>
                </a:solidFill>
                <a:cs typeface="Arial" pitchFamily="34" charset="0"/>
              </a:rPr>
              <a:t>Definition</a:t>
            </a:r>
            <a:r>
              <a:rPr lang="en-US" altLang="ko-KR" sz="1400" i="1" dirty="0" smtClean="0">
                <a:solidFill>
                  <a:schemeClr val="tx1">
                    <a:lumMod val="75000"/>
                    <a:lumOff val="25000"/>
                  </a:schemeClr>
                </a:solidFill>
                <a:cs typeface="Arial" pitchFamily="34" charset="0"/>
              </a:rPr>
              <a:t>:</a:t>
            </a:r>
          </a:p>
          <a:p>
            <a:pPr>
              <a:lnSpc>
                <a:spcPct val="150000"/>
              </a:lnSpc>
            </a:pPr>
            <a:r>
              <a:rPr lang="en-US" altLang="ko-KR" sz="1400" i="1" dirty="0" smtClean="0">
                <a:solidFill>
                  <a:schemeClr val="tx1">
                    <a:lumMod val="75000"/>
                    <a:lumOff val="25000"/>
                  </a:schemeClr>
                </a:solidFill>
                <a:cs typeface="Arial" pitchFamily="34" charset="0"/>
              </a:rPr>
              <a:t> </a:t>
            </a:r>
            <a:r>
              <a:rPr lang="en-US" altLang="ko-KR" sz="1400" i="1" dirty="0">
                <a:solidFill>
                  <a:schemeClr val="tx1">
                    <a:lumMod val="75000"/>
                    <a:lumOff val="25000"/>
                  </a:schemeClr>
                </a:solidFill>
                <a:cs typeface="Arial" pitchFamily="34" charset="0"/>
              </a:rPr>
              <a:t>Given a graph G = (V,E), a set of </a:t>
            </a:r>
            <a:r>
              <a:rPr lang="en-US" altLang="ko-KR" sz="1400" i="1" dirty="0" err="1">
                <a:solidFill>
                  <a:schemeClr val="tx1">
                    <a:lumMod val="75000"/>
                    <a:lumOff val="25000"/>
                  </a:schemeClr>
                </a:solidFill>
                <a:cs typeface="Arial" pitchFamily="34" charset="0"/>
              </a:rPr>
              <a:t>subgraphs</a:t>
            </a:r>
            <a:r>
              <a:rPr lang="en-US" altLang="ko-KR" sz="1400" i="1" dirty="0">
                <a:solidFill>
                  <a:schemeClr val="tx1">
                    <a:lumMod val="75000"/>
                    <a:lumOff val="25000"/>
                  </a:schemeClr>
                </a:solidFill>
                <a:cs typeface="Arial" pitchFamily="34" charset="0"/>
              </a:rPr>
              <a:t> S, and a Steiner tree T of G, the </a:t>
            </a:r>
            <a:r>
              <a:rPr lang="en-US" altLang="ko-KR" sz="1400" i="1" dirty="0" err="1">
                <a:solidFill>
                  <a:schemeClr val="tx1">
                    <a:lumMod val="75000"/>
                    <a:lumOff val="25000"/>
                  </a:schemeClr>
                </a:solidFill>
                <a:cs typeface="Arial" pitchFamily="34" charset="0"/>
              </a:rPr>
              <a:t>subgraph</a:t>
            </a:r>
            <a:r>
              <a:rPr lang="en-US" altLang="ko-KR" sz="1400" i="1" dirty="0">
                <a:solidFill>
                  <a:schemeClr val="tx1">
                    <a:lumMod val="75000"/>
                    <a:lumOff val="25000"/>
                  </a:schemeClr>
                </a:solidFill>
                <a:cs typeface="Arial" pitchFamily="34" charset="0"/>
              </a:rPr>
              <a:t> cover problem (SGCP) is to find a minimum </a:t>
            </a:r>
            <a:r>
              <a:rPr lang="en-US" altLang="ko-KR" sz="1400" i="1" dirty="0" err="1">
                <a:solidFill>
                  <a:schemeClr val="tx1">
                    <a:lumMod val="75000"/>
                    <a:lumOff val="25000"/>
                  </a:schemeClr>
                </a:solidFill>
                <a:cs typeface="Arial" pitchFamily="34" charset="0"/>
              </a:rPr>
              <a:t>subgraph</a:t>
            </a:r>
            <a:r>
              <a:rPr lang="en-US" altLang="ko-KR" sz="1400" i="1" dirty="0">
                <a:solidFill>
                  <a:schemeClr val="tx1">
                    <a:lumMod val="75000"/>
                    <a:lumOff val="25000"/>
                  </a:schemeClr>
                </a:solidFill>
                <a:cs typeface="Arial" pitchFamily="34" charset="0"/>
              </a:rPr>
              <a:t> set C ⊂ S, whose union, U = (VU,EU), covers all </a:t>
            </a:r>
            <a:r>
              <a:rPr lang="en-US" altLang="ko-KR" sz="1400" i="1" dirty="0" smtClean="0">
                <a:solidFill>
                  <a:schemeClr val="tx1">
                    <a:lumMod val="75000"/>
                    <a:lumOff val="25000"/>
                  </a:schemeClr>
                </a:solidFill>
                <a:cs typeface="Arial" pitchFamily="34" charset="0"/>
              </a:rPr>
              <a:t>the vertices </a:t>
            </a:r>
            <a:r>
              <a:rPr lang="en-US" altLang="ko-KR" sz="1400" i="1" dirty="0">
                <a:solidFill>
                  <a:schemeClr val="tx1">
                    <a:lumMod val="75000"/>
                    <a:lumOff val="25000"/>
                  </a:schemeClr>
                </a:solidFill>
                <a:cs typeface="Arial" pitchFamily="34" charset="0"/>
              </a:rPr>
              <a:t>and edges in T .</a:t>
            </a:r>
          </a:p>
        </p:txBody>
      </p:sp>
    </p:spTree>
    <p:extLst>
      <p:ext uri="{BB962C8B-B14F-4D97-AF65-F5344CB8AC3E}">
        <p14:creationId xmlns:p14="http://schemas.microsoft.com/office/powerpoint/2010/main" val="316974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483518"/>
            <a:ext cx="6652377" cy="3849015"/>
            <a:chOff x="3687661" y="1203598"/>
            <a:chExt cx="2252491" cy="3849015"/>
          </a:xfrm>
        </p:grpSpPr>
        <p:sp>
          <p:nvSpPr>
            <p:cNvPr id="9" name="TextBox 8"/>
            <p:cNvSpPr txBox="1"/>
            <p:nvPr/>
          </p:nvSpPr>
          <p:spPr>
            <a:xfrm>
              <a:off x="3687661" y="2051792"/>
              <a:ext cx="2252491" cy="30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smtClean="0"/>
                <a:t>Patent </a:t>
              </a:r>
              <a:r>
                <a:rPr lang="en-US" sz="1400" dirty="0"/>
                <a:t>documents are important intellectual resources of protecting interests of companies. Patent retrieval, as a new research area, aims to assist patent analysts in retrieving, processing and analyzing patent documents</a:t>
              </a:r>
            </a:p>
            <a:p>
              <a:pPr marL="285750" indent="-285750" algn="just">
                <a:lnSpc>
                  <a:spcPct val="150000"/>
                </a:lnSpc>
                <a:buFont typeface="Arial" panose="020B0604020202020204" pitchFamily="34" charset="0"/>
                <a:buChar char="•"/>
              </a:pPr>
              <a:r>
                <a:rPr lang="en-US" sz="1400" dirty="0" smtClean="0"/>
                <a:t>Patent documents are lengthy and full of technical and legal terminologies,       Even for domain experts it takes great amount of time to read, analyze and summarize a single patent document.</a:t>
              </a:r>
              <a:endParaRPr lang="en-US" sz="1400" dirty="0"/>
            </a:p>
            <a:p>
              <a:pPr marL="285750" indent="-285750" algn="just">
                <a:lnSpc>
                  <a:spcPct val="150000"/>
                </a:lnSpc>
                <a:buFont typeface="Arial" panose="020B0604020202020204" pitchFamily="34" charset="0"/>
                <a:buChar char="•"/>
              </a:pPr>
              <a:r>
                <a:rPr lang="en-US" sz="1400" dirty="0"/>
                <a:t>Hence, it is imperative to automate this process and assist the analysts in reviewing the relationship between the query and the retrieved patents.</a:t>
              </a:r>
            </a:p>
            <a:p>
              <a:pPr marL="285750" indent="-285750" algn="just">
                <a:lnSpc>
                  <a:spcPct val="150000"/>
                </a:lnSpc>
                <a:buFont typeface="Arial" panose="020B0604020202020204" pitchFamily="34" charset="0"/>
                <a:buChar char="•"/>
              </a:pPr>
              <a:endParaRPr lang="en-US" sz="1400" dirty="0" smtClean="0"/>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Why this approach?</a:t>
              </a:r>
              <a:endParaRPr lang="ko-KR" altLang="en-US" sz="24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motivation</a:t>
            </a:r>
            <a:endParaRPr lang="ko-KR" altLang="en-US" sz="4400" b="1" dirty="0">
              <a:solidFill>
                <a:schemeClr val="bg1"/>
              </a:solidFill>
              <a:latin typeface="+mj-lt"/>
              <a:cs typeface="Arial" pitchFamily="34" charset="0"/>
            </a:endParaRPr>
          </a:p>
        </p:txBody>
      </p:sp>
    </p:spTree>
    <p:extLst>
      <p:ext uri="{BB962C8B-B14F-4D97-AF65-F5344CB8AC3E}">
        <p14:creationId xmlns:p14="http://schemas.microsoft.com/office/powerpoint/2010/main" val="3619811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483518"/>
            <a:ext cx="6652377" cy="4356847"/>
            <a:chOff x="3687661" y="1203598"/>
            <a:chExt cx="2252491" cy="4356847"/>
          </a:xfrm>
        </p:grpSpPr>
        <p:sp>
          <p:nvSpPr>
            <p:cNvPr id="9" name="TextBox 8"/>
            <p:cNvSpPr txBox="1"/>
            <p:nvPr/>
          </p:nvSpPr>
          <p:spPr>
            <a:xfrm>
              <a:off x="3687661" y="2051792"/>
              <a:ext cx="2252491" cy="3508653"/>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400" dirty="0"/>
                <a:t>T</a:t>
              </a:r>
              <a:r>
                <a:rPr lang="en-US" sz="1400" dirty="0" smtClean="0"/>
                <a:t>ypical </a:t>
              </a:r>
              <a:r>
                <a:rPr lang="en-US" sz="1400" dirty="0"/>
                <a:t>patent </a:t>
              </a:r>
              <a:r>
                <a:rPr lang="en-US" sz="1400" dirty="0" smtClean="0"/>
                <a:t>retrieval tasks </a:t>
              </a:r>
              <a:r>
                <a:rPr lang="en-US" sz="1400" dirty="0"/>
                <a:t>often require examining how similar/different </a:t>
              </a:r>
              <a:r>
                <a:rPr lang="en-US" sz="1400" dirty="0" smtClean="0"/>
                <a:t>two patent </a:t>
              </a:r>
              <a:r>
                <a:rPr lang="en-US" sz="1400" dirty="0"/>
                <a:t>documents are in multiple aspects</a:t>
              </a:r>
              <a:r>
                <a:rPr lang="en-US" sz="1400" dirty="0" smtClean="0"/>
                <a:t>.</a:t>
              </a:r>
            </a:p>
            <a:p>
              <a:pPr marL="171450" indent="-171450" algn="just">
                <a:lnSpc>
                  <a:spcPct val="150000"/>
                </a:lnSpc>
                <a:buFont typeface="Arial" panose="020B0604020202020204" pitchFamily="34" charset="0"/>
                <a:buChar char="•"/>
              </a:pPr>
              <a:r>
                <a:rPr lang="en-US" sz="1400" dirty="0" smtClean="0"/>
                <a:t>This approach analyzes and summarizes a patent document </a:t>
              </a:r>
              <a:r>
                <a:rPr lang="en-US" altLang="ko-KR" sz="1400" dirty="0">
                  <a:solidFill>
                    <a:schemeClr val="tx1">
                      <a:lumMod val="75000"/>
                      <a:lumOff val="25000"/>
                    </a:schemeClr>
                  </a:solidFill>
                  <a:cs typeface="Arial" pitchFamily="34" charset="0"/>
                </a:rPr>
                <a:t>in terms of </a:t>
              </a:r>
              <a:r>
                <a:rPr lang="en-US" altLang="ko-KR" sz="1400" dirty="0">
                  <a:cs typeface="Arial" pitchFamily="34" charset="0"/>
                </a:rPr>
                <a:t>similarities and differences</a:t>
              </a:r>
              <a:r>
                <a:rPr lang="en-US" altLang="ko-KR" sz="1400" dirty="0" smtClean="0">
                  <a:cs typeface="Arial" pitchFamily="34" charset="0"/>
                </a:rPr>
                <a:t>.</a:t>
              </a:r>
            </a:p>
            <a:p>
              <a:pPr marL="171450" indent="-171450" algn="just">
                <a:lnSpc>
                  <a:spcPct val="150000"/>
                </a:lnSpc>
                <a:buFont typeface="Arial" panose="020B0604020202020204" pitchFamily="34" charset="0"/>
                <a:buChar char="•"/>
              </a:pPr>
              <a:r>
                <a:rPr lang="en-US" sz="1400" dirty="0" smtClean="0">
                  <a:cs typeface="Arial" pitchFamily="34" charset="0"/>
                </a:rPr>
                <a:t>Patent documents are lengthy a consumes time for analysis, this approach automates the process and gives a comparative summary of two patent documents.</a:t>
              </a:r>
            </a:p>
            <a:p>
              <a:pPr marL="171450" indent="-171450" algn="just">
                <a:lnSpc>
                  <a:spcPct val="150000"/>
                </a:lnSpc>
                <a:buFont typeface="Arial" panose="020B0604020202020204" pitchFamily="34" charset="0"/>
                <a:buChar char="•"/>
              </a:pPr>
              <a:r>
                <a:rPr lang="en-US" sz="1400" dirty="0" smtClean="0">
                  <a:cs typeface="Arial" pitchFamily="34" charset="0"/>
                </a:rPr>
                <a:t>The algorithm takes two patent documents as input and gives a comparative summary of the two patents.</a:t>
              </a:r>
            </a:p>
            <a:p>
              <a:pPr marL="171450" indent="-171450" algn="just">
                <a:lnSpc>
                  <a:spcPct val="150000"/>
                </a:lnSpc>
                <a:buFont typeface="Arial" panose="020B0604020202020204" pitchFamily="34" charset="0"/>
                <a:buChar char="•"/>
              </a:pPr>
              <a:r>
                <a:rPr lang="en-US" sz="1400" dirty="0" smtClean="0">
                  <a:cs typeface="Arial" pitchFamily="34" charset="0"/>
                </a:rPr>
                <a:t>Final output is summary of two patents which covers both discriminative and similar aspects of the documents.</a:t>
              </a:r>
              <a:endParaRPr lang="en-US" sz="1400" dirty="0" smtClean="0"/>
            </a:p>
            <a:p>
              <a:endParaRPr lang="en-US"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What is this approach?</a:t>
              </a:r>
              <a:endParaRPr lang="ko-KR" altLang="en-US" sz="24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Introduction</a:t>
            </a:r>
            <a:endParaRPr lang="ko-KR" altLang="en-US" sz="4400" b="1" dirty="0">
              <a:solidFill>
                <a:schemeClr val="bg1"/>
              </a:solidFill>
              <a:latin typeface="+mj-lt"/>
              <a:cs typeface="Arial" pitchFamily="34" charset="0"/>
            </a:endParaRPr>
          </a:p>
        </p:txBody>
      </p:sp>
    </p:spTree>
    <p:extLst>
      <p:ext uri="{BB962C8B-B14F-4D97-AF65-F5344CB8AC3E}">
        <p14:creationId xmlns:p14="http://schemas.microsoft.com/office/powerpoint/2010/main" val="2423733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483518"/>
            <a:ext cx="6652377" cy="1008112"/>
            <a:chOff x="3687661" y="1203598"/>
            <a:chExt cx="2252491" cy="1008112"/>
          </a:xfrm>
        </p:grpSpPr>
        <p:sp>
          <p:nvSpPr>
            <p:cNvPr id="9" name="TextBox 8"/>
            <p:cNvSpPr txBox="1"/>
            <p:nvPr/>
          </p:nvSpPr>
          <p:spPr>
            <a:xfrm>
              <a:off x="3687661" y="1750045"/>
              <a:ext cx="2252491"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algorithm is divided into four modules:</a:t>
              </a:r>
            </a:p>
            <a:p>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smtClean="0">
                  <a:solidFill>
                    <a:schemeClr val="accent3"/>
                  </a:solidFill>
                  <a:cs typeface="Arial" pitchFamily="34" charset="0"/>
                </a:rPr>
                <a:t>What is this approach?</a:t>
              </a:r>
              <a:endParaRPr lang="ko-KR" altLang="en-US" sz="24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Introduction</a:t>
            </a:r>
            <a:endParaRPr lang="ko-KR" altLang="en-US" sz="4400" b="1" dirty="0">
              <a:solidFill>
                <a:schemeClr val="bg1"/>
              </a:solidFill>
              <a:latin typeface="+mj-lt"/>
              <a:cs typeface="Arial" pitchFamily="34" charset="0"/>
            </a:endParaRPr>
          </a:p>
        </p:txBody>
      </p:sp>
      <p:sp>
        <p:nvSpPr>
          <p:cNvPr id="15" name="Oval 14">
            <a:extLst>
              <a:ext uri="{FF2B5EF4-FFF2-40B4-BE49-F238E27FC236}">
                <a16:creationId xmlns="" xmlns:a16="http://schemas.microsoft.com/office/drawing/2014/main" id="{133B0E7B-0E58-43A0-88FC-794C043EB0DF}"/>
              </a:ext>
            </a:extLst>
          </p:cNvPr>
          <p:cNvSpPr/>
          <p:nvPr/>
        </p:nvSpPr>
        <p:spPr>
          <a:xfrm>
            <a:off x="4555788" y="4073769"/>
            <a:ext cx="561737" cy="561737"/>
          </a:xfrm>
          <a:prstGeom prst="ellipse">
            <a:avLst/>
          </a:prstGeom>
          <a:solidFill>
            <a:schemeClr val="bg1"/>
          </a:solidFill>
          <a:ln w="63500">
            <a:solidFill>
              <a:schemeClr val="accent2">
                <a:lumMod val="75000"/>
              </a:schemeClr>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cs typeface="Arial" pitchFamily="34" charset="0"/>
            </a:endParaRPr>
          </a:p>
        </p:txBody>
      </p:sp>
      <p:sp>
        <p:nvSpPr>
          <p:cNvPr id="16" name="Oval 15">
            <a:extLst>
              <a:ext uri="{FF2B5EF4-FFF2-40B4-BE49-F238E27FC236}">
                <a16:creationId xmlns="" xmlns:a16="http://schemas.microsoft.com/office/drawing/2014/main" id="{D92ED873-13CE-4E55-BCC5-5AB15A39B02E}"/>
              </a:ext>
            </a:extLst>
          </p:cNvPr>
          <p:cNvSpPr/>
          <p:nvPr/>
        </p:nvSpPr>
        <p:spPr>
          <a:xfrm>
            <a:off x="5562663" y="3428235"/>
            <a:ext cx="561737" cy="561737"/>
          </a:xfrm>
          <a:prstGeom prst="ellipse">
            <a:avLst/>
          </a:prstGeom>
          <a:solidFill>
            <a:schemeClr val="bg1"/>
          </a:solidFill>
          <a:ln w="63500">
            <a:solidFill>
              <a:schemeClr val="accent2">
                <a:lumMod val="75000"/>
              </a:schemeClr>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cs typeface="Arial" pitchFamily="34" charset="0"/>
            </a:endParaRPr>
          </a:p>
        </p:txBody>
      </p:sp>
      <p:sp>
        <p:nvSpPr>
          <p:cNvPr id="17" name="Oval 16">
            <a:extLst>
              <a:ext uri="{FF2B5EF4-FFF2-40B4-BE49-F238E27FC236}">
                <a16:creationId xmlns="" xmlns:a16="http://schemas.microsoft.com/office/drawing/2014/main" id="{F277E4A7-CCA3-4C64-B89F-9487147317F8}"/>
              </a:ext>
            </a:extLst>
          </p:cNvPr>
          <p:cNvSpPr/>
          <p:nvPr/>
        </p:nvSpPr>
        <p:spPr>
          <a:xfrm>
            <a:off x="4555788" y="2782700"/>
            <a:ext cx="561737" cy="561737"/>
          </a:xfrm>
          <a:prstGeom prst="ellipse">
            <a:avLst/>
          </a:prstGeom>
          <a:solidFill>
            <a:schemeClr val="bg1"/>
          </a:solidFill>
          <a:ln w="63500">
            <a:solidFill>
              <a:schemeClr val="accent2">
                <a:lumMod val="75000"/>
              </a:schemeClr>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cs typeface="Arial" pitchFamily="34" charset="0"/>
            </a:endParaRPr>
          </a:p>
        </p:txBody>
      </p:sp>
      <p:sp>
        <p:nvSpPr>
          <p:cNvPr id="18" name="Oval 17">
            <a:extLst>
              <a:ext uri="{FF2B5EF4-FFF2-40B4-BE49-F238E27FC236}">
                <a16:creationId xmlns="" xmlns:a16="http://schemas.microsoft.com/office/drawing/2014/main" id="{1F0A2FB5-174C-4E55-84D6-DA857A6D71BC}"/>
              </a:ext>
            </a:extLst>
          </p:cNvPr>
          <p:cNvSpPr/>
          <p:nvPr/>
        </p:nvSpPr>
        <p:spPr>
          <a:xfrm>
            <a:off x="5562663" y="2137166"/>
            <a:ext cx="561737" cy="561737"/>
          </a:xfrm>
          <a:prstGeom prst="ellipse">
            <a:avLst/>
          </a:prstGeom>
          <a:solidFill>
            <a:schemeClr val="bg1"/>
          </a:solidFill>
          <a:ln w="63500">
            <a:solidFill>
              <a:schemeClr val="accent2">
                <a:lumMod val="75000"/>
              </a:schemeClr>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cs typeface="Arial" pitchFamily="34" charset="0"/>
            </a:endParaRPr>
          </a:p>
        </p:txBody>
      </p:sp>
      <p:sp>
        <p:nvSpPr>
          <p:cNvPr id="19" name="Oval 18">
            <a:extLst>
              <a:ext uri="{FF2B5EF4-FFF2-40B4-BE49-F238E27FC236}">
                <a16:creationId xmlns="" xmlns:a16="http://schemas.microsoft.com/office/drawing/2014/main" id="{13EFBC72-1C81-44DC-BF8B-10C03C43E42C}"/>
              </a:ext>
            </a:extLst>
          </p:cNvPr>
          <p:cNvSpPr/>
          <p:nvPr/>
        </p:nvSpPr>
        <p:spPr>
          <a:xfrm>
            <a:off x="4555788" y="1491630"/>
            <a:ext cx="561737" cy="561737"/>
          </a:xfrm>
          <a:prstGeom prst="ellipse">
            <a:avLst/>
          </a:prstGeom>
          <a:solidFill>
            <a:schemeClr val="bg1"/>
          </a:solidFill>
          <a:ln w="63500">
            <a:solidFill>
              <a:schemeClr val="accent2">
                <a:lumMod val="75000"/>
              </a:schemeClr>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cs typeface="Arial" pitchFamily="34" charset="0"/>
            </a:endParaRPr>
          </a:p>
        </p:txBody>
      </p:sp>
      <p:sp>
        <p:nvSpPr>
          <p:cNvPr id="20" name="Freeform 65">
            <a:extLst>
              <a:ext uri="{FF2B5EF4-FFF2-40B4-BE49-F238E27FC236}">
                <a16:creationId xmlns="" xmlns:a16="http://schemas.microsoft.com/office/drawing/2014/main" id="{47D1EAA2-836C-4FC8-A189-4DE0B1C3BD0A}"/>
              </a:ext>
            </a:extLst>
          </p:cNvPr>
          <p:cNvSpPr/>
          <p:nvPr/>
        </p:nvSpPr>
        <p:spPr>
          <a:xfrm>
            <a:off x="5209976" y="1742747"/>
            <a:ext cx="1350000" cy="669471"/>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025"/>
          </a:p>
        </p:txBody>
      </p:sp>
      <p:sp>
        <p:nvSpPr>
          <p:cNvPr id="21" name="Freeform 66">
            <a:extLst>
              <a:ext uri="{FF2B5EF4-FFF2-40B4-BE49-F238E27FC236}">
                <a16:creationId xmlns="" xmlns:a16="http://schemas.microsoft.com/office/drawing/2014/main" id="{2F587C56-2D1F-454D-9D36-3B981D9948F3}"/>
              </a:ext>
            </a:extLst>
          </p:cNvPr>
          <p:cNvSpPr/>
          <p:nvPr/>
        </p:nvSpPr>
        <p:spPr>
          <a:xfrm flipH="1">
            <a:off x="4089175" y="2393540"/>
            <a:ext cx="1350000" cy="669471"/>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025"/>
          </a:p>
        </p:txBody>
      </p:sp>
      <p:sp>
        <p:nvSpPr>
          <p:cNvPr id="22" name="Freeform 67">
            <a:extLst>
              <a:ext uri="{FF2B5EF4-FFF2-40B4-BE49-F238E27FC236}">
                <a16:creationId xmlns="" xmlns:a16="http://schemas.microsoft.com/office/drawing/2014/main" id="{7FE3E602-CF2F-47FB-B50E-FEA01A03AC37}"/>
              </a:ext>
            </a:extLst>
          </p:cNvPr>
          <p:cNvSpPr/>
          <p:nvPr/>
        </p:nvSpPr>
        <p:spPr>
          <a:xfrm>
            <a:off x="5209976" y="3063568"/>
            <a:ext cx="1350000" cy="669471"/>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025"/>
          </a:p>
        </p:txBody>
      </p:sp>
      <p:sp>
        <p:nvSpPr>
          <p:cNvPr id="23" name="Freeform 68">
            <a:extLst>
              <a:ext uri="{FF2B5EF4-FFF2-40B4-BE49-F238E27FC236}">
                <a16:creationId xmlns="" xmlns:a16="http://schemas.microsoft.com/office/drawing/2014/main" id="{E8982959-F5BB-4826-B860-9F9E247CC240}"/>
              </a:ext>
            </a:extLst>
          </p:cNvPr>
          <p:cNvSpPr/>
          <p:nvPr/>
        </p:nvSpPr>
        <p:spPr>
          <a:xfrm flipH="1">
            <a:off x="4089175" y="3714361"/>
            <a:ext cx="1350000" cy="669471"/>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025">
              <a:solidFill>
                <a:schemeClr val="tx2">
                  <a:lumMod val="60000"/>
                  <a:lumOff val="40000"/>
                </a:schemeClr>
              </a:solidFill>
            </a:endParaRPr>
          </a:p>
        </p:txBody>
      </p:sp>
      <p:grpSp>
        <p:nvGrpSpPr>
          <p:cNvPr id="24" name="Group 23">
            <a:extLst>
              <a:ext uri="{FF2B5EF4-FFF2-40B4-BE49-F238E27FC236}">
                <a16:creationId xmlns="" xmlns:a16="http://schemas.microsoft.com/office/drawing/2014/main" id="{3940249F-63B3-4739-AEB1-560499F62BE2}"/>
              </a:ext>
            </a:extLst>
          </p:cNvPr>
          <p:cNvGrpSpPr/>
          <p:nvPr/>
        </p:nvGrpSpPr>
        <p:grpSpPr>
          <a:xfrm>
            <a:off x="6678286" y="1743459"/>
            <a:ext cx="2358210" cy="692497"/>
            <a:chOff x="1715369" y="1766707"/>
            <a:chExt cx="1783314" cy="923328"/>
          </a:xfrm>
        </p:grpSpPr>
        <p:sp>
          <p:nvSpPr>
            <p:cNvPr id="25" name="TextBox 24">
              <a:extLst>
                <a:ext uri="{FF2B5EF4-FFF2-40B4-BE49-F238E27FC236}">
                  <a16:creationId xmlns="" xmlns:a16="http://schemas.microsoft.com/office/drawing/2014/main" id="{3F911A16-F9D2-4278-9CFD-6A83E02B4571}"/>
                </a:ext>
              </a:extLst>
            </p:cNvPr>
            <p:cNvSpPr txBox="1"/>
            <p:nvPr/>
          </p:nvSpPr>
          <p:spPr>
            <a:xfrm>
              <a:off x="1724503" y="2012928"/>
              <a:ext cx="1774180" cy="677107"/>
            </a:xfrm>
            <a:prstGeom prst="rect">
              <a:avLst/>
            </a:prstGeom>
            <a:noFill/>
          </p:spPr>
          <p:txBody>
            <a:bodyPr wrap="square" rtlCol="0">
              <a:spAutoFit/>
            </a:bodyPr>
            <a:lstStyle/>
            <a:p>
              <a:r>
                <a:rPr lang="en-US" sz="900" dirty="0" smtClean="0"/>
                <a:t>Sentences are selected </a:t>
              </a:r>
              <a:r>
                <a:rPr lang="en-US" sz="900" dirty="0"/>
                <a:t>from the two </a:t>
              </a:r>
              <a:endParaRPr lang="en-US" sz="900" dirty="0" smtClean="0"/>
            </a:p>
            <a:p>
              <a:r>
                <a:rPr lang="en-US" sz="900" dirty="0" smtClean="0"/>
                <a:t>patent documents by </a:t>
              </a:r>
              <a:r>
                <a:rPr lang="en-US" sz="900" dirty="0"/>
                <a:t>using the connected dots on the </a:t>
              </a:r>
              <a:r>
                <a:rPr lang="en-US" sz="900" dirty="0" smtClean="0"/>
                <a:t>generated feature </a:t>
              </a:r>
              <a:r>
                <a:rPr lang="en-US" sz="900" dirty="0"/>
                <a:t>tree.</a:t>
              </a:r>
              <a:endParaRPr lang="ko-KR" altLang="en-US" sz="900" dirty="0">
                <a:solidFill>
                  <a:schemeClr val="tx1">
                    <a:lumMod val="75000"/>
                    <a:lumOff val="25000"/>
                  </a:schemeClr>
                </a:solidFill>
                <a:cs typeface="Arial" pitchFamily="34" charset="0"/>
              </a:endParaRPr>
            </a:p>
          </p:txBody>
        </p:sp>
        <p:sp>
          <p:nvSpPr>
            <p:cNvPr id="26" name="TextBox 25">
              <a:extLst>
                <a:ext uri="{FF2B5EF4-FFF2-40B4-BE49-F238E27FC236}">
                  <a16:creationId xmlns="" xmlns:a16="http://schemas.microsoft.com/office/drawing/2014/main" id="{CD6A5CAC-D092-4CFE-9191-F023ACE1131B}"/>
                </a:ext>
              </a:extLst>
            </p:cNvPr>
            <p:cNvSpPr txBox="1"/>
            <p:nvPr/>
          </p:nvSpPr>
          <p:spPr>
            <a:xfrm>
              <a:off x="1715369" y="1766707"/>
              <a:ext cx="1780544" cy="338555"/>
            </a:xfrm>
            <a:prstGeom prst="rect">
              <a:avLst/>
            </a:prstGeom>
            <a:noFill/>
          </p:spPr>
          <p:txBody>
            <a:bodyPr wrap="square" lIns="81000" rIns="81000" rtlCol="0">
              <a:spAutoFit/>
            </a:bodyPr>
            <a:lstStyle/>
            <a:p>
              <a:r>
                <a:rPr lang="en-US" altLang="ko-KR" sz="1050" b="1" dirty="0" smtClean="0">
                  <a:solidFill>
                    <a:schemeClr val="tx1">
                      <a:lumMod val="75000"/>
                      <a:lumOff val="25000"/>
                    </a:schemeClr>
                  </a:solidFill>
                  <a:cs typeface="Arial" pitchFamily="34" charset="0"/>
                </a:rPr>
                <a:t>Summary Generation</a:t>
              </a:r>
              <a:endParaRPr lang="ko-KR" altLang="en-US" sz="1050" b="1" dirty="0">
                <a:solidFill>
                  <a:schemeClr val="tx1">
                    <a:lumMod val="75000"/>
                    <a:lumOff val="25000"/>
                  </a:schemeClr>
                </a:solidFill>
                <a:cs typeface="Arial" pitchFamily="34" charset="0"/>
              </a:endParaRPr>
            </a:p>
          </p:txBody>
        </p:sp>
      </p:grpSp>
      <p:grpSp>
        <p:nvGrpSpPr>
          <p:cNvPr id="27" name="Group 26">
            <a:extLst>
              <a:ext uri="{FF2B5EF4-FFF2-40B4-BE49-F238E27FC236}">
                <a16:creationId xmlns="" xmlns:a16="http://schemas.microsoft.com/office/drawing/2014/main" id="{71B600FB-C8D8-4ED2-9078-D2BBB1208DE7}"/>
              </a:ext>
            </a:extLst>
          </p:cNvPr>
          <p:cNvGrpSpPr/>
          <p:nvPr/>
        </p:nvGrpSpPr>
        <p:grpSpPr>
          <a:xfrm>
            <a:off x="6678286" y="3052793"/>
            <a:ext cx="2358210" cy="692497"/>
            <a:chOff x="1715369" y="1766707"/>
            <a:chExt cx="1783314" cy="923328"/>
          </a:xfrm>
        </p:grpSpPr>
        <p:sp>
          <p:nvSpPr>
            <p:cNvPr id="28" name="TextBox 27">
              <a:extLst>
                <a:ext uri="{FF2B5EF4-FFF2-40B4-BE49-F238E27FC236}">
                  <a16:creationId xmlns="" xmlns:a16="http://schemas.microsoft.com/office/drawing/2014/main" id="{3325AB48-676B-4769-B094-46877DCF24E2}"/>
                </a:ext>
              </a:extLst>
            </p:cNvPr>
            <p:cNvSpPr txBox="1"/>
            <p:nvPr/>
          </p:nvSpPr>
          <p:spPr>
            <a:xfrm>
              <a:off x="1724503" y="2012928"/>
              <a:ext cx="1774180" cy="677107"/>
            </a:xfrm>
            <a:prstGeom prst="rect">
              <a:avLst/>
            </a:prstGeom>
            <a:noFill/>
          </p:spPr>
          <p:txBody>
            <a:bodyPr wrap="square" rtlCol="0">
              <a:spAutoFit/>
            </a:bodyPr>
            <a:lstStyle/>
            <a:p>
              <a:r>
                <a:rPr lang="en-US" altLang="ko-KR" sz="900" dirty="0" err="1" smtClean="0">
                  <a:solidFill>
                    <a:schemeClr val="tx1">
                      <a:lumMod val="75000"/>
                      <a:lumOff val="25000"/>
                    </a:schemeClr>
                  </a:solidFill>
                  <a:cs typeface="Arial" pitchFamily="34" charset="0"/>
                </a:rPr>
                <a:t>Undiredcted</a:t>
              </a:r>
              <a:r>
                <a:rPr lang="en-US" altLang="ko-KR" sz="900" dirty="0" smtClean="0">
                  <a:solidFill>
                    <a:schemeClr val="tx1">
                      <a:lumMod val="75000"/>
                      <a:lumOff val="25000"/>
                    </a:schemeClr>
                  </a:solidFill>
                  <a:cs typeface="Arial" pitchFamily="34" charset="0"/>
                </a:rPr>
                <a:t> feature graph is constructed and discriminative features are mapped on the graph</a:t>
              </a:r>
              <a:endParaRPr lang="ko-KR" altLang="en-US" sz="900" dirty="0">
                <a:solidFill>
                  <a:schemeClr val="tx1">
                    <a:lumMod val="75000"/>
                    <a:lumOff val="25000"/>
                  </a:schemeClr>
                </a:solidFill>
                <a:cs typeface="Arial" pitchFamily="34" charset="0"/>
              </a:endParaRPr>
            </a:p>
          </p:txBody>
        </p:sp>
        <p:sp>
          <p:nvSpPr>
            <p:cNvPr id="29" name="TextBox 28">
              <a:extLst>
                <a:ext uri="{FF2B5EF4-FFF2-40B4-BE49-F238E27FC236}">
                  <a16:creationId xmlns="" xmlns:a16="http://schemas.microsoft.com/office/drawing/2014/main" id="{3CF9BCD8-07ED-4606-AECB-C695DCAD60BD}"/>
                </a:ext>
              </a:extLst>
            </p:cNvPr>
            <p:cNvSpPr txBox="1"/>
            <p:nvPr/>
          </p:nvSpPr>
          <p:spPr>
            <a:xfrm>
              <a:off x="1715369" y="1766707"/>
              <a:ext cx="1780544" cy="338555"/>
            </a:xfrm>
            <a:prstGeom prst="rect">
              <a:avLst/>
            </a:prstGeom>
            <a:noFill/>
          </p:spPr>
          <p:txBody>
            <a:bodyPr wrap="square" lIns="81000" rIns="81000" rtlCol="0">
              <a:spAutoFit/>
            </a:bodyPr>
            <a:lstStyle/>
            <a:p>
              <a:pPr>
                <a:defRPr/>
              </a:pPr>
              <a:r>
                <a:rPr lang="en-US" altLang="ko-KR" sz="1050" b="1" dirty="0">
                  <a:cs typeface="Arial" pitchFamily="34" charset="0"/>
                </a:rPr>
                <a:t>Feature Graph</a:t>
              </a:r>
            </a:p>
          </p:txBody>
        </p:sp>
      </p:grpSp>
      <p:grpSp>
        <p:nvGrpSpPr>
          <p:cNvPr id="30" name="Group 29">
            <a:extLst>
              <a:ext uri="{FF2B5EF4-FFF2-40B4-BE49-F238E27FC236}">
                <a16:creationId xmlns="" xmlns:a16="http://schemas.microsoft.com/office/drawing/2014/main" id="{A19E7F90-764B-441A-9885-49E4C592EC88}"/>
              </a:ext>
            </a:extLst>
          </p:cNvPr>
          <p:cNvGrpSpPr/>
          <p:nvPr/>
        </p:nvGrpSpPr>
        <p:grpSpPr>
          <a:xfrm>
            <a:off x="1598505" y="2399212"/>
            <a:ext cx="2358210" cy="553997"/>
            <a:chOff x="1715369" y="1766707"/>
            <a:chExt cx="1783314" cy="738663"/>
          </a:xfrm>
        </p:grpSpPr>
        <p:sp>
          <p:nvSpPr>
            <p:cNvPr id="31" name="TextBox 30">
              <a:extLst>
                <a:ext uri="{FF2B5EF4-FFF2-40B4-BE49-F238E27FC236}">
                  <a16:creationId xmlns="" xmlns:a16="http://schemas.microsoft.com/office/drawing/2014/main" id="{2D030EC4-4F6F-4AEB-9470-F1926A2C7C51}"/>
                </a:ext>
              </a:extLst>
            </p:cNvPr>
            <p:cNvSpPr txBox="1"/>
            <p:nvPr/>
          </p:nvSpPr>
          <p:spPr>
            <a:xfrm>
              <a:off x="1724503" y="2012928"/>
              <a:ext cx="1774180" cy="492442"/>
            </a:xfrm>
            <a:prstGeom prst="rect">
              <a:avLst/>
            </a:prstGeom>
            <a:noFill/>
          </p:spPr>
          <p:txBody>
            <a:bodyPr wrap="square" rtlCol="0">
              <a:spAutoFit/>
            </a:bodyPr>
            <a:lstStyle/>
            <a:p>
              <a:pPr algn="just"/>
              <a:r>
                <a:rPr lang="en-US" sz="900" dirty="0">
                  <a:solidFill>
                    <a:schemeClr val="tx1">
                      <a:lumMod val="65000"/>
                      <a:lumOff val="35000"/>
                    </a:schemeClr>
                  </a:solidFill>
                </a:rPr>
                <a:t>The discriminative and common features </a:t>
              </a:r>
              <a:r>
                <a:rPr lang="en-US" sz="900" dirty="0" smtClean="0">
                  <a:solidFill>
                    <a:schemeClr val="tx1">
                      <a:lumMod val="65000"/>
                      <a:lumOff val="35000"/>
                    </a:schemeClr>
                  </a:solidFill>
                </a:rPr>
                <a:t> are represented as </a:t>
              </a:r>
              <a:r>
                <a:rPr lang="en-US" sz="900" dirty="0">
                  <a:solidFill>
                    <a:schemeClr val="tx1">
                      <a:lumMod val="65000"/>
                      <a:lumOff val="35000"/>
                    </a:schemeClr>
                  </a:solidFill>
                </a:rPr>
                <a:t>a tree-based structure.</a:t>
              </a:r>
              <a:endParaRPr lang="ko-KR" altLang="en-US" sz="900" dirty="0">
                <a:solidFill>
                  <a:schemeClr val="tx1">
                    <a:lumMod val="65000"/>
                    <a:lumOff val="35000"/>
                  </a:schemeClr>
                </a:solidFill>
                <a:cs typeface="Arial" pitchFamily="34" charset="0"/>
              </a:endParaRPr>
            </a:p>
          </p:txBody>
        </p:sp>
        <p:sp>
          <p:nvSpPr>
            <p:cNvPr id="32" name="TextBox 31">
              <a:extLst>
                <a:ext uri="{FF2B5EF4-FFF2-40B4-BE49-F238E27FC236}">
                  <a16:creationId xmlns="" xmlns:a16="http://schemas.microsoft.com/office/drawing/2014/main" id="{81182F2E-65B0-4930-941F-426492AAE8B7}"/>
                </a:ext>
              </a:extLst>
            </p:cNvPr>
            <p:cNvSpPr txBox="1"/>
            <p:nvPr/>
          </p:nvSpPr>
          <p:spPr>
            <a:xfrm>
              <a:off x="1715369" y="1766707"/>
              <a:ext cx="1780544" cy="338555"/>
            </a:xfrm>
            <a:prstGeom prst="rect">
              <a:avLst/>
            </a:prstGeom>
            <a:noFill/>
          </p:spPr>
          <p:txBody>
            <a:bodyPr wrap="square" lIns="81000" rIns="81000" rtlCol="0">
              <a:spAutoFit/>
            </a:bodyPr>
            <a:lstStyle/>
            <a:p>
              <a:pPr algn="r"/>
              <a:r>
                <a:rPr lang="en-US" altLang="ko-KR" sz="1050" b="1" dirty="0" smtClean="0">
                  <a:solidFill>
                    <a:schemeClr val="tx1">
                      <a:lumMod val="75000"/>
                      <a:lumOff val="25000"/>
                    </a:schemeClr>
                  </a:solidFill>
                  <a:cs typeface="Arial" pitchFamily="34" charset="0"/>
                </a:rPr>
                <a:t>Feature Tree Construction</a:t>
              </a:r>
              <a:endParaRPr lang="ko-KR" altLang="en-US" sz="1050"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 xmlns:a16="http://schemas.microsoft.com/office/drawing/2014/main" id="{624242DD-B241-4F2A-B4E9-BCA13FEAC4D7}"/>
              </a:ext>
            </a:extLst>
          </p:cNvPr>
          <p:cNvGrpSpPr/>
          <p:nvPr/>
        </p:nvGrpSpPr>
        <p:grpSpPr>
          <a:xfrm>
            <a:off x="1598505" y="3708548"/>
            <a:ext cx="2358210" cy="553998"/>
            <a:chOff x="1715369" y="1766707"/>
            <a:chExt cx="1783314" cy="738663"/>
          </a:xfrm>
        </p:grpSpPr>
        <p:sp>
          <p:nvSpPr>
            <p:cNvPr id="34" name="TextBox 33">
              <a:extLst>
                <a:ext uri="{FF2B5EF4-FFF2-40B4-BE49-F238E27FC236}">
                  <a16:creationId xmlns="" xmlns:a16="http://schemas.microsoft.com/office/drawing/2014/main" id="{B6C36E76-EF3C-499B-AE03-B2A2D36C5208}"/>
                </a:ext>
              </a:extLst>
            </p:cNvPr>
            <p:cNvSpPr txBox="1"/>
            <p:nvPr/>
          </p:nvSpPr>
          <p:spPr>
            <a:xfrm>
              <a:off x="1724503" y="2012928"/>
              <a:ext cx="1774180" cy="492442"/>
            </a:xfrm>
            <a:prstGeom prst="rect">
              <a:avLst/>
            </a:prstGeom>
            <a:noFill/>
          </p:spPr>
          <p:txBody>
            <a:bodyPr wrap="square" rtlCol="0">
              <a:spAutoFit/>
            </a:bodyPr>
            <a:lstStyle/>
            <a:p>
              <a:pPr algn="r"/>
              <a:r>
                <a:rPr lang="en-US" altLang="ko-KR" sz="900" dirty="0" smtClean="0">
                  <a:solidFill>
                    <a:schemeClr val="tx1">
                      <a:lumMod val="75000"/>
                      <a:lumOff val="25000"/>
                    </a:schemeClr>
                  </a:solidFill>
                  <a:cs typeface="Arial" pitchFamily="34" charset="0"/>
                </a:rPr>
                <a:t>Given two documents, Discriminative features (i.e. nouns) are extracted..  </a:t>
              </a:r>
              <a:endParaRPr lang="ko-KR" altLang="en-US" sz="900" dirty="0">
                <a:solidFill>
                  <a:schemeClr val="tx1">
                    <a:lumMod val="75000"/>
                    <a:lumOff val="25000"/>
                  </a:schemeClr>
                </a:solidFill>
                <a:cs typeface="Arial" pitchFamily="34" charset="0"/>
              </a:endParaRPr>
            </a:p>
          </p:txBody>
        </p:sp>
        <p:sp>
          <p:nvSpPr>
            <p:cNvPr id="35" name="TextBox 34">
              <a:extLst>
                <a:ext uri="{FF2B5EF4-FFF2-40B4-BE49-F238E27FC236}">
                  <a16:creationId xmlns="" xmlns:a16="http://schemas.microsoft.com/office/drawing/2014/main" id="{ACE0E023-AA01-44F1-BE6F-FCA574206449}"/>
                </a:ext>
              </a:extLst>
            </p:cNvPr>
            <p:cNvSpPr txBox="1"/>
            <p:nvPr/>
          </p:nvSpPr>
          <p:spPr>
            <a:xfrm>
              <a:off x="1715369" y="1766707"/>
              <a:ext cx="1780544" cy="338555"/>
            </a:xfrm>
            <a:prstGeom prst="rect">
              <a:avLst/>
            </a:prstGeom>
            <a:noFill/>
          </p:spPr>
          <p:txBody>
            <a:bodyPr wrap="square" lIns="81000" rIns="81000" rtlCol="0">
              <a:spAutoFit/>
            </a:bodyPr>
            <a:lstStyle/>
            <a:p>
              <a:pPr algn="r">
                <a:defRPr/>
              </a:pPr>
              <a:r>
                <a:rPr lang="en-US" altLang="ko-KR" sz="1050" b="1" dirty="0">
                  <a:cs typeface="Arial" pitchFamily="34" charset="0"/>
                </a:rPr>
                <a:t>Discriminative feature selection</a:t>
              </a:r>
            </a:p>
          </p:txBody>
        </p:sp>
      </p:grpSp>
      <p:sp>
        <p:nvSpPr>
          <p:cNvPr id="37" name="Rectangle 16">
            <a:extLst>
              <a:ext uri="{FF2B5EF4-FFF2-40B4-BE49-F238E27FC236}">
                <a16:creationId xmlns="" xmlns:a16="http://schemas.microsoft.com/office/drawing/2014/main" id="{BF27EBD3-3206-4C8A-9B24-1300017ECF40}"/>
              </a:ext>
            </a:extLst>
          </p:cNvPr>
          <p:cNvSpPr/>
          <p:nvPr/>
        </p:nvSpPr>
        <p:spPr>
          <a:xfrm rot="2700000">
            <a:off x="5749329" y="2250724"/>
            <a:ext cx="199440" cy="35755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8" name="Rounded Rectangle 5">
            <a:extLst>
              <a:ext uri="{FF2B5EF4-FFF2-40B4-BE49-F238E27FC236}">
                <a16:creationId xmlns="" xmlns:a16="http://schemas.microsoft.com/office/drawing/2014/main" id="{0C6EE5F0-BAF3-465E-964F-2CA5A51C8604}"/>
              </a:ext>
            </a:extLst>
          </p:cNvPr>
          <p:cNvSpPr/>
          <p:nvPr/>
        </p:nvSpPr>
        <p:spPr>
          <a:xfrm flipH="1">
            <a:off x="5696650" y="3606719"/>
            <a:ext cx="293762" cy="24233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tx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1" name="Rectangle 9">
            <a:extLst>
              <a:ext uri="{FF2B5EF4-FFF2-40B4-BE49-F238E27FC236}">
                <a16:creationId xmlns="" xmlns:a16="http://schemas.microsoft.com/office/drawing/2014/main" id="{444E6227-4972-4DE6-BEB0-C3FC42991182}"/>
              </a:ext>
            </a:extLst>
          </p:cNvPr>
          <p:cNvSpPr/>
          <p:nvPr/>
        </p:nvSpPr>
        <p:spPr>
          <a:xfrm>
            <a:off x="4675137" y="4216078"/>
            <a:ext cx="329247" cy="29359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21">
            <a:extLst>
              <a:ext uri="{FF2B5EF4-FFF2-40B4-BE49-F238E27FC236}">
                <a16:creationId xmlns="" xmlns:a16="http://schemas.microsoft.com/office/drawing/2014/main" id="{FFA25F9C-9F12-4757-9B7A-720CE2B55BC8}"/>
              </a:ext>
            </a:extLst>
          </p:cNvPr>
          <p:cNvSpPr>
            <a:spLocks noChangeAspect="1"/>
          </p:cNvSpPr>
          <p:nvPr/>
        </p:nvSpPr>
        <p:spPr>
          <a:xfrm>
            <a:off x="4704894" y="2919970"/>
            <a:ext cx="297368" cy="29985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4" name="Rectangle 30">
            <a:extLst>
              <a:ext uri="{FF2B5EF4-FFF2-40B4-BE49-F238E27FC236}">
                <a16:creationId xmlns="" xmlns:a16="http://schemas.microsoft.com/office/drawing/2014/main" id="{3BFEE74E-183A-4C32-9BDF-AC2573B061E0}"/>
              </a:ext>
            </a:extLst>
          </p:cNvPr>
          <p:cNvSpPr/>
          <p:nvPr/>
        </p:nvSpPr>
        <p:spPr>
          <a:xfrm>
            <a:off x="4689762" y="1642328"/>
            <a:ext cx="314286" cy="28135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5297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&lt;</a:t>
            </a:r>
            <a:r>
              <a:rPr lang="en-US" altLang="ko-KR" dirty="0" err="1" smtClean="0"/>
              <a:t>PatCom</a:t>
            </a:r>
            <a:r>
              <a:rPr lang="en-US" altLang="ko-KR" dirty="0" smtClean="0"/>
              <a:t>&gt;</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Module wise detailed description</a:t>
            </a:r>
            <a:endParaRPr lang="en-US" altLang="ko-KR" dirty="0"/>
          </a:p>
        </p:txBody>
      </p:sp>
    </p:spTree>
    <p:extLst>
      <p:ext uri="{BB962C8B-B14F-4D97-AF65-F5344CB8AC3E}">
        <p14:creationId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3226907"/>
            <a:chOff x="3687661" y="1275606"/>
            <a:chExt cx="2252491" cy="3226907"/>
          </a:xfrm>
        </p:grpSpPr>
        <p:sp>
          <p:nvSpPr>
            <p:cNvPr id="9" name="TextBox 8"/>
            <p:cNvSpPr txBox="1"/>
            <p:nvPr/>
          </p:nvSpPr>
          <p:spPr>
            <a:xfrm>
              <a:off x="3687661" y="1824857"/>
              <a:ext cx="2252491" cy="267765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Patent documents often differ from each other on specific aspects</a:t>
              </a:r>
              <a:r>
                <a:rPr lang="en-US" altLang="ko-KR" sz="1400" dirty="0" smtClean="0">
                  <a:solidFill>
                    <a:schemeClr val="tx1">
                      <a:lumMod val="75000"/>
                      <a:lumOff val="25000"/>
                    </a:schemeClr>
                  </a:solidFill>
                  <a:cs typeface="Arial" pitchFamily="34" charset="0"/>
                </a:rPr>
                <a:t>. Hence, as first step discriminative features (nouns) are extracted from patent documents.</a:t>
              </a:r>
            </a:p>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These terms can be regarded as aspects that distinguish the two patents being compared</a:t>
              </a:r>
              <a:r>
                <a:rPr lang="en-US" altLang="ko-KR" sz="1400" dirty="0" smtClean="0">
                  <a:solidFill>
                    <a:schemeClr val="tx1">
                      <a:lumMod val="75000"/>
                      <a:lumOff val="25000"/>
                    </a:schemeClr>
                  </a:solidFill>
                  <a:cs typeface="Arial" pitchFamily="34" charset="0"/>
                </a:rPr>
                <a:t>.</a:t>
              </a:r>
            </a:p>
            <a:p>
              <a:pPr marL="171450" indent="-171450">
                <a:lnSpc>
                  <a:spcPct val="150000"/>
                </a:lnSpc>
                <a:buFont typeface="Arial" panose="020B0604020202020204" pitchFamily="34" charset="0"/>
                <a:buChar char="•"/>
              </a:pPr>
              <a:r>
                <a:rPr lang="en-US" altLang="ko-KR" sz="1400" dirty="0" smtClean="0">
                  <a:solidFill>
                    <a:schemeClr val="tx1">
                      <a:lumMod val="75000"/>
                      <a:lumOff val="25000"/>
                    </a:schemeClr>
                  </a:solidFill>
                  <a:cs typeface="Arial" pitchFamily="34" charset="0"/>
                </a:rPr>
                <a:t>Each patent document is treated as a class and nouns as features, and further formulated as a feature selection problem. </a:t>
              </a:r>
            </a:p>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Feature selection, also known as attribute selection, is the process of selecting a subset of relevant features for use in model construction.</a:t>
              </a: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Discriminative Feature Selection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1</a:t>
            </a:r>
            <a:endParaRPr lang="ko-KR" altLang="en-US" sz="4400" b="1" dirty="0">
              <a:solidFill>
                <a:schemeClr val="bg1"/>
              </a:solidFill>
              <a:latin typeface="+mj-lt"/>
              <a:cs typeface="Arial" pitchFamily="34" charset="0"/>
            </a:endParaRPr>
          </a:p>
        </p:txBody>
      </p:sp>
    </p:spTree>
    <p:extLst>
      <p:ext uri="{BB962C8B-B14F-4D97-AF65-F5344CB8AC3E}">
        <p14:creationId xmlns:p14="http://schemas.microsoft.com/office/powerpoint/2010/main" val="41700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2257411"/>
            <a:chOff x="3687661" y="1275606"/>
            <a:chExt cx="2252491" cy="2257411"/>
          </a:xfrm>
        </p:grpSpPr>
        <p:sp>
          <p:nvSpPr>
            <p:cNvPr id="9" name="TextBox 8"/>
            <p:cNvSpPr txBox="1"/>
            <p:nvPr/>
          </p:nvSpPr>
          <p:spPr>
            <a:xfrm>
              <a:off x="3687661" y="1824857"/>
              <a:ext cx="2252491" cy="17081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Suppose there are 't' feature variables from the two patent documents, denoted by {</a:t>
              </a:r>
              <a:r>
                <a:rPr lang="en-US" altLang="ko-KR" sz="1400" dirty="0" err="1">
                  <a:solidFill>
                    <a:schemeClr val="tx1">
                      <a:lumMod val="75000"/>
                      <a:lumOff val="25000"/>
                    </a:schemeClr>
                  </a:solidFill>
                  <a:cs typeface="Arial" pitchFamily="34" charset="0"/>
                </a:rPr>
                <a:t>xi|xi</a:t>
              </a:r>
              <a:r>
                <a:rPr lang="en-US" altLang="ko-KR" sz="1400" dirty="0">
                  <a:solidFill>
                    <a:schemeClr val="tx1">
                      <a:lumMod val="75000"/>
                      <a:lumOff val="25000"/>
                    </a:schemeClr>
                  </a:solidFill>
                  <a:cs typeface="Arial" pitchFamily="34" charset="0"/>
                </a:rPr>
                <a:t> ∈ F</a:t>
              </a:r>
              <a:r>
                <a:rPr lang="en-US" altLang="ko-KR" sz="1400" dirty="0" smtClean="0">
                  <a:solidFill>
                    <a:schemeClr val="tx1">
                      <a:lumMod val="75000"/>
                      <a:lumOff val="25000"/>
                    </a:schemeClr>
                  </a:solidFill>
                  <a:cs typeface="Arial" pitchFamily="34" charset="0"/>
                </a:rPr>
                <a:t>}, where </a:t>
              </a:r>
              <a:r>
                <a:rPr lang="en-US" altLang="ko-KR" sz="1400" dirty="0">
                  <a:solidFill>
                    <a:schemeClr val="tx1">
                      <a:lumMod val="75000"/>
                      <a:lumOff val="25000"/>
                    </a:schemeClr>
                  </a:solidFill>
                  <a:cs typeface="Arial" pitchFamily="34" charset="0"/>
                </a:rPr>
                <a:t>F is the full feature index set, having |F| = t</a:t>
              </a:r>
              <a:r>
                <a:rPr lang="en-US" altLang="ko-KR" sz="1400" dirty="0" smtClean="0">
                  <a:solidFill>
                    <a:schemeClr val="tx1">
                      <a:lumMod val="75000"/>
                      <a:lumOff val="25000"/>
                    </a:schemeClr>
                  </a:solidFill>
                  <a:cs typeface="Arial" pitchFamily="34" charset="0"/>
                </a:rPr>
                <a:t>.</a:t>
              </a:r>
            </a:p>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There is class variable, C = {c1, c2</a:t>
              </a:r>
              <a:r>
                <a:rPr lang="en-US" altLang="ko-KR" sz="1400" dirty="0" smtClean="0">
                  <a:solidFill>
                    <a:schemeClr val="tx1">
                      <a:lumMod val="75000"/>
                      <a:lumOff val="25000"/>
                    </a:schemeClr>
                  </a:solidFill>
                  <a:cs typeface="Arial" pitchFamily="34" charset="0"/>
                </a:rPr>
                <a:t>}.</a:t>
              </a:r>
            </a:p>
            <a:p>
              <a:pPr marL="171450" indent="-1714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The problem of feature selection is to select a subset of </a:t>
              </a:r>
              <a:r>
                <a:rPr lang="en-US" altLang="ko-KR" sz="1400" dirty="0" smtClean="0">
                  <a:solidFill>
                    <a:schemeClr val="tx1">
                      <a:lumMod val="75000"/>
                      <a:lumOff val="25000"/>
                    </a:schemeClr>
                  </a:solidFill>
                  <a:cs typeface="Arial" pitchFamily="34" charset="0"/>
                </a:rPr>
                <a:t>features, S </a:t>
              </a:r>
              <a:r>
                <a:rPr lang="en-US" altLang="ko-KR" sz="1400" dirty="0">
                  <a:solidFill>
                    <a:schemeClr val="tx1">
                      <a:lumMod val="75000"/>
                      <a:lumOff val="25000"/>
                    </a:schemeClr>
                  </a:solidFill>
                  <a:cs typeface="Arial" pitchFamily="34" charset="0"/>
                </a:rPr>
                <a:t>⊂ F, to accurately predict the target class variable C.</a:t>
              </a: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Discriminative Feature Selection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1</a:t>
            </a:r>
            <a:endParaRPr lang="ko-KR" altLang="en-US" sz="4400" b="1" dirty="0">
              <a:solidFill>
                <a:schemeClr val="bg1"/>
              </a:solidFill>
              <a:latin typeface="+mj-lt"/>
              <a:cs typeface="Arial"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3147814"/>
            <a:ext cx="5004048" cy="1402774"/>
          </a:xfrm>
          <a:prstGeom prst="rect">
            <a:avLst/>
          </a:prstGeom>
        </p:spPr>
      </p:pic>
    </p:spTree>
    <p:extLst>
      <p:ext uri="{BB962C8B-B14F-4D97-AF65-F5344CB8AC3E}">
        <p14:creationId xmlns:p14="http://schemas.microsoft.com/office/powerpoint/2010/main" val="270041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Discriminative Feature Selection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2</a:t>
            </a:r>
            <a:endParaRPr lang="ko-KR" altLang="en-US" sz="4400" b="1" dirty="0">
              <a:solidFill>
                <a:schemeClr val="bg1"/>
              </a:solidFill>
              <a:latin typeface="+mj-lt"/>
              <a:cs typeface="Arial" pitchFamily="34" charset="0"/>
            </a:endParaRPr>
          </a:p>
        </p:txBody>
      </p:sp>
      <p:sp>
        <p:nvSpPr>
          <p:cNvPr id="16" name="TextBox 15"/>
          <p:cNvSpPr txBox="1"/>
          <p:nvPr/>
        </p:nvSpPr>
        <p:spPr>
          <a:xfrm>
            <a:off x="1907704" y="1104777"/>
            <a:ext cx="6652377" cy="3185487"/>
          </a:xfrm>
          <a:prstGeom prst="rect">
            <a:avLst/>
          </a:prstGeom>
          <a:noFill/>
        </p:spPr>
        <p:txBody>
          <a:bodyPr wrap="square" rtlCol="0">
            <a:spAutoFit/>
          </a:bodyPr>
          <a:lstStyle/>
          <a:p>
            <a:pPr>
              <a:lnSpc>
                <a:spcPct val="150000"/>
              </a:lnSpc>
            </a:pPr>
            <a:r>
              <a:rPr lang="en-US" altLang="ko-KR" sz="1400" dirty="0" smtClean="0">
                <a:solidFill>
                  <a:schemeClr val="tx1">
                    <a:lumMod val="75000"/>
                    <a:lumOff val="25000"/>
                  </a:schemeClr>
                </a:solidFill>
                <a:cs typeface="Arial" pitchFamily="34" charset="0"/>
              </a:rPr>
              <a:t>Types of feature selection algorithms:</a:t>
            </a:r>
          </a:p>
          <a:p>
            <a:pPr marL="742950" lvl="1" indent="-285750">
              <a:lnSpc>
                <a:spcPct val="150000"/>
              </a:lnSpc>
              <a:buFont typeface="Arial" panose="020B0604020202020204" pitchFamily="34" charset="0"/>
              <a:buChar char="•"/>
            </a:pPr>
            <a:r>
              <a:rPr lang="en-US" sz="1200" b="1" dirty="0"/>
              <a:t>Filter </a:t>
            </a:r>
            <a:r>
              <a:rPr lang="en-US" sz="1200" b="1" dirty="0" smtClean="0"/>
              <a:t>Methods</a:t>
            </a:r>
          </a:p>
          <a:p>
            <a:pPr lvl="2">
              <a:lnSpc>
                <a:spcPct val="150000"/>
              </a:lnSpc>
            </a:pPr>
            <a:r>
              <a:rPr lang="en-US" sz="1200" dirty="0"/>
              <a:t>Filter feature selection methods apply a statistical measure to assign a scoring to each feature e.g. Chi squared test</a:t>
            </a:r>
            <a:endParaRPr lang="en-US" sz="1200" b="1" dirty="0"/>
          </a:p>
          <a:p>
            <a:pPr marL="742950" lvl="1" indent="-285750">
              <a:lnSpc>
                <a:spcPct val="150000"/>
              </a:lnSpc>
              <a:buFont typeface="Arial" panose="020B0604020202020204" pitchFamily="34" charset="0"/>
              <a:buChar char="•"/>
            </a:pPr>
            <a:r>
              <a:rPr lang="en-US" sz="1200" b="1" dirty="0"/>
              <a:t>Wrapper </a:t>
            </a:r>
            <a:r>
              <a:rPr lang="en-US" sz="1200" b="1" dirty="0" smtClean="0"/>
              <a:t>Methods</a:t>
            </a:r>
          </a:p>
          <a:p>
            <a:pPr lvl="1">
              <a:lnSpc>
                <a:spcPct val="150000"/>
              </a:lnSpc>
            </a:pPr>
            <a:r>
              <a:rPr lang="en-US" sz="1200" b="1" dirty="0"/>
              <a:t>	</a:t>
            </a:r>
            <a:r>
              <a:rPr lang="en-US" sz="1200" dirty="0"/>
              <a:t>Wrapper methods consider the selection of a set of features as a search problem, </a:t>
            </a:r>
            <a:r>
              <a:rPr lang="en-US" sz="1200" dirty="0" smtClean="0"/>
              <a:t>	where </a:t>
            </a:r>
            <a:r>
              <a:rPr lang="en-US" sz="1200" dirty="0"/>
              <a:t>different combinations are prepared, evaluated and compared to other </a:t>
            </a:r>
            <a:endParaRPr lang="en-US" sz="1200" dirty="0" smtClean="0"/>
          </a:p>
          <a:p>
            <a:pPr lvl="1">
              <a:lnSpc>
                <a:spcPct val="150000"/>
              </a:lnSpc>
            </a:pPr>
            <a:r>
              <a:rPr lang="en-US" sz="1200" dirty="0" smtClean="0"/>
              <a:t>	combinations. </a:t>
            </a:r>
            <a:r>
              <a:rPr lang="en-US" sz="1200" dirty="0"/>
              <a:t>e.g. recursive feature elimination algorithm</a:t>
            </a:r>
            <a:endParaRPr lang="en-US" sz="1200" b="1" dirty="0"/>
          </a:p>
          <a:p>
            <a:pPr marL="742950" lvl="1" indent="-285750">
              <a:lnSpc>
                <a:spcPct val="150000"/>
              </a:lnSpc>
              <a:buFont typeface="Arial" panose="020B0604020202020204" pitchFamily="34" charset="0"/>
              <a:buChar char="•"/>
            </a:pPr>
            <a:r>
              <a:rPr lang="en-US" sz="1200" b="1" dirty="0"/>
              <a:t>Embedded </a:t>
            </a:r>
            <a:r>
              <a:rPr lang="en-US" sz="1200" b="1" dirty="0" smtClean="0"/>
              <a:t>Methods</a:t>
            </a:r>
          </a:p>
          <a:p>
            <a:pPr lvl="1">
              <a:lnSpc>
                <a:spcPct val="150000"/>
              </a:lnSpc>
            </a:pPr>
            <a:r>
              <a:rPr lang="en-US" sz="1200" b="1" dirty="0"/>
              <a:t>	</a:t>
            </a:r>
            <a:r>
              <a:rPr lang="en-US" sz="1200" dirty="0"/>
              <a:t>Embedded methods learn which features best contribute to the accuracy of </a:t>
            </a:r>
            <a:r>
              <a:rPr lang="en-US" sz="1200" dirty="0" smtClean="0"/>
              <a:t>the </a:t>
            </a:r>
          </a:p>
          <a:p>
            <a:pPr lvl="1">
              <a:lnSpc>
                <a:spcPct val="150000"/>
              </a:lnSpc>
            </a:pPr>
            <a:r>
              <a:rPr lang="en-US" sz="1200" dirty="0"/>
              <a:t>	</a:t>
            </a:r>
            <a:r>
              <a:rPr lang="en-US" sz="1200" dirty="0" smtClean="0"/>
              <a:t>model </a:t>
            </a:r>
            <a:r>
              <a:rPr lang="en-US" sz="1200" dirty="0"/>
              <a:t>while the model is being created e.g. Elastic Net and Ridge </a:t>
            </a:r>
            <a:r>
              <a:rPr lang="en-US" sz="1200" dirty="0" smtClean="0"/>
              <a:t>Regression.</a:t>
            </a:r>
            <a:endParaRPr lang="en-US" sz="1200" b="1" dirty="0"/>
          </a:p>
        </p:txBody>
      </p:sp>
    </p:spTree>
    <p:extLst>
      <p:ext uri="{BB962C8B-B14F-4D97-AF65-F5344CB8AC3E}">
        <p14:creationId xmlns:p14="http://schemas.microsoft.com/office/powerpoint/2010/main" val="433452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grpSp>
        <p:nvGrpSpPr>
          <p:cNvPr id="8" name="Group 7"/>
          <p:cNvGrpSpPr/>
          <p:nvPr/>
        </p:nvGrpSpPr>
        <p:grpSpPr>
          <a:xfrm>
            <a:off x="1907704" y="555526"/>
            <a:ext cx="6652377" cy="924803"/>
            <a:chOff x="3687661" y="1275606"/>
            <a:chExt cx="2252491" cy="924803"/>
          </a:xfrm>
        </p:grpSpPr>
        <p:sp>
          <p:nvSpPr>
            <p:cNvPr id="9" name="TextBox 8"/>
            <p:cNvSpPr txBox="1"/>
            <p:nvPr/>
          </p:nvSpPr>
          <p:spPr>
            <a:xfrm>
              <a:off x="3687661" y="1824857"/>
              <a:ext cx="2252491" cy="375552"/>
            </a:xfrm>
            <a:prstGeom prst="rect">
              <a:avLst/>
            </a:prstGeom>
            <a:noFill/>
          </p:spPr>
          <p:txBody>
            <a:bodyPr wrap="square" rtlCol="0">
              <a:spAutoFit/>
            </a:bodyPr>
            <a:lstStyle/>
            <a:p>
              <a:pPr marL="171450" indent="-171450">
                <a:lnSpc>
                  <a:spcPct val="150000"/>
                </a:lnSpc>
                <a:buFont typeface="Arial" panose="020B0604020202020204" pitchFamily="34" charset="0"/>
                <a:buChar char="•"/>
              </a:pPr>
              <a:endParaRPr lang="en-US" altLang="ko-KR" sz="1400" dirty="0">
                <a:solidFill>
                  <a:schemeClr val="tx1">
                    <a:lumMod val="75000"/>
                    <a:lumOff val="25000"/>
                  </a:schemeClr>
                </a:solidFill>
                <a:cs typeface="Arial" pitchFamily="34" charset="0"/>
              </a:endParaRPr>
            </a:p>
          </p:txBody>
        </p:sp>
        <p:sp>
          <p:nvSpPr>
            <p:cNvPr id="10" name="TextBox 9"/>
            <p:cNvSpPr txBox="1"/>
            <p:nvPr/>
          </p:nvSpPr>
          <p:spPr>
            <a:xfrm>
              <a:off x="3687661" y="1275606"/>
              <a:ext cx="2252491" cy="400110"/>
            </a:xfrm>
            <a:prstGeom prst="rect">
              <a:avLst/>
            </a:prstGeom>
            <a:noFill/>
          </p:spPr>
          <p:txBody>
            <a:bodyPr wrap="square" rtlCol="0">
              <a:spAutoFit/>
            </a:bodyPr>
            <a:lstStyle/>
            <a:p>
              <a:r>
                <a:rPr lang="en-US" altLang="ko-KR" sz="2000" b="1" dirty="0" smtClean="0">
                  <a:solidFill>
                    <a:schemeClr val="accent3"/>
                  </a:solidFill>
                  <a:cs typeface="Arial" pitchFamily="34" charset="0"/>
                </a:rPr>
                <a:t>Feature Graph Construction</a:t>
              </a:r>
              <a:endParaRPr lang="ko-KR" altLang="en-US" sz="2000" b="1" dirty="0">
                <a:solidFill>
                  <a:schemeClr val="accent3"/>
                </a:solidFill>
                <a:cs typeface="Arial" pitchFamily="34" charset="0"/>
              </a:endParaRP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dirty="0" smtClean="0">
                <a:solidFill>
                  <a:schemeClr val="bg1"/>
                </a:solidFill>
                <a:latin typeface="+mj-lt"/>
                <a:cs typeface="Arial" pitchFamily="34" charset="0"/>
              </a:rPr>
              <a:t>Module 2</a:t>
            </a:r>
            <a:endParaRPr lang="ko-KR" altLang="en-US" sz="4400" b="1" dirty="0">
              <a:solidFill>
                <a:schemeClr val="bg1"/>
              </a:solidFill>
              <a:latin typeface="+mj-lt"/>
              <a:cs typeface="Arial" pitchFamily="34" charset="0"/>
            </a:endParaRPr>
          </a:p>
        </p:txBody>
      </p:sp>
      <p:sp>
        <p:nvSpPr>
          <p:cNvPr id="15" name="TextBox 14"/>
          <p:cNvSpPr txBox="1"/>
          <p:nvPr/>
        </p:nvSpPr>
        <p:spPr>
          <a:xfrm>
            <a:off x="1907705" y="1104777"/>
            <a:ext cx="4248471" cy="36471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A comparative summary of two patent documents should include both different and common aspects. </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To obtain the common aspects and link them to the differences, graph-based approach is used</a:t>
            </a:r>
            <a:r>
              <a:rPr lang="en-US" altLang="ko-KR" sz="1400" dirty="0" smtClean="0">
                <a:solidFill>
                  <a:schemeClr val="tx1">
                    <a:lumMod val="75000"/>
                    <a:lumOff val="25000"/>
                  </a:schemeClr>
                </a:solidFill>
                <a:cs typeface="Arial" pitchFamily="34" charset="0"/>
              </a:rPr>
              <a:t>.</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Here an undirected graph G is constructed to represent two patent documents, where </a:t>
            </a:r>
            <a:r>
              <a:rPr lang="en-US" altLang="ko-KR" sz="1400" dirty="0" smtClean="0">
                <a:solidFill>
                  <a:schemeClr val="tx1">
                    <a:lumMod val="75000"/>
                    <a:lumOff val="25000"/>
                  </a:schemeClr>
                </a:solidFill>
                <a:cs typeface="Arial" pitchFamily="34" charset="0"/>
              </a:rPr>
              <a:t>          G </a:t>
            </a:r>
            <a:r>
              <a:rPr lang="en-US" altLang="ko-KR" sz="1400" dirty="0">
                <a:solidFill>
                  <a:schemeClr val="tx1">
                    <a:lumMod val="75000"/>
                    <a:lumOff val="25000"/>
                  </a:schemeClr>
                </a:solidFill>
                <a:cs typeface="Arial" pitchFamily="34" charset="0"/>
              </a:rPr>
              <a:t>= (V,E).</a:t>
            </a:r>
          </a:p>
          <a:p>
            <a:pPr marL="285750" indent="-285750">
              <a:lnSpc>
                <a:spcPct val="150000"/>
              </a:lnSpc>
              <a:buFont typeface="Arial" panose="020B0604020202020204" pitchFamily="34" charset="0"/>
              <a:buChar char="•"/>
            </a:pPr>
            <a:r>
              <a:rPr lang="en-US" altLang="ko-KR" sz="1400" dirty="0">
                <a:solidFill>
                  <a:schemeClr val="tx1">
                    <a:lumMod val="75000"/>
                    <a:lumOff val="25000"/>
                  </a:schemeClr>
                </a:solidFill>
                <a:cs typeface="Arial" pitchFamily="34" charset="0"/>
              </a:rPr>
              <a:t>G contains a set of vertices (i.e., features) V , where each vertex represents the nouns in patent documents. </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1660624"/>
            <a:ext cx="2896523" cy="2561612"/>
          </a:xfrm>
          <a:prstGeom prst="rect">
            <a:avLst/>
          </a:prstGeom>
        </p:spPr>
      </p:pic>
    </p:spTree>
    <p:extLst>
      <p:ext uri="{BB962C8B-B14F-4D97-AF65-F5344CB8AC3E}">
        <p14:creationId xmlns:p14="http://schemas.microsoft.com/office/powerpoint/2010/main" val="2140081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4596</TotalTime>
  <Words>1307</Words>
  <Application>Microsoft Office PowerPoint</Application>
  <PresentationFormat>On-screen Show (16:9)</PresentationFormat>
  <Paragraphs>118</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 Unicode MS</vt: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lavesh jain</cp:lastModifiedBy>
  <cp:revision>109</cp:revision>
  <dcterms:created xsi:type="dcterms:W3CDTF">2016-12-05T23:26:54Z</dcterms:created>
  <dcterms:modified xsi:type="dcterms:W3CDTF">2019-02-28T15:05:49Z</dcterms:modified>
</cp:coreProperties>
</file>