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4630400" cy="8229600"/>
  <p:notesSz cx="8229600" cy="14630400"/>
  <p:embeddedFontLst>
    <p:embeddedFont>
      <p:font typeface="Montserrat" panose="00000500000000000000" pitchFamily="2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25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190274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Void Crew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227903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Void Crew presents a data-driven strategy to optimize library operations.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4165044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Our analysis covers two years of data and offers actionable solutions for improvement.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6244709" y="5102185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Ayush Kumar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1MS24AD015                          </a:t>
            </a:r>
            <a:r>
              <a:rPr lang="en-US" sz="170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Kovid Tyagi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1MS24AD033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6244709" y="5692616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Jaidev Narayan Singh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1MS24AD029         </a:t>
            </a:r>
            <a:r>
              <a:rPr lang="en-US" sz="170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Swaroop H K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1MS24AD062</a:t>
            </a:r>
            <a:endParaRPr lang="en-US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06906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Visualization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782" y="3354824"/>
            <a:ext cx="3639741" cy="25998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758" y="3354824"/>
            <a:ext cx="3639741" cy="25998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00549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1083231" y="4286845"/>
            <a:ext cx="547366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We appreciate your time and attention. We hope that these insights will lead to improvements.</a:t>
            </a:r>
            <a:endParaRPr lang="en-US" sz="1700" dirty="0"/>
          </a:p>
        </p:txBody>
      </p:sp>
      <p:sp>
        <p:nvSpPr>
          <p:cNvPr id="5" name="Shape 2"/>
          <p:cNvSpPr/>
          <p:nvPr/>
        </p:nvSpPr>
        <p:spPr>
          <a:xfrm>
            <a:off x="758309" y="4043124"/>
            <a:ext cx="30480" cy="1180862"/>
          </a:xfrm>
          <a:prstGeom prst="rect">
            <a:avLst/>
          </a:prstGeom>
          <a:solidFill>
            <a:srgbClr val="9998FF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234797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Overview: Scope and Key Fields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3228856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948726" y="3228856"/>
            <a:ext cx="354508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Scope: Jan 2023 - Dec 2024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48726" y="3714988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Analyzed two years of library data.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6244709" y="452199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6948726" y="452199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Book Data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948726" y="5008126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Title,  Author, Barcode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581513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948726" y="581513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Borrower Data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48726" y="6301264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Card Number, Name, Department, Category, Transaction, Penalties paid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22206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Processing: Cleaning and Transformation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972401"/>
            <a:ext cx="3705463" cy="2035135"/>
          </a:xfrm>
          <a:prstGeom prst="roundRect">
            <a:avLst>
              <a:gd name="adj" fmla="val 958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74884" y="418897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74884" y="4675108"/>
            <a:ext cx="32723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Missing values, inconsistencies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0347" y="3972401"/>
            <a:ext cx="3705463" cy="2035135"/>
          </a:xfrm>
          <a:prstGeom prst="roundRect">
            <a:avLst>
              <a:gd name="adj" fmla="val 958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896922" y="418897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Tools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96922" y="4675108"/>
            <a:ext cx="327231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4896922" y="5097542"/>
            <a:ext cx="32723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GammaAI, JuliusAI, Chatgpt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074896"/>
            <a:ext cx="811387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Insight 1: Reducing Late Returns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356247"/>
            <a:ext cx="6838236" cy="4102894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8132802" y="2356247"/>
            <a:ext cx="5746790" cy="1613892"/>
          </a:xfrm>
          <a:prstGeom prst="roundRect">
            <a:avLst>
              <a:gd name="adj" fmla="val 12082"/>
            </a:avLst>
          </a:prstGeom>
          <a:solidFill>
            <a:srgbClr val="032349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377" y="2688788"/>
            <a:ext cx="270748" cy="2165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836700" y="2626876"/>
            <a:ext cx="4826318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Issue</a:t>
            </a:r>
            <a:r>
              <a:rPr lang="en-US" sz="17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Many users return books late, especially those who frequently renew books.</a:t>
            </a:r>
            <a:endParaRPr lang="en-US" sz="1700" dirty="0"/>
          </a:p>
        </p:txBody>
      </p:sp>
      <p:sp>
        <p:nvSpPr>
          <p:cNvPr id="7" name="Shape 3"/>
          <p:cNvSpPr/>
          <p:nvPr/>
        </p:nvSpPr>
        <p:spPr>
          <a:xfrm>
            <a:off x="8132802" y="4213860"/>
            <a:ext cx="5746790" cy="2697123"/>
          </a:xfrm>
          <a:prstGeom prst="roundRect">
            <a:avLst>
              <a:gd name="adj" fmla="val 7230"/>
            </a:avLst>
          </a:prstGeom>
          <a:solidFill>
            <a:srgbClr val="032349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377" y="4546402"/>
            <a:ext cx="270748" cy="2165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836700" y="4484489"/>
            <a:ext cx="482631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Improvement Strategy</a:t>
            </a:r>
            <a:r>
              <a:rPr lang="en-US" sz="17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</a:t>
            </a:r>
            <a:endParaRPr lang="en-US" sz="1700" dirty="0"/>
          </a:p>
        </p:txBody>
      </p:sp>
      <p:sp>
        <p:nvSpPr>
          <p:cNvPr id="10" name="Text 5"/>
          <p:cNvSpPr/>
          <p:nvPr/>
        </p:nvSpPr>
        <p:spPr>
          <a:xfrm>
            <a:off x="8836700" y="5026104"/>
            <a:ext cx="482631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 automated reminders via email/SMS a few days before the due date.</a:t>
            </a:r>
            <a:endParaRPr lang="en-US" sz="1700" dirty="0"/>
          </a:p>
        </p:txBody>
      </p:sp>
      <p:sp>
        <p:nvSpPr>
          <p:cNvPr id="11" name="Text 6"/>
          <p:cNvSpPr/>
          <p:nvPr/>
        </p:nvSpPr>
        <p:spPr>
          <a:xfrm>
            <a:off x="8836700" y="5914430"/>
            <a:ext cx="482631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Introduce late return penalties or limit renewals for users with repeated delays.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48251"/>
            <a:ext cx="910351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Insight 2: Optimizing Book Inventory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529602"/>
            <a:ext cx="5384840" cy="323088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587139" y="2529602"/>
            <a:ext cx="6292572" cy="1267182"/>
          </a:xfrm>
          <a:prstGeom prst="roundRect">
            <a:avLst>
              <a:gd name="adj" fmla="val 15388"/>
            </a:avLst>
          </a:prstGeom>
          <a:solidFill>
            <a:srgbClr val="032349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713" y="2862143"/>
            <a:ext cx="270748" cy="2165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291036" y="2800231"/>
            <a:ext cx="53721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Issue:</a:t>
            </a:r>
            <a:r>
              <a:rPr lang="en-US" sz="17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Some books are aging and are borrowed less over time.</a:t>
            </a:r>
            <a:endParaRPr lang="en-US" sz="1700" dirty="0"/>
          </a:p>
        </p:txBody>
      </p:sp>
      <p:sp>
        <p:nvSpPr>
          <p:cNvPr id="7" name="Shape 3"/>
          <p:cNvSpPr/>
          <p:nvPr/>
        </p:nvSpPr>
        <p:spPr>
          <a:xfrm>
            <a:off x="7587139" y="4040505"/>
            <a:ext cx="6292572" cy="2697123"/>
          </a:xfrm>
          <a:prstGeom prst="roundRect">
            <a:avLst>
              <a:gd name="adj" fmla="val 7230"/>
            </a:avLst>
          </a:prstGeom>
          <a:solidFill>
            <a:srgbClr val="032349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713" y="4373047"/>
            <a:ext cx="270748" cy="2165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291036" y="4311134"/>
            <a:ext cx="537210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Improvement Strategy:</a:t>
            </a:r>
            <a:endParaRPr lang="en-US" sz="1700" dirty="0"/>
          </a:p>
        </p:txBody>
      </p:sp>
      <p:sp>
        <p:nvSpPr>
          <p:cNvPr id="10" name="Text 5"/>
          <p:cNvSpPr/>
          <p:nvPr/>
        </p:nvSpPr>
        <p:spPr>
          <a:xfrm>
            <a:off x="8291036" y="4852749"/>
            <a:ext cx="53721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Identify low-demand books and replace them with trending or requested titles.</a:t>
            </a:r>
            <a:endParaRPr lang="en-US" sz="1700" dirty="0"/>
          </a:p>
        </p:txBody>
      </p:sp>
      <p:sp>
        <p:nvSpPr>
          <p:cNvPr id="11" name="Text 6"/>
          <p:cNvSpPr/>
          <p:nvPr/>
        </p:nvSpPr>
        <p:spPr>
          <a:xfrm>
            <a:off x="8291036" y="5741075"/>
            <a:ext cx="53721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Organize book promotion events (e.g., book discussions, themed weeks).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23843"/>
            <a:ext cx="1135927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Insight 3: Balancing Check-outs vs. Renewals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505194"/>
            <a:ext cx="6565344" cy="3282672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859911" y="2505194"/>
            <a:ext cx="6019681" cy="1267182"/>
          </a:xfrm>
          <a:prstGeom prst="roundRect">
            <a:avLst>
              <a:gd name="adj" fmla="val 15388"/>
            </a:avLst>
          </a:prstGeom>
          <a:solidFill>
            <a:srgbClr val="032349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486" y="2837736"/>
            <a:ext cx="270748" cy="2165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563808" y="2775823"/>
            <a:ext cx="509920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Issue</a:t>
            </a:r>
            <a:r>
              <a:rPr lang="en-US" sz="17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A significant portion of transactions are renewals rather than new check-outs.</a:t>
            </a:r>
            <a:endParaRPr lang="en-US" sz="1700" dirty="0"/>
          </a:p>
        </p:txBody>
      </p:sp>
      <p:sp>
        <p:nvSpPr>
          <p:cNvPr id="7" name="Text 3"/>
          <p:cNvSpPr/>
          <p:nvPr/>
        </p:nvSpPr>
        <p:spPr>
          <a:xfrm>
            <a:off x="8184833" y="4016097"/>
            <a:ext cx="56947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Improvement Strategy: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7859911" y="4016097"/>
            <a:ext cx="30480" cy="346710"/>
          </a:xfrm>
          <a:prstGeom prst="rect">
            <a:avLst/>
          </a:prstGeom>
          <a:solidFill>
            <a:srgbClr val="9998FF"/>
          </a:solidFill>
          <a:ln/>
        </p:spPr>
      </p:sp>
      <p:sp>
        <p:nvSpPr>
          <p:cNvPr id="9" name="Shape 5"/>
          <p:cNvSpPr/>
          <p:nvPr/>
        </p:nvSpPr>
        <p:spPr>
          <a:xfrm>
            <a:off x="7859911" y="4606528"/>
            <a:ext cx="6019681" cy="2155508"/>
          </a:xfrm>
          <a:prstGeom prst="roundRect">
            <a:avLst>
              <a:gd name="adj" fmla="val 9046"/>
            </a:avLst>
          </a:prstGeom>
          <a:solidFill>
            <a:srgbClr val="032349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486" y="4939070"/>
            <a:ext cx="270748" cy="2165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563808" y="4877157"/>
            <a:ext cx="509920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Set a renewal limit (e.g., max 2 renewals per book) to encourage circulation.</a:t>
            </a:r>
            <a:endParaRPr lang="en-US" sz="1700" dirty="0"/>
          </a:p>
        </p:txBody>
      </p:sp>
      <p:sp>
        <p:nvSpPr>
          <p:cNvPr id="12" name="Text 7"/>
          <p:cNvSpPr/>
          <p:nvPr/>
        </p:nvSpPr>
        <p:spPr>
          <a:xfrm>
            <a:off x="8563808" y="5765483"/>
            <a:ext cx="509920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 dynamic renewal pricing (e.g., free for first renewal, small fee for more).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48251"/>
            <a:ext cx="977396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Insight 4: Enhancing User Engagement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529602"/>
            <a:ext cx="6565344" cy="3939183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859911" y="2529602"/>
            <a:ext cx="6019681" cy="1267182"/>
          </a:xfrm>
          <a:prstGeom prst="roundRect">
            <a:avLst>
              <a:gd name="adj" fmla="val 15388"/>
            </a:avLst>
          </a:prstGeom>
          <a:solidFill>
            <a:srgbClr val="032349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486" y="2862143"/>
            <a:ext cx="270748" cy="2165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563808" y="2800231"/>
            <a:ext cx="509920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Issue</a:t>
            </a:r>
            <a:r>
              <a:rPr lang="en-US" sz="17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Some users check out multiple books but do not return or renew them on time.</a:t>
            </a:r>
            <a:endParaRPr lang="en-US" sz="1700" dirty="0"/>
          </a:p>
        </p:txBody>
      </p:sp>
      <p:sp>
        <p:nvSpPr>
          <p:cNvPr id="7" name="Shape 3"/>
          <p:cNvSpPr/>
          <p:nvPr/>
        </p:nvSpPr>
        <p:spPr>
          <a:xfrm>
            <a:off x="7859911" y="4040505"/>
            <a:ext cx="6019681" cy="2697123"/>
          </a:xfrm>
          <a:prstGeom prst="roundRect">
            <a:avLst>
              <a:gd name="adj" fmla="val 7230"/>
            </a:avLst>
          </a:prstGeom>
          <a:solidFill>
            <a:srgbClr val="032349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486" y="4373047"/>
            <a:ext cx="270748" cy="2165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563808" y="4311134"/>
            <a:ext cx="509920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Improvement Strategy:</a:t>
            </a:r>
            <a:endParaRPr lang="en-US" sz="1700" dirty="0"/>
          </a:p>
        </p:txBody>
      </p:sp>
      <p:sp>
        <p:nvSpPr>
          <p:cNvPr id="10" name="Text 5"/>
          <p:cNvSpPr/>
          <p:nvPr/>
        </p:nvSpPr>
        <p:spPr>
          <a:xfrm>
            <a:off x="8563808" y="4852749"/>
            <a:ext cx="509920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Create a user reward system for timely returns (e.g., loyalty points, discounts).</a:t>
            </a:r>
            <a:endParaRPr lang="en-US" sz="1700" dirty="0"/>
          </a:p>
        </p:txBody>
      </p:sp>
      <p:sp>
        <p:nvSpPr>
          <p:cNvPr id="11" name="Text 6"/>
          <p:cNvSpPr/>
          <p:nvPr/>
        </p:nvSpPr>
        <p:spPr>
          <a:xfrm>
            <a:off x="8563808" y="5741075"/>
            <a:ext cx="509920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Encourage user feedback on borrowed books to enhance book recommendations.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48251"/>
            <a:ext cx="1202971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Insight 5: Improving Weekend Borrowing Trends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2529602"/>
            <a:ext cx="6565344" cy="3939183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859911" y="2529602"/>
            <a:ext cx="6019681" cy="1267182"/>
          </a:xfrm>
          <a:prstGeom prst="roundRect">
            <a:avLst>
              <a:gd name="adj" fmla="val 15388"/>
            </a:avLst>
          </a:prstGeom>
          <a:solidFill>
            <a:srgbClr val="032349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486" y="2862143"/>
            <a:ext cx="270748" cy="2165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563808" y="2800231"/>
            <a:ext cx="509920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Issue</a:t>
            </a:r>
            <a:r>
              <a:rPr lang="en-US" sz="17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Borrowing activity drops significantly on weekends.</a:t>
            </a:r>
            <a:endParaRPr lang="en-US" sz="1700" dirty="0"/>
          </a:p>
        </p:txBody>
      </p:sp>
      <p:sp>
        <p:nvSpPr>
          <p:cNvPr id="7" name="Shape 3"/>
          <p:cNvSpPr/>
          <p:nvPr/>
        </p:nvSpPr>
        <p:spPr>
          <a:xfrm>
            <a:off x="7859911" y="4040505"/>
            <a:ext cx="6019681" cy="2697123"/>
          </a:xfrm>
          <a:prstGeom prst="roundRect">
            <a:avLst>
              <a:gd name="adj" fmla="val 7230"/>
            </a:avLst>
          </a:prstGeom>
          <a:solidFill>
            <a:srgbClr val="032349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486" y="4373047"/>
            <a:ext cx="270748" cy="2165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563808" y="4311134"/>
            <a:ext cx="509920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Improvement Strategy:</a:t>
            </a:r>
            <a:endParaRPr lang="en-US" sz="1700" dirty="0"/>
          </a:p>
        </p:txBody>
      </p:sp>
      <p:sp>
        <p:nvSpPr>
          <p:cNvPr id="10" name="Text 5"/>
          <p:cNvSpPr/>
          <p:nvPr/>
        </p:nvSpPr>
        <p:spPr>
          <a:xfrm>
            <a:off x="8563808" y="4852749"/>
            <a:ext cx="509920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Offer special weekend discounts or extended loan durations for weekend check-outs.</a:t>
            </a:r>
            <a:endParaRPr lang="en-US" sz="1700" dirty="0"/>
          </a:p>
        </p:txBody>
      </p:sp>
      <p:sp>
        <p:nvSpPr>
          <p:cNvPr id="11" name="Text 6"/>
          <p:cNvSpPr/>
          <p:nvPr/>
        </p:nvSpPr>
        <p:spPr>
          <a:xfrm>
            <a:off x="8563808" y="5741075"/>
            <a:ext cx="509920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Promote themed weekend borrowing programs (e.g., "Weekend Reads").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06906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Visualization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832" y="3354824"/>
            <a:ext cx="4744641" cy="25998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708" y="3354824"/>
            <a:ext cx="4406741" cy="25998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Custom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Barlow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AYUSH KUMAR</cp:lastModifiedBy>
  <cp:revision>2</cp:revision>
  <dcterms:created xsi:type="dcterms:W3CDTF">2025-03-29T05:37:41Z</dcterms:created>
  <dcterms:modified xsi:type="dcterms:W3CDTF">2025-03-29T05:43:13Z</dcterms:modified>
</cp:coreProperties>
</file>