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2ABA8A-FEDF-4A1A-A547-44CA9AB140F1}"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2ABA8A-FEDF-4A1A-A547-44CA9AB140F1}" type="slidenum">
              <a:rPr lang="en-IN" smtClean="0"/>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2ABA8A-FEDF-4A1A-A547-44CA9AB140F1}"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2ABA8A-FEDF-4A1A-A547-44CA9AB140F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2ABA8A-FEDF-4A1A-A547-44CA9AB140F1}" type="slidenum">
              <a:rPr lang="en-IN" smtClean="0"/>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47D8C-6398-4C8C-8436-196F9FB64E8A}" type="datetimeFigureOut">
              <a:rPr lang="en-IN" smtClean="0"/>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2ABA8A-FEDF-4A1A-A547-44CA9AB140F1}"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E947D8C-6398-4C8C-8436-196F9FB64E8A}" type="datetimeFigureOut">
              <a:rPr lang="en-IN" smtClean="0"/>
              <a:t>12-12-2022</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52ABA8A-FEDF-4A1A-A547-44CA9AB140F1}" type="slidenum">
              <a:rPr lang="en-IN" smtClean="0"/>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420888"/>
            <a:ext cx="7772400" cy="814848"/>
          </a:xfrm>
        </p:spPr>
        <p:txBody>
          <a:bodyPr>
            <a:normAutofit/>
          </a:bodyPr>
          <a:lstStyle/>
          <a:p>
            <a:r>
              <a:rPr lang="en-IN" b="1" cap="all" dirty="0">
                <a:ln w="9000" cmpd="sng">
                  <a:solidFill>
                    <a:schemeClr val="accent4">
                      <a:shade val="50000"/>
                      <a:satMod val="120000"/>
                    </a:schemeClr>
                  </a:solidFill>
                  <a:prstDash val="solid"/>
                </a:ln>
                <a:solidFill>
                  <a:srgbClr val="FFFF00"/>
                </a:solidFill>
                <a:effectLst>
                  <a:outerShdw blurRad="50800" dist="38100" dir="8100000" algn="tr" rotWithShape="0">
                    <a:prstClr val="black">
                      <a:alpha val="40000"/>
                    </a:prstClr>
                  </a:outerShdw>
                  <a:reflection blurRad="12700" stA="28000" endPos="45000" dist="1000" dir="5400000" sy="-100000" algn="bl" rotWithShape="0"/>
                </a:effectLst>
              </a:rPr>
              <a:t>BARBIE WITH BRAINS PROJECT</a:t>
            </a:r>
          </a:p>
        </p:txBody>
      </p:sp>
      <p:sp>
        <p:nvSpPr>
          <p:cNvPr id="3" name="Subtitle 2"/>
          <p:cNvSpPr>
            <a:spLocks noGrp="1"/>
          </p:cNvSpPr>
          <p:nvPr>
            <p:ph type="subTitle" idx="1"/>
          </p:nvPr>
        </p:nvSpPr>
        <p:spPr>
          <a:xfrm>
            <a:off x="755576" y="3501008"/>
            <a:ext cx="7848872" cy="2841838"/>
          </a:xfrm>
        </p:spPr>
        <p:txBody>
          <a:bodyPr>
            <a:normAutofit fontScale="77500" lnSpcReduction="20000"/>
          </a:bodyPr>
          <a:lstStyle/>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Submitted to </a:t>
            </a:r>
            <a:r>
              <a:rPr lang="en-US" sz="2800" b="1" dirty="0">
                <a:latin typeface="Times New Roman" pitchFamily="18" charset="0"/>
                <a:cs typeface="Times New Roman" pitchFamily="18" charset="0"/>
              </a:rPr>
              <a:t>the</a:t>
            </a:r>
            <a:endParaRPr lang="en-IN" sz="2800" b="1"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Ms. Ashwairya</a:t>
            </a:r>
            <a:endParaRPr lang="en-IN" sz="2800" dirty="0">
              <a:latin typeface="Times New Roman" pitchFamily="18" charset="0"/>
              <a:cs typeface="Times New Roman" pitchFamily="18" charset="0"/>
            </a:endParaRPr>
          </a:p>
          <a:p>
            <a:r>
              <a:rPr lang="en-IN" dirty="0">
                <a:latin typeface="Times New Roman" pitchFamily="18" charset="0"/>
                <a:cs typeface="Times New Roman" pitchFamily="18" charset="0"/>
              </a:rPr>
              <a:t>(Python </a:t>
            </a:r>
            <a:r>
              <a:rPr lang="en-IN" dirty="0" smtClean="0">
                <a:latin typeface="Times New Roman" pitchFamily="18" charset="0"/>
                <a:cs typeface="Times New Roman" pitchFamily="18" charset="0"/>
              </a:rPr>
              <a:t>Project)</a:t>
            </a:r>
          </a:p>
          <a:p>
            <a:endParaRPr lang="en-US" sz="2800" dirty="0" smtClean="0">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BY</a:t>
            </a:r>
            <a:r>
              <a:rPr lang="en-US" sz="2200" dirty="0" smtClean="0">
                <a:solidFill>
                  <a:schemeClr val="tx1"/>
                </a:solidFill>
                <a:latin typeface="Times New Roman" pitchFamily="18" charset="0"/>
                <a:cs typeface="Times New Roman" pitchFamily="18" charset="0"/>
              </a:rPr>
              <a:t>:</a:t>
            </a:r>
          </a:p>
          <a:p>
            <a:pPr algn="l"/>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AYUSH </a:t>
            </a:r>
            <a:r>
              <a:rPr lang="en-US" sz="2200" b="1" dirty="0" smtClean="0">
                <a:solidFill>
                  <a:schemeClr val="tx1"/>
                </a:solidFill>
                <a:latin typeface="Times New Roman" pitchFamily="18" charset="0"/>
                <a:cs typeface="Times New Roman" pitchFamily="18" charset="0"/>
              </a:rPr>
              <a:t>DIGGIWAL</a:t>
            </a:r>
          </a:p>
          <a:p>
            <a:pPr algn="l"/>
            <a:r>
              <a:rPr lang="en-US" sz="2200"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		SHUBHAM </a:t>
            </a:r>
            <a:r>
              <a:rPr lang="en-US" sz="2200" b="1" dirty="0" smtClean="0">
                <a:solidFill>
                  <a:schemeClr val="tx1"/>
                </a:solidFill>
                <a:latin typeface="Times New Roman" pitchFamily="18" charset="0"/>
                <a:cs typeface="Times New Roman" pitchFamily="18" charset="0"/>
              </a:rPr>
              <a:t>SHIROD</a:t>
            </a:r>
          </a:p>
          <a:p>
            <a:pPr algn="l"/>
            <a:r>
              <a:rPr lang="en-US" sz="2200"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		  SWAPNIL </a:t>
            </a:r>
            <a:r>
              <a:rPr lang="en-US" sz="2200" b="1" dirty="0" smtClean="0">
                <a:solidFill>
                  <a:schemeClr val="tx1"/>
                </a:solidFill>
                <a:latin typeface="Times New Roman" pitchFamily="18" charset="0"/>
                <a:cs typeface="Times New Roman" pitchFamily="18" charset="0"/>
              </a:rPr>
              <a:t>SAHU</a:t>
            </a:r>
            <a:endParaRPr lang="en-IN" sz="2200" b="1"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27584" y="4293096"/>
            <a:ext cx="2664296" cy="2286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31640" y="476672"/>
            <a:ext cx="6192688" cy="1633424"/>
          </a:xfrm>
          <a:prstGeom prst="rect">
            <a:avLst/>
          </a:prstGeom>
        </p:spPr>
      </p:pic>
    </p:spTree>
    <p:extLst>
      <p:ext uri="{BB962C8B-B14F-4D97-AF65-F5344CB8AC3E}">
        <p14:creationId xmlns:p14="http://schemas.microsoft.com/office/powerpoint/2010/main" val="1670304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420888"/>
            <a:ext cx="7408333" cy="3960440"/>
          </a:xfrm>
        </p:spPr>
        <p:txBody>
          <a:bodyPr>
            <a:normAutofit/>
          </a:bodyPr>
          <a:lstStyle/>
          <a:p>
            <a:pPr algn="just"/>
            <a:r>
              <a:rPr lang="en-US" sz="1800" dirty="0">
                <a:latin typeface="Times New Roman" pitchFamily="18" charset="0"/>
                <a:cs typeface="Times New Roman" pitchFamily="18" charset="0"/>
              </a:rPr>
              <a:t>This paper introduces the world-famous doll, Barbie, which served the purpose of just being trivial, but the improvised version of the Barbie, which is designed to provide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with hours of entertainment, functionality and productivity enhancements</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a great way to incorporate and guide the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to learn and to witness the beauty of </a:t>
            </a:r>
            <a:r>
              <a:rPr lang="en-US" sz="1800" dirty="0" smtClean="0">
                <a:latin typeface="Times New Roman" pitchFamily="18" charset="0"/>
                <a:cs typeface="Times New Roman" pitchFamily="18" charset="0"/>
              </a:rPr>
              <a:t>technology . </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ability that makes this Barbie a real time natural human friend to children or any other person in a usual way is it greets them politely, calls them out by their names and start conversations. Barbie can engage in some approaching conversations by listening to users and generating intelligent responses to their </a:t>
            </a:r>
            <a:r>
              <a:rPr lang="en-US" sz="1800" dirty="0" smtClean="0">
                <a:latin typeface="Times New Roman" pitchFamily="18" charset="0"/>
                <a:cs typeface="Times New Roman" pitchFamily="18" charset="0"/>
              </a:rPr>
              <a:t>queries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marL="0" indent="0" algn="just">
              <a:buNone/>
            </a:pPr>
            <a:endParaRPr lang="en-US" sz="1600" dirty="0" smtClean="0">
              <a:latin typeface="Times New Roman" pitchFamily="18" charset="0"/>
              <a:cs typeface="Times New Roman" pitchFamily="18" charset="0"/>
            </a:endParaRPr>
          </a:p>
          <a:p>
            <a:pPr marL="0" indent="0" algn="just">
              <a:buNone/>
            </a:pPr>
            <a:endParaRPr lang="en-IN" sz="1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dirty="0"/>
          </a:p>
        </p:txBody>
      </p:sp>
      <p:sp>
        <p:nvSpPr>
          <p:cNvPr id="4" name="Rectangle 3"/>
          <p:cNvSpPr/>
          <p:nvPr/>
        </p:nvSpPr>
        <p:spPr>
          <a:xfrm>
            <a:off x="467544" y="302854"/>
            <a:ext cx="8136904" cy="923330"/>
          </a:xfrm>
          <a:prstGeom prst="rect">
            <a:avLst/>
          </a:prstGeom>
          <a:noFill/>
        </p:spPr>
        <p:txBody>
          <a:bodyPr wrap="square" lIns="91440" tIns="45720" rIns="91440" bIns="45720">
            <a:spAutoFit/>
          </a:bodyPr>
          <a:lstStyle/>
          <a:p>
            <a:pPr algn="ct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INTRODUCTION</a:t>
            </a:r>
            <a:endPar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191788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2420888"/>
            <a:ext cx="7992888" cy="4032448"/>
          </a:xfrm>
        </p:spPr>
        <p:txBody>
          <a:bodyPr>
            <a:normAutofit/>
          </a:bodyPr>
          <a:lstStyle/>
          <a:p>
            <a:pPr algn="just"/>
            <a:r>
              <a:rPr lang="en-US" sz="1800" dirty="0">
                <a:latin typeface="Times New Roman" pitchFamily="18" charset="0"/>
                <a:cs typeface="Times New Roman" pitchFamily="18" charset="0"/>
              </a:rPr>
              <a:t>The rapid growth of modern-day technology has paved way for innovative ideas, one of them is presented in this paper, which is  “Barbie with Brains”. </a:t>
            </a: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Barbie is contradictory to the other dolls which stays idle, perhaps interacts with  humans especially kids, just like any typical person would do. This interactive Barbie becomes more charismatic with its breathtaking features, like Barbie itself being a knowledge hub for education purposes, which benefits children in their schooling and learning, where </a:t>
            </a:r>
            <a:r>
              <a:rPr lang="en-US" sz="1800" dirty="0" smtClean="0">
                <a:latin typeface="Times New Roman" pitchFamily="18" charset="0"/>
                <a:cs typeface="Times New Roman" pitchFamily="18" charset="0"/>
              </a:rPr>
              <a:t>sometimes.</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there is no need of any knowledge or teaching backup, while Barbie is around. It will response on the calling and perform action. It will be useful for user who are abnormal and handicap as it will react on voice and do the work for user. </a:t>
            </a:r>
            <a:endParaRPr lang="en-IN" sz="1800" b="1" dirty="0">
              <a:latin typeface="Times New Roman" pitchFamily="18" charset="0"/>
              <a:cs typeface="Times New Roman" pitchFamily="18" charset="0"/>
            </a:endParaRPr>
          </a:p>
          <a:p>
            <a:pPr marL="0" indent="0">
              <a:buNone/>
            </a:pPr>
            <a:endParaRPr lang="en-IN" b="1" dirty="0"/>
          </a:p>
        </p:txBody>
      </p:sp>
      <p:sp>
        <p:nvSpPr>
          <p:cNvPr id="3" name="Title 2"/>
          <p:cNvSpPr>
            <a:spLocks noGrp="1"/>
          </p:cNvSpPr>
          <p:nvPr>
            <p:ph type="title"/>
          </p:nvPr>
        </p:nvSpPr>
        <p:spPr/>
        <p:txBody>
          <a:bodyPr/>
          <a:lstStyle/>
          <a:p>
            <a:r>
              <a:rPr lang="en-IN" dirty="0" smtClean="0"/>
              <a:t> </a:t>
            </a:r>
            <a:r>
              <a:rPr lang="en-IN" sz="4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OBJECTIVE</a:t>
            </a:r>
            <a:endParaRPr lang="en-IN" sz="4600" dirty="0"/>
          </a:p>
        </p:txBody>
      </p:sp>
    </p:spTree>
    <p:extLst>
      <p:ext uri="{BB962C8B-B14F-4D97-AF65-F5344CB8AC3E}">
        <p14:creationId xmlns:p14="http://schemas.microsoft.com/office/powerpoint/2010/main" val="2807217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3816424"/>
          </a:xfrm>
        </p:spPr>
        <p:txBody>
          <a:bodyPr>
            <a:noAutofit/>
          </a:bodyPr>
          <a:lstStyle/>
          <a:p>
            <a:pPr algn="just"/>
            <a:r>
              <a:rPr lang="en-IN" sz="1700" dirty="0">
                <a:latin typeface="Times New Roman" pitchFamily="18" charset="0"/>
                <a:cs typeface="Times New Roman" pitchFamily="18" charset="0"/>
              </a:rPr>
              <a:t>Visual Studio </a:t>
            </a:r>
            <a:r>
              <a:rPr lang="en-IN" sz="1700" dirty="0" smtClean="0">
                <a:latin typeface="Times New Roman" pitchFamily="18" charset="0"/>
                <a:cs typeface="Times New Roman" pitchFamily="18" charset="0"/>
              </a:rPr>
              <a:t>Code also </a:t>
            </a:r>
            <a:r>
              <a:rPr lang="en-IN" sz="1700" dirty="0">
                <a:latin typeface="Times New Roman" pitchFamily="18" charset="0"/>
                <a:cs typeface="Times New Roman" pitchFamily="18" charset="0"/>
              </a:rPr>
              <a:t>commonly referred to as VS Code, is a source-code editor made by Microsoft with the Electron Framework, for Windows, Linux and macOS. Features include support for debugging, syntax highlighting, intelligent code completion, snippets, code </a:t>
            </a:r>
            <a:r>
              <a:rPr lang="en-IN" sz="1700" dirty="0" smtClean="0">
                <a:latin typeface="Times New Roman" pitchFamily="18" charset="0"/>
                <a:cs typeface="Times New Roman" pitchFamily="18" charset="0"/>
              </a:rPr>
              <a:t>refactoring</a:t>
            </a:r>
            <a:r>
              <a:rPr lang="en-IN" sz="1700" dirty="0">
                <a:latin typeface="Times New Roman" pitchFamily="18" charset="0"/>
                <a:cs typeface="Times New Roman" pitchFamily="18" charset="0"/>
              </a:rPr>
              <a:t>, and embedded Git</a:t>
            </a:r>
            <a:r>
              <a:rPr lang="en-IN" sz="1700" dirty="0" smtClean="0">
                <a:latin typeface="Times New Roman" pitchFamily="18" charset="0"/>
                <a:cs typeface="Times New Roman" pitchFamily="18" charset="0"/>
              </a:rPr>
              <a:t>.</a:t>
            </a:r>
          </a:p>
          <a:p>
            <a:pPr algn="just"/>
            <a:r>
              <a:rPr lang="en-US" sz="1700" dirty="0">
                <a:latin typeface="Times New Roman" pitchFamily="18" charset="0"/>
                <a:cs typeface="Times New Roman" pitchFamily="18" charset="0"/>
              </a:rPr>
              <a:t>A python package is a collection of modules. Modules that are related to each other are mainly put in the same package. When a module from an external package is required in a program, that package can be imported and its modules can be put to use</a:t>
            </a:r>
            <a:r>
              <a:rPr lang="en-US" sz="1700" dirty="0" smtClean="0">
                <a:latin typeface="Times New Roman" pitchFamily="18" charset="0"/>
                <a:cs typeface="Times New Roman" pitchFamily="18" charset="0"/>
              </a:rPr>
              <a:t>.</a:t>
            </a:r>
          </a:p>
          <a:p>
            <a:pPr algn="just"/>
            <a:r>
              <a:rPr lang="en-US" sz="1700" dirty="0">
                <a:latin typeface="Times New Roman" pitchFamily="18" charset="0"/>
                <a:cs typeface="Times New Roman" pitchFamily="18" charset="0"/>
              </a:rPr>
              <a:t>Python IDLE offers a full-fledged file editor, which gives you the ability to write and execute Python programs from within this program. The built-in file editor also includes several features, like code completion and automatic indentation, that will speed up your coding workflow.</a:t>
            </a:r>
            <a:endParaRPr lang="en-IN" sz="17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BACKGROUND</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182156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45301952"/>
              </p:ext>
            </p:extLst>
          </p:nvPr>
        </p:nvGraphicFramePr>
        <p:xfrm>
          <a:off x="755576" y="2636912"/>
          <a:ext cx="7704856" cy="1800200"/>
        </p:xfrm>
        <a:graphic>
          <a:graphicData uri="http://schemas.openxmlformats.org/drawingml/2006/table">
            <a:tbl>
              <a:tblPr firstRow="1" firstCol="1" bandRow="1">
                <a:tableStyleId>{5C22544A-7EE6-4342-B048-85BDC9FD1C3A}</a:tableStyleId>
              </a:tblPr>
              <a:tblGrid>
                <a:gridCol w="3852428"/>
                <a:gridCol w="3852428"/>
              </a:tblGrid>
              <a:tr h="807236">
                <a:tc>
                  <a:txBody>
                    <a:bodyPr/>
                    <a:lstStyle/>
                    <a:p>
                      <a:pPr algn="ctr">
                        <a:spcAft>
                          <a:spcPts val="0"/>
                        </a:spcAft>
                      </a:pPr>
                      <a:r>
                        <a:rPr lang="en-US" sz="1800" u="sng" dirty="0">
                          <a:effectLst/>
                          <a:uFill>
                            <a:solidFill>
                              <a:srgbClr val="1A1A1A"/>
                            </a:solidFill>
                          </a:uFill>
                          <a:latin typeface="Times New Roman" pitchFamily="18" charset="0"/>
                          <a:cs typeface="Times New Roman" pitchFamily="18" charset="0"/>
                        </a:rPr>
                        <a:t>Back-End</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US" sz="1800" u="sng" dirty="0">
                          <a:effectLst/>
                          <a:uFill>
                            <a:solidFill>
                              <a:srgbClr val="1A1A1A"/>
                            </a:solidFill>
                          </a:uFill>
                          <a:latin typeface="Times New Roman" pitchFamily="18" charset="0"/>
                          <a:cs typeface="Times New Roman" pitchFamily="18" charset="0"/>
                        </a:rPr>
                        <a:t>Front-End</a:t>
                      </a:r>
                      <a:endParaRPr lang="en-IN" sz="1800" dirty="0">
                        <a:effectLst/>
                        <a:latin typeface="Times New Roman" pitchFamily="18" charset="0"/>
                        <a:ea typeface="Leelawadee UI"/>
                        <a:cs typeface="Times New Roman" pitchFamily="18" charset="0"/>
                      </a:endParaRPr>
                    </a:p>
                  </a:txBody>
                  <a:tcPr marL="68580" marR="68580" marT="0" marB="0"/>
                </a:tc>
              </a:tr>
              <a:tr h="496482">
                <a:tc>
                  <a:txBody>
                    <a:bodyPr/>
                    <a:lstStyle/>
                    <a:p>
                      <a:pPr algn="ctr">
                        <a:spcAft>
                          <a:spcPts val="0"/>
                        </a:spcAft>
                      </a:pPr>
                      <a:r>
                        <a:rPr lang="en-US" sz="1800" dirty="0">
                          <a:effectLst/>
                          <a:latin typeface="Times New Roman" pitchFamily="18" charset="0"/>
                          <a:cs typeface="Times New Roman" pitchFamily="18" charset="0"/>
                        </a:rPr>
                        <a:t>Python</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US" sz="1800" dirty="0">
                          <a:effectLst/>
                          <a:latin typeface="Times New Roman" pitchFamily="18" charset="0"/>
                          <a:cs typeface="Times New Roman" pitchFamily="18" charset="0"/>
                        </a:rPr>
                        <a:t>N/A</a:t>
                      </a:r>
                      <a:endParaRPr lang="en-IN" sz="1800" dirty="0">
                        <a:effectLst/>
                        <a:latin typeface="Times New Roman" pitchFamily="18" charset="0"/>
                        <a:ea typeface="Leelawadee UI"/>
                        <a:cs typeface="Times New Roman" pitchFamily="18" charset="0"/>
                      </a:endParaRPr>
                    </a:p>
                  </a:txBody>
                  <a:tcPr marL="68580" marR="68580" marT="0" marB="0"/>
                </a:tc>
              </a:tr>
              <a:tr h="496482">
                <a:tc>
                  <a:txBody>
                    <a:bodyPr/>
                    <a:lstStyle/>
                    <a:p>
                      <a:pPr algn="ctr">
                        <a:spcAft>
                          <a:spcPts val="0"/>
                        </a:spcAft>
                      </a:pPr>
                      <a:r>
                        <a:rPr lang="en-US" sz="1800" dirty="0">
                          <a:effectLst/>
                          <a:latin typeface="Times New Roman" pitchFamily="18" charset="0"/>
                          <a:cs typeface="Times New Roman" pitchFamily="18" charset="0"/>
                        </a:rPr>
                        <a:t>Visual Studio Code</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US" sz="1800" dirty="0">
                          <a:effectLst/>
                          <a:latin typeface="Times New Roman" pitchFamily="18" charset="0"/>
                          <a:cs typeface="Times New Roman" pitchFamily="18" charset="0"/>
                        </a:rPr>
                        <a:t> </a:t>
                      </a:r>
                      <a:endParaRPr lang="en-IN" sz="1800" dirty="0">
                        <a:effectLst/>
                        <a:latin typeface="Times New Roman" pitchFamily="18" charset="0"/>
                        <a:ea typeface="Leelawadee UI"/>
                        <a:cs typeface="Times New Roman" pitchFamily="18" charset="0"/>
                      </a:endParaRPr>
                    </a:p>
                  </a:txBody>
                  <a:tcPr marL="68580" marR="68580" marT="0" marB="0"/>
                </a:tc>
              </a:tr>
            </a:tbl>
          </a:graphicData>
        </a:graphic>
      </p:graphicFrame>
      <p:sp>
        <p:nvSpPr>
          <p:cNvPr id="3" name="Title 2"/>
          <p:cNvSpPr>
            <a:spLocks noGrp="1"/>
          </p:cNvSpPr>
          <p:nvPr>
            <p:ph type="title"/>
          </p:nvPr>
        </p:nvSpPr>
        <p:spPr/>
        <p:txBody>
          <a:bodyPr>
            <a:normAutofit fontScale="90000"/>
          </a:bodyPr>
          <a:lstStyle/>
          <a:p>
            <a:r>
              <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HARDWARE AND SOFTWARE REQUIREMENTS</a:t>
            </a:r>
          </a:p>
        </p:txBody>
      </p:sp>
      <p:graphicFrame>
        <p:nvGraphicFramePr>
          <p:cNvPr id="7" name="Table 6"/>
          <p:cNvGraphicFramePr>
            <a:graphicFrameLocks noGrp="1"/>
          </p:cNvGraphicFramePr>
          <p:nvPr>
            <p:extLst>
              <p:ext uri="{D42A27DB-BD31-4B8C-83A1-F6EECF244321}">
                <p14:modId xmlns:p14="http://schemas.microsoft.com/office/powerpoint/2010/main" val="3658212778"/>
              </p:ext>
            </p:extLst>
          </p:nvPr>
        </p:nvGraphicFramePr>
        <p:xfrm>
          <a:off x="755576" y="4797152"/>
          <a:ext cx="7704856" cy="1440159"/>
        </p:xfrm>
        <a:graphic>
          <a:graphicData uri="http://schemas.openxmlformats.org/drawingml/2006/table">
            <a:tbl>
              <a:tblPr firstRow="1" firstCol="1" bandRow="1">
                <a:tableStyleId>{5C22544A-7EE6-4342-B048-85BDC9FD1C3A}</a:tableStyleId>
              </a:tblPr>
              <a:tblGrid>
                <a:gridCol w="3888432"/>
                <a:gridCol w="3816424"/>
              </a:tblGrid>
              <a:tr h="485150">
                <a:tc>
                  <a:txBody>
                    <a:bodyPr/>
                    <a:lstStyle/>
                    <a:p>
                      <a:pPr algn="ctr">
                        <a:spcAft>
                          <a:spcPts val="0"/>
                        </a:spcAft>
                      </a:pPr>
                      <a:r>
                        <a:rPr lang="en-IN" sz="1800" dirty="0">
                          <a:effectLst/>
                          <a:latin typeface="Times New Roman" pitchFamily="18" charset="0"/>
                          <a:cs typeface="Times New Roman" pitchFamily="18" charset="0"/>
                        </a:rPr>
                        <a:t>Operating System</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IN" sz="1800" dirty="0">
                          <a:effectLst/>
                          <a:latin typeface="Times New Roman" pitchFamily="18" charset="0"/>
                          <a:cs typeface="Times New Roman" pitchFamily="18" charset="0"/>
                        </a:rPr>
                        <a:t>Window 7 or above</a:t>
                      </a:r>
                      <a:endParaRPr lang="en-IN" sz="1800" dirty="0">
                        <a:effectLst/>
                        <a:latin typeface="Times New Roman" pitchFamily="18" charset="0"/>
                        <a:ea typeface="Leelawadee UI"/>
                        <a:cs typeface="Times New Roman" pitchFamily="18" charset="0"/>
                      </a:endParaRPr>
                    </a:p>
                  </a:txBody>
                  <a:tcPr marL="68580" marR="68580" marT="0" marB="0"/>
                </a:tc>
              </a:tr>
              <a:tr h="469859">
                <a:tc>
                  <a:txBody>
                    <a:bodyPr/>
                    <a:lstStyle/>
                    <a:p>
                      <a:pPr algn="ctr">
                        <a:spcAft>
                          <a:spcPts val="0"/>
                        </a:spcAft>
                      </a:pPr>
                      <a:r>
                        <a:rPr lang="en-IN" sz="1800" dirty="0" err="1">
                          <a:effectLst/>
                          <a:latin typeface="Times New Roman" pitchFamily="18" charset="0"/>
                          <a:cs typeface="Times New Roman" pitchFamily="18" charset="0"/>
                        </a:rPr>
                        <a:t>Processsor</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IN" sz="1800" dirty="0">
                          <a:effectLst/>
                          <a:latin typeface="Times New Roman" pitchFamily="18" charset="0"/>
                          <a:cs typeface="Times New Roman" pitchFamily="18" charset="0"/>
                        </a:rPr>
                        <a:t>Intel core i5 and later</a:t>
                      </a:r>
                      <a:endParaRPr lang="en-IN" sz="1800" dirty="0">
                        <a:effectLst/>
                        <a:latin typeface="Times New Roman" pitchFamily="18" charset="0"/>
                        <a:ea typeface="Leelawadee UI"/>
                        <a:cs typeface="Times New Roman" pitchFamily="18" charset="0"/>
                      </a:endParaRPr>
                    </a:p>
                  </a:txBody>
                  <a:tcPr marL="68580" marR="68580" marT="0" marB="0"/>
                </a:tc>
              </a:tr>
              <a:tr h="485150">
                <a:tc>
                  <a:txBody>
                    <a:bodyPr/>
                    <a:lstStyle/>
                    <a:p>
                      <a:pPr algn="ctr">
                        <a:spcAft>
                          <a:spcPts val="0"/>
                        </a:spcAft>
                      </a:pPr>
                      <a:r>
                        <a:rPr lang="en-IN" sz="1800" dirty="0">
                          <a:effectLst/>
                          <a:latin typeface="Times New Roman" pitchFamily="18" charset="0"/>
                          <a:cs typeface="Times New Roman" pitchFamily="18" charset="0"/>
                        </a:rPr>
                        <a:t>Disc Space/RAM</a:t>
                      </a:r>
                      <a:endParaRPr lang="en-IN" sz="1800" dirty="0">
                        <a:effectLst/>
                        <a:latin typeface="Times New Roman" pitchFamily="18" charset="0"/>
                        <a:ea typeface="Leelawadee UI"/>
                        <a:cs typeface="Times New Roman" pitchFamily="18" charset="0"/>
                      </a:endParaRPr>
                    </a:p>
                  </a:txBody>
                  <a:tcPr marL="68580" marR="68580" marT="0" marB="0"/>
                </a:tc>
                <a:tc>
                  <a:txBody>
                    <a:bodyPr/>
                    <a:lstStyle/>
                    <a:p>
                      <a:pPr algn="ctr">
                        <a:spcAft>
                          <a:spcPts val="0"/>
                        </a:spcAft>
                      </a:pPr>
                      <a:r>
                        <a:rPr lang="en-IN" sz="1800" dirty="0">
                          <a:effectLst/>
                          <a:latin typeface="Times New Roman" pitchFamily="18" charset="0"/>
                          <a:cs typeface="Times New Roman" pitchFamily="18" charset="0"/>
                        </a:rPr>
                        <a:t>4 GB or above</a:t>
                      </a:r>
                      <a:endParaRPr lang="en-IN" sz="1800" dirty="0">
                        <a:effectLst/>
                        <a:latin typeface="Times New Roman" pitchFamily="18" charset="0"/>
                        <a:ea typeface="Leelawadee U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04189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636912"/>
            <a:ext cx="8208912" cy="4032448"/>
          </a:xfrm>
        </p:spPr>
        <p:txBody>
          <a:bodyPr>
            <a:noAutofit/>
          </a:bodyPr>
          <a:lstStyle/>
          <a:p>
            <a:pPr algn="just"/>
            <a:r>
              <a:rPr lang="en-US" sz="1800" dirty="0">
                <a:latin typeface="Times New Roman" pitchFamily="18" charset="0"/>
                <a:cs typeface="Times New Roman" pitchFamily="18" charset="0"/>
              </a:rPr>
              <a:t>The future of voice command assistant is looking bright. Given its current global usage both in the home and on the move, it seems as though this technology will only get bigger over the next few years.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According </a:t>
            </a:r>
            <a:r>
              <a:rPr lang="en-US" sz="1800" dirty="0">
                <a:latin typeface="Times New Roman" pitchFamily="18" charset="0"/>
                <a:cs typeface="Times New Roman" pitchFamily="18" charset="0"/>
              </a:rPr>
              <a:t>to Google, 20% of queries on Google’s mobile app and Android devices are voice searches, and the number is expected to grow exponentially</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Google’s voice assistant is now available on more than 400 million devices. As we continue to navigate contactless human interaction during COVID-19, voice enabled tech plays an integral role in those advancements.  Voice recognition assistants are capable of more than just answering your queries for Google. Thanks to technical due diligence investment, software engineers and developers can continue growing the technology. More applications are being made specifically to be compatible with smart devices, such as smart household appliances.</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FUTURE SCOPE</a:t>
            </a:r>
          </a:p>
        </p:txBody>
      </p:sp>
    </p:spTree>
    <p:extLst>
      <p:ext uri="{BB962C8B-B14F-4D97-AF65-F5344CB8AC3E}">
        <p14:creationId xmlns:p14="http://schemas.microsoft.com/office/powerpoint/2010/main" val="2737423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2675467"/>
            <a:ext cx="7920880" cy="3450696"/>
          </a:xfrm>
        </p:spPr>
        <p:txBody>
          <a:bodyPr>
            <a:normAutofit lnSpcReduction="10000"/>
          </a:bodyPr>
          <a:lstStyle/>
          <a:p>
            <a:pPr algn="just"/>
            <a:r>
              <a:rPr lang="en-US" sz="1800" dirty="0">
                <a:latin typeface="Times New Roman" pitchFamily="18" charset="0"/>
                <a:cs typeface="Times New Roman" pitchFamily="18" charset="0"/>
              </a:rPr>
              <a:t>Robotic technology is rapidly evolving into the 21st century. The usage and its wide applications have become a part of day to day lives of the society</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Robotic technology can be found in stores, hospitals, shopping malls, homes, restaurants, work places and battle fields. But this “Barbie with Brains” is a breathtaking breakthrough where the user as younger generation get to see the future world with a simple</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Barbie can tremendously indulge in kid’s life starting from education purpose to child’s safety. Robots like this can response on human’s voice and recognize the need and perform action on it. It will make work more easy and sufficient and faster.</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CONCLUSION</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63723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52935"/>
            <a:ext cx="7408333" cy="3273227"/>
          </a:xfrm>
        </p:spPr>
        <p:txBody>
          <a:bodyPr/>
          <a:lstStyle/>
          <a:p>
            <a:pPr lvl="0" algn="just"/>
            <a:r>
              <a:rPr lang="en-US" sz="2000" dirty="0">
                <a:latin typeface="Times New Roman" pitchFamily="18" charset="0"/>
                <a:cs typeface="Times New Roman" pitchFamily="18" charset="0"/>
              </a:rPr>
              <a:t>Code.visualstudio.com used for running code.</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geeksforgeeks.org/python-packages/ used for importing packages.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citefactor.org for Research Paper.</a:t>
            </a:r>
            <a:endParaRPr lang="en-IN" sz="2000" dirty="0">
              <a:latin typeface="Times New Roman" pitchFamily="18" charset="0"/>
              <a:cs typeface="Times New Roman" pitchFamily="18" charset="0"/>
            </a:endParaRPr>
          </a:p>
          <a:p>
            <a:pPr marL="0" indent="0">
              <a:buNone/>
            </a:pPr>
            <a:endParaRPr lang="en-IN" dirty="0"/>
          </a:p>
        </p:txBody>
      </p:sp>
      <p:sp>
        <p:nvSpPr>
          <p:cNvPr id="3" name="Title 2"/>
          <p:cNvSpPr>
            <a:spLocks noGrp="1"/>
          </p:cNvSpPr>
          <p:nvPr>
            <p:ph type="title"/>
          </p:nvPr>
        </p:nvSpPr>
        <p:spPr/>
        <p:txBody>
          <a:bodyPr>
            <a:normAutofit fontScale="90000"/>
          </a:bodyPr>
          <a:lstStyle/>
          <a:p>
            <a:r>
              <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REFERENCES AND BIBLIOGRAPHY</a:t>
            </a:r>
          </a:p>
        </p:txBody>
      </p:sp>
    </p:spTree>
    <p:extLst>
      <p:ext uri="{BB962C8B-B14F-4D97-AF65-F5344CB8AC3E}">
        <p14:creationId xmlns:p14="http://schemas.microsoft.com/office/powerpoint/2010/main" val="687918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125</TotalTime>
  <Words>511</Words>
  <Application>Microsoft Office PowerPoint</Application>
  <PresentationFormat>On-screen Show (4:3)</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BARBIE WITH BRAINS PROJECT</vt:lpstr>
      <vt:lpstr> </vt:lpstr>
      <vt:lpstr> OBJECTIVE</vt:lpstr>
      <vt:lpstr>BACKGROUND</vt:lpstr>
      <vt:lpstr>HARDWARE AND SOFTWARE REQUIREMENTS</vt:lpstr>
      <vt:lpstr>FUTURE SCOPE</vt:lpstr>
      <vt:lpstr>CONCLUSION</vt:lpstr>
      <vt:lpstr> REFERENCES AND 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dc:creator>
  <cp:lastModifiedBy>ayush diggiwal</cp:lastModifiedBy>
  <cp:revision>8</cp:revision>
  <dcterms:created xsi:type="dcterms:W3CDTF">2022-12-11T11:07:35Z</dcterms:created>
  <dcterms:modified xsi:type="dcterms:W3CDTF">2022-12-12T14:20:26Z</dcterms:modified>
</cp:coreProperties>
</file>