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ACD2D0-C4FA-4D02-BCDF-CA46C8D4F19F}">
  <a:tblStyle styleId="{90ACD2D0-C4FA-4D02-BCDF-CA46C8D4F1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78038deac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78038dea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78038deac_3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78038deac_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8038deac_3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8038deac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e78038deac_3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e78038deac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78038deac_3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78038deac_3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78038deac_3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78038deac_3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78038deac_3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78038deac_3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78038deac_3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78038deac_3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78038deac_3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78038deac_3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78038deac_3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78038deac_3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78038deac_3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78038deac_3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78038deac_3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78038deac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78038deac_3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78038deac_3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78038deac_3_2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78038deac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78038deac_3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e78038deac_3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74d1d344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e74d1d3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e74d1d3441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e74d1d34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74d1d3441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74d1d34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72b44e3e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72b44e3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78038deac_3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78038deac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569db802c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569db80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569db802c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569db80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e569db802c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e569db80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e569db802c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e569db80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569db802c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e569db802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e72b44e3e1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e72b44e3e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e72b44e3e1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e72b44e3e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72b44e3e1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e72b44e3e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78038deac_3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78038deac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74d1d3441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74d1d34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78038deac_3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78038deac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78038deac_3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78038deac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78038deac_3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78038deac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78038deac_3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78038deac_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78038deac_3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78038deac_3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12" name="Google Shape;12;p2"/>
          <p:cNvSpPr/>
          <p:nvPr/>
        </p:nvSpPr>
        <p:spPr>
          <a:xfrm>
            <a:off x="111795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5" name="Shape 65"/>
        <p:cNvGrpSpPr/>
        <p:nvPr/>
      </p:nvGrpSpPr>
      <p:grpSpPr>
        <a:xfrm>
          <a:off x="0" y="0"/>
          <a:ext cx="0" cy="0"/>
          <a:chOff x="0" y="0"/>
          <a:chExt cx="0" cy="0"/>
        </a:xfrm>
      </p:grpSpPr>
      <p:sp>
        <p:nvSpPr>
          <p:cNvPr id="66" name="Google Shape;66;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5" name="Google Shape;15;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6" name="Google Shape;16;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8" name="Google Shape;18;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9" name="Google Shape;19;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0" name="Shape 20"/>
        <p:cNvGrpSpPr/>
        <p:nvPr/>
      </p:nvGrpSpPr>
      <p:grpSpPr>
        <a:xfrm>
          <a:off x="0" y="0"/>
          <a:ext cx="0" cy="0"/>
          <a:chOff x="0" y="0"/>
          <a:chExt cx="0" cy="0"/>
        </a:xfrm>
      </p:grpSpPr>
      <p:sp>
        <p:nvSpPr>
          <p:cNvPr id="21" name="Google Shape;21;p4"/>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cxnSp>
        <p:nvCxnSpPr>
          <p:cNvPr id="22" name="Google Shape;22;p4"/>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23" name="Google Shape;23;p4"/>
          <p:cNvSpPr/>
          <p:nvPr/>
        </p:nvSpPr>
        <p:spPr>
          <a:xfrm>
            <a:off x="4288500" y="339300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25" name="Google Shape;25;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28" name="Google Shape;28;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0" name="Google Shape;30;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31" name="Google Shape;31;p5"/>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32" name="Google Shape;32;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 name="Shape 33"/>
        <p:cNvGrpSpPr/>
        <p:nvPr/>
      </p:nvGrpSpPr>
      <p:grpSpPr>
        <a:xfrm>
          <a:off x="0" y="0"/>
          <a:ext cx="0" cy="0"/>
          <a:chOff x="0" y="0"/>
          <a:chExt cx="0" cy="0"/>
        </a:xfrm>
      </p:grpSpPr>
      <p:sp>
        <p:nvSpPr>
          <p:cNvPr id="34" name="Google Shape;34;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 name="Google Shape;35;p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6" name="Google Shape;36;p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cxnSp>
        <p:nvCxnSpPr>
          <p:cNvPr id="37" name="Google Shape;37;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8" name="Google Shape;38;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0" name="Google Shape;40;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3" name="Google Shape;43;p7"/>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4" name="Google Shape;44;p7"/>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45" name="Google Shape;45;p7"/>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46" name="Google Shape;46;p7"/>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47" name="Google Shape;47;p7"/>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7"/>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9" name="Google Shape;49;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52" name="Google Shape;52;p8"/>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53" name="Google Shape;53;p8"/>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8"/>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55" name="Google Shape;55;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58" name="Google Shape;58;p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59" name="Google Shape;59;p9"/>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63" name="Google Shape;63;p10"/>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0"/>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indent="-355600" lvl="1" marL="9144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indent="-355600" lvl="2" marL="1371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indent="-342900" lvl="3" marL="18288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indent="-342900" lvl="4" marL="22860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indent="-342900" lvl="5" marL="27432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indent="-342900" lvl="6" marL="32004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indent="-342900" lvl="7" marL="36576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indent="-342900" lvl="8" marL="41148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p:txBody>
      </p:sp>
      <p:sp>
        <p:nvSpPr>
          <p:cNvPr id="7" name="Google Shape;7;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College </a:t>
            </a:r>
            <a:r>
              <a:rPr lang="en">
                <a:highlight>
                  <a:schemeClr val="accent1"/>
                </a:highlight>
              </a:rPr>
              <a:t>Times</a:t>
            </a:r>
            <a:endParaRPr>
              <a:highlight>
                <a:schemeClr val="accent1"/>
              </a:highlight>
            </a:endParaRPr>
          </a:p>
          <a:p>
            <a:pPr indent="0" lvl="0" marL="0" rtl="0" algn="l">
              <a:spcBef>
                <a:spcPts val="0"/>
              </a:spcBef>
              <a:spcAft>
                <a:spcPts val="0"/>
              </a:spcAft>
              <a:buNone/>
            </a:pPr>
            <a:r>
              <a:rPr lang="en"/>
              <a:t>Website Proposal</a:t>
            </a:r>
            <a:endParaRP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a:off x="6795900" y="2628550"/>
              <a:ext cx="102300" cy="25"/>
            </a:xfrm>
            <a:custGeom>
              <a:rect b="b" l="l" r="r" t="t"/>
              <a:pathLst>
                <a:path extrusionOk="0" fill="none" h="1" w="4092">
                  <a:moveTo>
                    <a:pt x="0" y="1"/>
                  </a:moveTo>
                  <a:lnTo>
                    <a:pt x="4092" y="1"/>
                  </a:lnTo>
                </a:path>
              </a:pathLst>
            </a:custGeom>
            <a:solidFill>
              <a:srgbClr val="FFF2CC"/>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2"/>
          <p:cNvSpPr txBox="1"/>
          <p:nvPr/>
        </p:nvSpPr>
        <p:spPr>
          <a:xfrm>
            <a:off x="4590775" y="3727425"/>
            <a:ext cx="5634900" cy="14775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Team Members:</a:t>
            </a:r>
            <a:endParaRPr b="1">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Ayushi Gupta (MS194412)</a:t>
            </a:r>
            <a:endParaRPr b="1">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Kanupriya Guha (MS194415)</a:t>
            </a:r>
            <a:endParaRPr b="1">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Sumithra M (MS194440)</a:t>
            </a:r>
            <a:endParaRPr b="1">
              <a:latin typeface="Lora"/>
              <a:ea typeface="Lora"/>
              <a:cs typeface="Lora"/>
              <a:sym typeface="Lora"/>
            </a:endParaRPr>
          </a:p>
          <a:p>
            <a:pPr indent="0" lvl="0" marL="0" rtl="0" algn="l">
              <a:spcBef>
                <a:spcPts val="0"/>
              </a:spcBef>
              <a:spcAft>
                <a:spcPts val="0"/>
              </a:spcAft>
              <a:buNone/>
            </a:pPr>
            <a:r>
              <a:rPr b="1" lang="en">
                <a:latin typeface="Lora"/>
                <a:ea typeface="Lora"/>
                <a:cs typeface="Lora"/>
                <a:sym typeface="Lora"/>
              </a:rPr>
              <a:t>Sanjana M C (MS194444)</a:t>
            </a:r>
            <a:endParaRPr b="1">
              <a:latin typeface="Lora"/>
              <a:ea typeface="Lora"/>
              <a:cs typeface="Lora"/>
              <a:sym typeface="Lora"/>
            </a:endParaRPr>
          </a:p>
          <a:p>
            <a:pPr indent="0" lvl="0" marL="0" rtl="0" algn="l">
              <a:spcBef>
                <a:spcPts val="0"/>
              </a:spcBef>
              <a:spcAft>
                <a:spcPts val="0"/>
              </a:spcAft>
              <a:buNone/>
            </a:pPr>
            <a:r>
              <a:t/>
            </a:r>
            <a:endParaRPr b="1">
              <a:latin typeface="Lora"/>
              <a:ea typeface="Lora"/>
              <a:cs typeface="Lora"/>
              <a:sym typeface="Lora"/>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210" name="Google Shape;210;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1" name="Google Shape;211;p21"/>
          <p:cNvGraphicFramePr/>
          <p:nvPr/>
        </p:nvGraphicFramePr>
        <p:xfrm>
          <a:off x="476550" y="2343475"/>
          <a:ext cx="3000000" cy="3000000"/>
        </p:xfrm>
        <a:graphic>
          <a:graphicData uri="http://schemas.openxmlformats.org/drawingml/2006/table">
            <a:tbl>
              <a:tblPr>
                <a:noFill/>
                <a:tableStyleId>{90ACD2D0-C4FA-4D02-BCDF-CA46C8D4F19F}</a:tableStyleId>
              </a:tblPr>
              <a:tblGrid>
                <a:gridCol w="1365150"/>
                <a:gridCol w="1119500"/>
                <a:gridCol w="1073400"/>
                <a:gridCol w="1395875"/>
                <a:gridCol w="1687600"/>
                <a:gridCol w="1549375"/>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news_matter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a:t>
                      </a: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News Content</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CulAh at MCC</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options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20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Category of News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Event</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upload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BLOB</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Image Upload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poster.jpg</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date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date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Event Date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18/09/2021</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time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time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Event Time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10:00:00</a:t>
                      </a:r>
                      <a:endParaRPr>
                        <a:latin typeface="Lora"/>
                        <a:ea typeface="Lora"/>
                        <a:cs typeface="Lora"/>
                        <a:sym typeface="Lora"/>
                      </a:endParaRPr>
                    </a:p>
                  </a:txBody>
                  <a:tcPr marT="91425" marB="91425" marR="91425" marL="91425">
                    <a:solidFill>
                      <a:schemeClr val="accent1"/>
                    </a:solidFill>
                  </a:tcPr>
                </a:tc>
              </a:tr>
            </a:tbl>
          </a:graphicData>
        </a:graphic>
      </p:graphicFrame>
      <p:sp>
        <p:nvSpPr>
          <p:cNvPr id="212" name="Google Shape;212;p21"/>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1.2 - EVENT FORM</a:t>
            </a:r>
            <a:endParaRPr b="1" sz="1600">
              <a:latin typeface="Lora"/>
              <a:ea typeface="Lora"/>
              <a:cs typeface="Lora"/>
              <a:sym typeface="Lora"/>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218" name="Google Shape;218;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9" name="Google Shape;219;p22"/>
          <p:cNvGraphicFramePr/>
          <p:nvPr/>
        </p:nvGraphicFramePr>
        <p:xfrm>
          <a:off x="476550" y="2343475"/>
          <a:ext cx="3000000" cy="3000000"/>
        </p:xfrm>
        <a:graphic>
          <a:graphicData uri="http://schemas.openxmlformats.org/drawingml/2006/table">
            <a:tbl>
              <a:tblPr>
                <a:noFill/>
                <a:tableStyleId>{90ACD2D0-C4FA-4D02-BCDF-CA46C8D4F19F}</a:tableStyleId>
              </a:tblPr>
              <a:tblGrid>
                <a:gridCol w="1365150"/>
                <a:gridCol w="1119500"/>
                <a:gridCol w="1073400"/>
                <a:gridCol w="1395875"/>
                <a:gridCol w="1687600"/>
                <a:gridCol w="1549375"/>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ratings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1-10 Ratings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9</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reviews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Website Review</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Good Website</a:t>
                      </a:r>
                      <a:endParaRPr>
                        <a:latin typeface="Lora"/>
                        <a:ea typeface="Lora"/>
                        <a:cs typeface="Lora"/>
                        <a:sym typeface="Lora"/>
                      </a:endParaRPr>
                    </a:p>
                  </a:txBody>
                  <a:tcPr marT="91425" marB="91425" marR="91425" marL="91425">
                    <a:solidFill>
                      <a:schemeClr val="accent1"/>
                    </a:solidFill>
                  </a:tcPr>
                </a:tc>
              </a:tr>
            </a:tbl>
          </a:graphicData>
        </a:graphic>
      </p:graphicFrame>
      <p:sp>
        <p:nvSpPr>
          <p:cNvPr id="220" name="Google Shape;220;p22"/>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1.3 - FEEDBACK</a:t>
            </a:r>
            <a:endParaRPr b="1" sz="1600">
              <a:latin typeface="Lora"/>
              <a:ea typeface="Lora"/>
              <a:cs typeface="Lora"/>
              <a:sym typeface="Lora"/>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226" name="Google Shape;226;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7" name="Google Shape;227;p23"/>
          <p:cNvGraphicFramePr/>
          <p:nvPr/>
        </p:nvGraphicFramePr>
        <p:xfrm>
          <a:off x="476550" y="2343475"/>
          <a:ext cx="3000000" cy="3000000"/>
        </p:xfrm>
        <a:graphic>
          <a:graphicData uri="http://schemas.openxmlformats.org/drawingml/2006/table">
            <a:tbl>
              <a:tblPr>
                <a:noFill/>
                <a:tableStyleId>{90ACD2D0-C4FA-4D02-BCDF-CA46C8D4F19F}</a:tableStyleId>
              </a:tblPr>
              <a:tblGrid>
                <a:gridCol w="1365150"/>
                <a:gridCol w="1119500"/>
                <a:gridCol w="1073400"/>
                <a:gridCol w="1225050"/>
                <a:gridCol w="1520650"/>
                <a:gridCol w="1887150"/>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name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20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Name of the Person</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Lora"/>
                          <a:ea typeface="Lora"/>
                          <a:cs typeface="Lora"/>
                          <a:sym typeface="Lora"/>
                        </a:rPr>
                        <a:t>Julia Michaels</a:t>
                      </a:r>
                      <a:endParaRPr>
                        <a:solidFill>
                          <a:schemeClr val="dk1"/>
                        </a:solidFill>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email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30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Email Address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Lora"/>
                          <a:ea typeface="Lora"/>
                          <a:cs typeface="Lora"/>
                          <a:sym typeface="Lora"/>
                        </a:rPr>
                        <a:t>julia.mic@gmail.com</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questions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Query Question</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Lora"/>
                          <a:ea typeface="Lora"/>
                          <a:cs typeface="Lora"/>
                          <a:sym typeface="Lora"/>
                        </a:rPr>
                        <a:t>How to access news?</a:t>
                      </a:r>
                      <a:endParaRPr>
                        <a:latin typeface="Lora"/>
                        <a:ea typeface="Lora"/>
                        <a:cs typeface="Lora"/>
                        <a:sym typeface="Lora"/>
                      </a:endParaRPr>
                    </a:p>
                  </a:txBody>
                  <a:tcPr marT="91425" marB="91425" marR="91425" marL="91425">
                    <a:solidFill>
                      <a:schemeClr val="accent1"/>
                    </a:solidFill>
                  </a:tcPr>
                </a:tc>
              </a:tr>
            </a:tbl>
          </a:graphicData>
        </a:graphic>
      </p:graphicFrame>
      <p:sp>
        <p:nvSpPr>
          <p:cNvPr id="228" name="Google Shape;228;p23"/>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1.4 - QUERY</a:t>
            </a:r>
            <a:endParaRPr b="1" sz="1600">
              <a:latin typeface="Lora"/>
              <a:ea typeface="Lora"/>
              <a:cs typeface="Lora"/>
              <a:sym typeface="Lora"/>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234" name="Google Shape;234;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5" name="Google Shape;235;p24"/>
          <p:cNvGraphicFramePr/>
          <p:nvPr/>
        </p:nvGraphicFramePr>
        <p:xfrm>
          <a:off x="476550" y="1663450"/>
          <a:ext cx="3000000" cy="3000000"/>
        </p:xfrm>
        <a:graphic>
          <a:graphicData uri="http://schemas.openxmlformats.org/drawingml/2006/table">
            <a:tbl>
              <a:tblPr>
                <a:noFill/>
                <a:tableStyleId>{90ACD2D0-C4FA-4D02-BCDF-CA46C8D4F19F}</a:tableStyleId>
              </a:tblPr>
              <a:tblGrid>
                <a:gridCol w="1370275"/>
                <a:gridCol w="1123725"/>
                <a:gridCol w="1077425"/>
                <a:gridCol w="1229625"/>
                <a:gridCol w="1927025"/>
                <a:gridCol w="1493550"/>
              </a:tblGrid>
              <a:tr h="476850">
                <a:tc>
                  <a:txBody>
                    <a:bodyPr/>
                    <a:lstStyle/>
                    <a:p>
                      <a:pPr indent="0" lvl="0" marL="0" rtl="0" algn="l">
                        <a:spcBef>
                          <a:spcPts val="0"/>
                        </a:spcBef>
                        <a:spcAft>
                          <a:spcPts val="0"/>
                        </a:spcAft>
                        <a:buNone/>
                      </a:pPr>
                      <a:r>
                        <a:rPr b="1" lang="en" sz="1200">
                          <a:latin typeface="Lora"/>
                          <a:ea typeface="Lora"/>
                          <a:cs typeface="Lora"/>
                          <a:sym typeface="Lora"/>
                        </a:rPr>
                        <a:t>Field Name</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Data Type</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Field Size</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Constraints</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Description</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Example</a:t>
                      </a:r>
                      <a:endParaRPr b="1" sz="1200">
                        <a:latin typeface="Lora"/>
                        <a:ea typeface="Lora"/>
                        <a:cs typeface="Lora"/>
                        <a:sym typeface="Lora"/>
                      </a:endParaRPr>
                    </a:p>
                  </a:txBody>
                  <a:tcPr marT="91425" marB="91425" marR="91425" marL="91425">
                    <a:solidFill>
                      <a:schemeClr val="accent2"/>
                    </a:solidFill>
                  </a:tcPr>
                </a:tc>
              </a:tr>
              <a:tr h="423850">
                <a:tc>
                  <a:txBody>
                    <a:bodyPr/>
                    <a:lstStyle/>
                    <a:p>
                      <a:pPr indent="0" lvl="0" marL="0" rtl="0" algn="l">
                        <a:spcBef>
                          <a:spcPts val="0"/>
                        </a:spcBef>
                        <a:spcAft>
                          <a:spcPts val="0"/>
                        </a:spcAft>
                        <a:buNone/>
                      </a:pPr>
                      <a:r>
                        <a:rPr lang="en" sz="1000">
                          <a:latin typeface="Lora"/>
                          <a:ea typeface="Lora"/>
                          <a:cs typeface="Lora"/>
                          <a:sym typeface="Lora"/>
                        </a:rPr>
                        <a:t>name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20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Name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Julia Michaels</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sz="1000">
                        <a:latin typeface="Lora"/>
                        <a:ea typeface="Lora"/>
                        <a:cs typeface="Lora"/>
                        <a:sym typeface="Lora"/>
                      </a:endParaRPr>
                    </a:p>
                  </a:txBody>
                  <a:tcPr marT="91425" marB="91425" marR="91425" marL="91425">
                    <a:solidFill>
                      <a:schemeClr val="accent1"/>
                    </a:solidFill>
                  </a:tcPr>
                </a:tc>
              </a:tr>
              <a:tr h="305425">
                <a:tc>
                  <a:txBody>
                    <a:bodyPr/>
                    <a:lstStyle/>
                    <a:p>
                      <a:pPr indent="0" lvl="0" marL="0" rtl="0" algn="l">
                        <a:spcBef>
                          <a:spcPts val="0"/>
                        </a:spcBef>
                        <a:spcAft>
                          <a:spcPts val="0"/>
                        </a:spcAft>
                        <a:buNone/>
                      </a:pPr>
                      <a:r>
                        <a:rPr lang="en" sz="1000">
                          <a:latin typeface="Lora"/>
                          <a:ea typeface="Lora"/>
                          <a:cs typeface="Lora"/>
                          <a:sym typeface="Lora"/>
                        </a:rPr>
                        <a:t>course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20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Course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BCA</a:t>
                      </a:r>
                      <a:endParaRPr sz="1000">
                        <a:solidFill>
                          <a:schemeClr val="dk1"/>
                        </a:solidFill>
                        <a:latin typeface="Lora"/>
                        <a:ea typeface="Lora"/>
                        <a:cs typeface="Lora"/>
                        <a:sym typeface="Lora"/>
                      </a:endParaRPr>
                    </a:p>
                  </a:txBody>
                  <a:tcPr marT="91425" marB="91425" marR="91425" marL="91425">
                    <a:solidFill>
                      <a:schemeClr val="accent1"/>
                    </a:solidFill>
                  </a:tcPr>
                </a:tc>
              </a:tr>
              <a:tr h="291400">
                <a:tc>
                  <a:txBody>
                    <a:bodyPr/>
                    <a:lstStyle/>
                    <a:p>
                      <a:pPr indent="0" lvl="0" marL="0" rtl="0" algn="l">
                        <a:spcBef>
                          <a:spcPts val="0"/>
                        </a:spcBef>
                        <a:spcAft>
                          <a:spcPts val="0"/>
                        </a:spcAft>
                        <a:buNone/>
                      </a:pPr>
                      <a:r>
                        <a:rPr lang="en" sz="1000">
                          <a:latin typeface="Lora"/>
                          <a:ea typeface="Lora"/>
                          <a:cs typeface="Lora"/>
                          <a:sym typeface="Lora"/>
                        </a:rPr>
                        <a:t>year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integer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10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Year of Study</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2</a:t>
                      </a:r>
                      <a:endParaRPr sz="1000">
                        <a:solidFill>
                          <a:schemeClr val="dk1"/>
                        </a:solidFill>
                        <a:latin typeface="Lora"/>
                        <a:ea typeface="Lora"/>
                        <a:cs typeface="Lora"/>
                        <a:sym typeface="Lora"/>
                      </a:endParaRPr>
                    </a:p>
                  </a:txBody>
                  <a:tcPr marT="91425" marB="91425" marR="91425" marL="91425">
                    <a:solidFill>
                      <a:schemeClr val="accent1"/>
                    </a:solidFill>
                  </a:tcPr>
                </a:tc>
              </a:tr>
              <a:tr h="333650">
                <a:tc>
                  <a:txBody>
                    <a:bodyPr/>
                    <a:lstStyle/>
                    <a:p>
                      <a:pPr indent="0" lvl="0" marL="0" rtl="0" algn="l">
                        <a:spcBef>
                          <a:spcPts val="0"/>
                        </a:spcBef>
                        <a:spcAft>
                          <a:spcPts val="0"/>
                        </a:spcAft>
                        <a:buNone/>
                      </a:pPr>
                      <a:r>
                        <a:rPr lang="en" sz="1000">
                          <a:latin typeface="Lora"/>
                          <a:ea typeface="Lora"/>
                          <a:cs typeface="Lora"/>
                          <a:sym typeface="Lora"/>
                        </a:rPr>
                        <a:t>register_no</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10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Register No.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MA181234</a:t>
                      </a:r>
                      <a:endParaRPr sz="1000">
                        <a:solidFill>
                          <a:schemeClr val="dk1"/>
                        </a:solidFill>
                        <a:latin typeface="Lora"/>
                        <a:ea typeface="Lora"/>
                        <a:cs typeface="Lora"/>
                        <a:sym typeface="Lora"/>
                      </a:endParaRPr>
                    </a:p>
                  </a:txBody>
                  <a:tcPr marT="91425" marB="91425" marR="91425" marL="91425">
                    <a:solidFill>
                      <a:schemeClr val="accent1"/>
                    </a:solidFill>
                  </a:tcPr>
                </a:tc>
              </a:tr>
              <a:tr h="333650">
                <a:tc>
                  <a:txBody>
                    <a:bodyPr/>
                    <a:lstStyle/>
                    <a:p>
                      <a:pPr indent="0" lvl="0" marL="0" rtl="0" algn="l">
                        <a:spcBef>
                          <a:spcPts val="0"/>
                        </a:spcBef>
                        <a:spcAft>
                          <a:spcPts val="0"/>
                        </a:spcAft>
                        <a:buNone/>
                      </a:pPr>
                      <a:r>
                        <a:rPr lang="en" sz="1000">
                          <a:latin typeface="Lora"/>
                          <a:ea typeface="Lora"/>
                          <a:cs typeface="Lora"/>
                          <a:sym typeface="Lora"/>
                        </a:rPr>
                        <a:t>college_name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50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FOREIGN KEY</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College Name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MCC</a:t>
                      </a:r>
                      <a:endParaRPr sz="1000">
                        <a:solidFill>
                          <a:schemeClr val="dk1"/>
                        </a:solidFill>
                        <a:latin typeface="Lora"/>
                        <a:ea typeface="Lora"/>
                        <a:cs typeface="Lora"/>
                        <a:sym typeface="Lora"/>
                      </a:endParaRPr>
                    </a:p>
                  </a:txBody>
                  <a:tcPr marT="91425" marB="91425" marR="91425" marL="91425">
                    <a:solidFill>
                      <a:schemeClr val="accent1"/>
                    </a:solidFill>
                  </a:tcPr>
                </a:tc>
              </a:tr>
              <a:tr h="291400">
                <a:tc>
                  <a:txBody>
                    <a:bodyPr/>
                    <a:lstStyle/>
                    <a:p>
                      <a:pPr indent="0" lvl="0" marL="0" rtl="0" algn="l">
                        <a:spcBef>
                          <a:spcPts val="0"/>
                        </a:spcBef>
                        <a:spcAft>
                          <a:spcPts val="0"/>
                        </a:spcAft>
                        <a:buNone/>
                      </a:pPr>
                      <a:r>
                        <a:rPr lang="en" sz="1000">
                          <a:latin typeface="Lora"/>
                          <a:ea typeface="Lora"/>
                          <a:cs typeface="Lora"/>
                          <a:sym typeface="Lora"/>
                        </a:rPr>
                        <a:t>contact_no</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integer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10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Student Contact No.</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9237635122</a:t>
                      </a:r>
                      <a:endParaRPr sz="1000">
                        <a:solidFill>
                          <a:schemeClr val="dk1"/>
                        </a:solidFill>
                        <a:latin typeface="Lora"/>
                        <a:ea typeface="Lora"/>
                        <a:cs typeface="Lora"/>
                        <a:sym typeface="Lora"/>
                      </a:endParaRPr>
                    </a:p>
                  </a:txBody>
                  <a:tcPr marT="91425" marB="91425" marR="91425" marL="91425">
                    <a:solidFill>
                      <a:schemeClr val="accent1"/>
                    </a:solidFill>
                  </a:tcPr>
                </a:tc>
              </a:tr>
              <a:tr h="333650">
                <a:tc>
                  <a:txBody>
                    <a:bodyPr/>
                    <a:lstStyle/>
                    <a:p>
                      <a:pPr indent="0" lvl="0" marL="0" rtl="0" algn="l">
                        <a:spcBef>
                          <a:spcPts val="0"/>
                        </a:spcBef>
                        <a:spcAft>
                          <a:spcPts val="0"/>
                        </a:spcAft>
                        <a:buNone/>
                      </a:pPr>
                      <a:r>
                        <a:rPr lang="en" sz="1000">
                          <a:latin typeface="Lora"/>
                          <a:ea typeface="Lora"/>
                          <a:cs typeface="Lora"/>
                          <a:sym typeface="Lora"/>
                        </a:rPr>
                        <a:t>email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30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Email Address</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julia.mic@gmail.com</a:t>
                      </a:r>
                      <a:endParaRPr sz="1000">
                        <a:latin typeface="Lora"/>
                        <a:ea typeface="Lora"/>
                        <a:cs typeface="Lora"/>
                        <a:sym typeface="Lora"/>
                      </a:endParaRPr>
                    </a:p>
                  </a:txBody>
                  <a:tcPr marT="91425" marB="91425" marR="91425" marL="91425">
                    <a:solidFill>
                      <a:schemeClr val="accent1"/>
                    </a:solidFill>
                  </a:tcPr>
                </a:tc>
              </a:tr>
              <a:tr h="423850">
                <a:tc>
                  <a:txBody>
                    <a:bodyPr/>
                    <a:lstStyle/>
                    <a:p>
                      <a:pPr indent="0" lvl="0" marL="0" rtl="0" algn="l">
                        <a:spcBef>
                          <a:spcPts val="0"/>
                        </a:spcBef>
                        <a:spcAft>
                          <a:spcPts val="0"/>
                        </a:spcAft>
                        <a:buNone/>
                      </a:pPr>
                      <a:r>
                        <a:rPr lang="en" sz="1000">
                          <a:latin typeface="Lora"/>
                          <a:ea typeface="Lora"/>
                          <a:cs typeface="Lora"/>
                          <a:sym typeface="Lora"/>
                        </a:rPr>
                        <a:t>Organizing College Name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50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DEFAULT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Organizing College’s Name</a:t>
                      </a:r>
                      <a:r>
                        <a:rPr lang="en" sz="1000">
                          <a:latin typeface="Lora"/>
                          <a:ea typeface="Lora"/>
                          <a:cs typeface="Lora"/>
                          <a:sym typeface="Lora"/>
                        </a:rPr>
                        <a:t> </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Christ University</a:t>
                      </a:r>
                      <a:endParaRPr sz="1000">
                        <a:latin typeface="Lora"/>
                        <a:ea typeface="Lora"/>
                        <a:cs typeface="Lora"/>
                        <a:sym typeface="Lora"/>
                      </a:endParaRPr>
                    </a:p>
                  </a:txBody>
                  <a:tcPr marT="91425" marB="91425" marR="91425" marL="91425">
                    <a:solidFill>
                      <a:schemeClr val="accent1"/>
                    </a:solidFill>
                  </a:tcPr>
                </a:tc>
              </a:tr>
            </a:tbl>
          </a:graphicData>
        </a:graphic>
      </p:graphicFrame>
      <p:sp>
        <p:nvSpPr>
          <p:cNvPr id="236" name="Google Shape;236;p24"/>
          <p:cNvSpPr txBox="1"/>
          <p:nvPr/>
        </p:nvSpPr>
        <p:spPr>
          <a:xfrm>
            <a:off x="476550" y="1331700"/>
            <a:ext cx="431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1.5 - STUDENT_DETAILS</a:t>
            </a:r>
            <a:endParaRPr b="1" sz="1600">
              <a:latin typeface="Lora"/>
              <a:ea typeface="Lora"/>
              <a:cs typeface="Lora"/>
              <a:sym typeface="Lora"/>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242" name="Google Shape;242;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25"/>
          <p:cNvPicPr preferRelativeResize="0"/>
          <p:nvPr/>
        </p:nvPicPr>
        <p:blipFill>
          <a:blip r:embed="rId3">
            <a:alphaModFix/>
          </a:blip>
          <a:stretch>
            <a:fillRect/>
          </a:stretch>
        </p:blipFill>
        <p:spPr>
          <a:xfrm>
            <a:off x="294750" y="1484100"/>
            <a:ext cx="8489001" cy="3506999"/>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Flow Diagram (DFD)</a:t>
            </a:r>
            <a:endParaRPr/>
          </a:p>
        </p:txBody>
      </p:sp>
      <p:sp>
        <p:nvSpPr>
          <p:cNvPr id="249" name="Google Shape;249;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26"/>
          <p:cNvSpPr/>
          <p:nvPr/>
        </p:nvSpPr>
        <p:spPr>
          <a:xfrm>
            <a:off x="276375" y="1581425"/>
            <a:ext cx="1673700" cy="3936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txBox="1"/>
          <p:nvPr/>
        </p:nvSpPr>
        <p:spPr>
          <a:xfrm>
            <a:off x="468375" y="1578125"/>
            <a:ext cx="1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LEVEL 0</a:t>
            </a:r>
            <a:endParaRPr b="1">
              <a:latin typeface="Lora"/>
              <a:ea typeface="Lora"/>
              <a:cs typeface="Lora"/>
              <a:sym typeface="Lora"/>
            </a:endParaRPr>
          </a:p>
        </p:txBody>
      </p:sp>
      <p:pic>
        <p:nvPicPr>
          <p:cNvPr id="252" name="Google Shape;252;p26"/>
          <p:cNvPicPr preferRelativeResize="0"/>
          <p:nvPr/>
        </p:nvPicPr>
        <p:blipFill>
          <a:blip r:embed="rId3">
            <a:alphaModFix/>
          </a:blip>
          <a:stretch>
            <a:fillRect/>
          </a:stretch>
        </p:blipFill>
        <p:spPr>
          <a:xfrm>
            <a:off x="2102475" y="1484100"/>
            <a:ext cx="6293212" cy="3506998"/>
          </a:xfrm>
          <a:prstGeom prst="rect">
            <a:avLst/>
          </a:prstGeom>
          <a:noFill/>
          <a:ln>
            <a:noFill/>
          </a:ln>
        </p:spPr>
      </p:pic>
    </p:spTree>
  </p:cSld>
  <p:clrMapOvr>
    <a:masterClrMapping/>
  </p:clrMapOvr>
  <mc:AlternateContent>
    <mc:Choice Requires="p14">
      <p:transition spd="slow" p14:dur="2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Flow Diagram (DFD)</a:t>
            </a:r>
            <a:endParaRPr/>
          </a:p>
        </p:txBody>
      </p:sp>
      <p:sp>
        <p:nvSpPr>
          <p:cNvPr id="258" name="Google Shape;258;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27"/>
          <p:cNvSpPr/>
          <p:nvPr/>
        </p:nvSpPr>
        <p:spPr>
          <a:xfrm>
            <a:off x="276375" y="1581425"/>
            <a:ext cx="1673700" cy="3936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txBox="1"/>
          <p:nvPr/>
        </p:nvSpPr>
        <p:spPr>
          <a:xfrm>
            <a:off x="468375" y="1578125"/>
            <a:ext cx="1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LEVEL 1</a:t>
            </a:r>
            <a:endParaRPr b="1">
              <a:latin typeface="Lora"/>
              <a:ea typeface="Lora"/>
              <a:cs typeface="Lora"/>
              <a:sym typeface="Lora"/>
            </a:endParaRPr>
          </a:p>
        </p:txBody>
      </p:sp>
      <p:pic>
        <p:nvPicPr>
          <p:cNvPr id="261" name="Google Shape;261;p27"/>
          <p:cNvPicPr preferRelativeResize="0"/>
          <p:nvPr/>
        </p:nvPicPr>
        <p:blipFill>
          <a:blip r:embed="rId3">
            <a:alphaModFix/>
          </a:blip>
          <a:stretch>
            <a:fillRect/>
          </a:stretch>
        </p:blipFill>
        <p:spPr>
          <a:xfrm>
            <a:off x="2102475" y="1484100"/>
            <a:ext cx="6440750" cy="3507002"/>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process is easy</a:t>
            </a:r>
            <a:endParaRPr/>
          </a:p>
        </p:txBody>
      </p:sp>
      <p:grpSp>
        <p:nvGrpSpPr>
          <p:cNvPr id="267" name="Google Shape;267;p28"/>
          <p:cNvGrpSpPr/>
          <p:nvPr/>
        </p:nvGrpSpPr>
        <p:grpSpPr>
          <a:xfrm>
            <a:off x="916458" y="1019750"/>
            <a:ext cx="214625" cy="214625"/>
            <a:chOff x="2594050" y="1631825"/>
            <a:chExt cx="439625" cy="439625"/>
          </a:xfrm>
        </p:grpSpPr>
        <p:sp>
          <p:nvSpPr>
            <p:cNvPr id="268" name="Google Shape;268;p2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28"/>
          <p:cNvSpPr/>
          <p:nvPr/>
        </p:nvSpPr>
        <p:spPr>
          <a:xfrm>
            <a:off x="1499592"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open</a:t>
            </a:r>
            <a:endParaRPr b="1">
              <a:latin typeface="Lora"/>
              <a:ea typeface="Lora"/>
              <a:cs typeface="Lora"/>
              <a:sym typeface="Lora"/>
            </a:endParaRPr>
          </a:p>
        </p:txBody>
      </p:sp>
      <p:sp>
        <p:nvSpPr>
          <p:cNvPr id="273" name="Google Shape;273;p28"/>
          <p:cNvSpPr/>
          <p:nvPr/>
        </p:nvSpPr>
        <p:spPr>
          <a:xfrm>
            <a:off x="6721258"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register</a:t>
            </a:r>
            <a:endParaRPr b="1">
              <a:latin typeface="Lora"/>
              <a:ea typeface="Lora"/>
              <a:cs typeface="Lora"/>
              <a:sym typeface="Lora"/>
            </a:endParaRPr>
          </a:p>
        </p:txBody>
      </p:sp>
      <p:sp>
        <p:nvSpPr>
          <p:cNvPr id="274" name="Google Shape;274;p28"/>
          <p:cNvSpPr/>
          <p:nvPr/>
        </p:nvSpPr>
        <p:spPr>
          <a:xfrm>
            <a:off x="4110400"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view</a:t>
            </a:r>
            <a:endParaRPr b="1">
              <a:latin typeface="Lora"/>
              <a:ea typeface="Lora"/>
              <a:cs typeface="Lora"/>
              <a:sym typeface="Lora"/>
            </a:endParaRPr>
          </a:p>
        </p:txBody>
      </p:sp>
      <p:cxnSp>
        <p:nvCxnSpPr>
          <p:cNvPr id="275" name="Google Shape;275;p28"/>
          <p:cNvCxnSpPr>
            <a:endCxn id="274" idx="2"/>
          </p:cNvCxnSpPr>
          <p:nvPr/>
        </p:nvCxnSpPr>
        <p:spPr>
          <a:xfrm>
            <a:off x="3184600" y="2895600"/>
            <a:ext cx="925800" cy="0"/>
          </a:xfrm>
          <a:prstGeom prst="straightConnector1">
            <a:avLst/>
          </a:prstGeom>
          <a:noFill/>
          <a:ln cap="flat" cmpd="sng" w="38100">
            <a:solidFill>
              <a:schemeClr val="accent1"/>
            </a:solidFill>
            <a:prstDash val="solid"/>
            <a:round/>
            <a:headEnd len="sm" w="sm" type="none"/>
            <a:tailEnd len="sm" w="sm" type="triangle"/>
          </a:ln>
        </p:spPr>
      </p:cxnSp>
      <p:cxnSp>
        <p:nvCxnSpPr>
          <p:cNvPr id="276" name="Google Shape;276;p28"/>
          <p:cNvCxnSpPr>
            <a:endCxn id="273" idx="2"/>
          </p:cNvCxnSpPr>
          <p:nvPr/>
        </p:nvCxnSpPr>
        <p:spPr>
          <a:xfrm>
            <a:off x="5795458" y="2895600"/>
            <a:ext cx="925800" cy="0"/>
          </a:xfrm>
          <a:prstGeom prst="straightConnector1">
            <a:avLst/>
          </a:prstGeom>
          <a:noFill/>
          <a:ln cap="flat" cmpd="sng" w="38100">
            <a:solidFill>
              <a:schemeClr val="accent1"/>
            </a:solidFill>
            <a:prstDash val="solid"/>
            <a:round/>
            <a:headEnd len="sm" w="sm" type="none"/>
            <a:tailEnd len="sm" w="sm" type="triangle"/>
          </a:ln>
        </p:spPr>
      </p:cxnSp>
      <p:sp>
        <p:nvSpPr>
          <p:cNvPr id="277" name="Google Shape;277;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2000"/>
                                        <p:tgtEl>
                                          <p:spTgt spid="27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2000"/>
                                        <p:tgtEl>
                                          <p:spTgt spid="274"/>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2000"/>
                                        <p:tgtEl>
                                          <p:spTgt spid="273"/>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276"/>
                                        </p:tgtEl>
                                        <p:attrNameLst>
                                          <p:attrName>style.visibility</p:attrName>
                                        </p:attrNameLst>
                                      </p:cBhvr>
                                      <p:to>
                                        <p:strVal val="visible"/>
                                      </p:to>
                                    </p:set>
                                    <p:anim calcmode="lin" valueType="num">
                                      <p:cBhvr additive="base">
                                        <p:cTn dur="2000"/>
                                        <p:tgtEl>
                                          <p:spTgt spid="276"/>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275"/>
                                        </p:tgtEl>
                                        <p:attrNameLst>
                                          <p:attrName>style.visibility</p:attrName>
                                        </p:attrNameLst>
                                      </p:cBhvr>
                                      <p:to>
                                        <p:strVal val="visible"/>
                                      </p:to>
                                    </p:set>
                                    <p:anim calcmode="lin" valueType="num">
                                      <p:cBhvr additive="base">
                                        <p:cTn dur="2000"/>
                                        <p:tgtEl>
                                          <p:spTgt spid="2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Pages - Mobile View</a:t>
            </a:r>
            <a:endParaRPr/>
          </a:p>
        </p:txBody>
      </p:sp>
      <p:sp>
        <p:nvSpPr>
          <p:cNvPr id="283" name="Google Shape;283;p29"/>
          <p:cNvSpPr txBox="1"/>
          <p:nvPr>
            <p:ph idx="1" type="body"/>
          </p:nvPr>
        </p:nvSpPr>
        <p:spPr>
          <a:xfrm>
            <a:off x="1381250" y="1616475"/>
            <a:ext cx="34008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Lora"/>
                <a:ea typeface="Lora"/>
                <a:cs typeface="Lora"/>
                <a:sym typeface="Lora"/>
              </a:rPr>
              <a:t>Demo Pages in the Mobile View:</a:t>
            </a:r>
            <a:endParaRPr sz="1400">
              <a:latin typeface="Lora"/>
              <a:ea typeface="Lora"/>
              <a:cs typeface="Lora"/>
              <a:sym typeface="Lora"/>
            </a:endParaRPr>
          </a:p>
          <a:p>
            <a:pPr indent="0" lvl="0" marL="0" rtl="0" algn="l">
              <a:spcBef>
                <a:spcPts val="600"/>
              </a:spcBef>
              <a:spcAft>
                <a:spcPts val="0"/>
              </a:spcAft>
              <a:buNone/>
            </a:pPr>
            <a:r>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LOGIN PAGE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User_id and pwd as attributes, also we have Admin Login for database operations</a:t>
            </a:r>
            <a:endParaRPr sz="1400">
              <a:latin typeface="Lora"/>
              <a:ea typeface="Lora"/>
              <a:cs typeface="Lora"/>
              <a:sym typeface="Lora"/>
            </a:endParaRPr>
          </a:p>
        </p:txBody>
      </p:sp>
      <p:grpSp>
        <p:nvGrpSpPr>
          <p:cNvPr id="284" name="Google Shape;284;p29"/>
          <p:cNvGrpSpPr/>
          <p:nvPr/>
        </p:nvGrpSpPr>
        <p:grpSpPr>
          <a:xfrm>
            <a:off x="889984" y="1007708"/>
            <a:ext cx="270226" cy="238344"/>
            <a:chOff x="5247525" y="3007275"/>
            <a:chExt cx="517575" cy="456510"/>
          </a:xfrm>
        </p:grpSpPr>
        <p:sp>
          <p:nvSpPr>
            <p:cNvPr id="285" name="Google Shape;285;p2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88" name="Google Shape;288;p29"/>
          <p:cNvGrpSpPr/>
          <p:nvPr/>
        </p:nvGrpSpPr>
        <p:grpSpPr>
          <a:xfrm>
            <a:off x="5353200" y="373572"/>
            <a:ext cx="2119546" cy="4396359"/>
            <a:chOff x="2547150" y="238125"/>
            <a:chExt cx="2525675" cy="5238750"/>
          </a:xfrm>
        </p:grpSpPr>
        <p:sp>
          <p:nvSpPr>
            <p:cNvPr id="289" name="Google Shape;289;p29"/>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3" name="Google Shape;293;p29"/>
          <p:cNvPicPr preferRelativeResize="0"/>
          <p:nvPr/>
        </p:nvPicPr>
        <p:blipFill>
          <a:blip r:embed="rId3">
            <a:alphaModFix/>
          </a:blip>
          <a:stretch>
            <a:fillRect/>
          </a:stretch>
        </p:blipFill>
        <p:spPr>
          <a:xfrm>
            <a:off x="5431900" y="795700"/>
            <a:ext cx="1962150" cy="3564750"/>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Pages - Tablet View</a:t>
            </a:r>
            <a:endParaRPr/>
          </a:p>
        </p:txBody>
      </p:sp>
      <p:sp>
        <p:nvSpPr>
          <p:cNvPr id="299" name="Google Shape;299;p30"/>
          <p:cNvSpPr txBox="1"/>
          <p:nvPr>
            <p:ph idx="1" type="body"/>
          </p:nvPr>
        </p:nvSpPr>
        <p:spPr>
          <a:xfrm>
            <a:off x="1381250" y="1616475"/>
            <a:ext cx="34065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latin typeface="Lora"/>
                <a:ea typeface="Lora"/>
                <a:cs typeface="Lora"/>
                <a:sym typeface="Lora"/>
              </a:rPr>
              <a:t>Demo Pages in the Tablet View:</a:t>
            </a:r>
            <a:endParaRPr sz="1400">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sz="1400">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400">
                <a:latin typeface="Lora"/>
                <a:ea typeface="Lora"/>
                <a:cs typeface="Lora"/>
                <a:sym typeface="Lora"/>
              </a:rPr>
              <a:t>SIGN UP PAGE -</a:t>
            </a:r>
            <a:endParaRPr sz="1400">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400">
                <a:latin typeface="Lora"/>
                <a:ea typeface="Lora"/>
                <a:cs typeface="Lora"/>
                <a:sym typeface="Lora"/>
              </a:rPr>
              <a:t>College name, user id, pass key, confirm pass key, email id, contact no. will be given by the user and that will get saved in the database.</a:t>
            </a:r>
            <a:endParaRPr/>
          </a:p>
        </p:txBody>
      </p:sp>
      <p:grpSp>
        <p:nvGrpSpPr>
          <p:cNvPr id="300" name="Google Shape;300;p30"/>
          <p:cNvGrpSpPr/>
          <p:nvPr/>
        </p:nvGrpSpPr>
        <p:grpSpPr>
          <a:xfrm>
            <a:off x="889984" y="1007708"/>
            <a:ext cx="270226" cy="238344"/>
            <a:chOff x="5247525" y="3007275"/>
            <a:chExt cx="517575" cy="456510"/>
          </a:xfrm>
        </p:grpSpPr>
        <p:sp>
          <p:nvSpPr>
            <p:cNvPr id="301" name="Google Shape;301;p3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04" name="Google Shape;304;p30"/>
          <p:cNvGrpSpPr/>
          <p:nvPr/>
        </p:nvGrpSpPr>
        <p:grpSpPr>
          <a:xfrm>
            <a:off x="5011702" y="465959"/>
            <a:ext cx="2736410" cy="4222433"/>
            <a:chOff x="2112475" y="238125"/>
            <a:chExt cx="3395050" cy="5238750"/>
          </a:xfrm>
        </p:grpSpPr>
        <p:sp>
          <p:nvSpPr>
            <p:cNvPr id="305" name="Google Shape;305;p30"/>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9" name="Google Shape;309;p30"/>
          <p:cNvPicPr preferRelativeResize="0"/>
          <p:nvPr/>
        </p:nvPicPr>
        <p:blipFill>
          <a:blip r:embed="rId3">
            <a:alphaModFix/>
          </a:blip>
          <a:stretch>
            <a:fillRect/>
          </a:stretch>
        </p:blipFill>
        <p:spPr>
          <a:xfrm>
            <a:off x="5112800" y="896100"/>
            <a:ext cx="2518000" cy="3402951"/>
          </a:xfrm>
          <a:prstGeom prst="rect">
            <a:avLst/>
          </a:prstGeom>
          <a:noFill/>
          <a:ln>
            <a:noFill/>
          </a:ln>
        </p:spPr>
      </p:pic>
    </p:spTree>
  </p:cSld>
  <p:clrMapOvr>
    <a:masterClrMapping/>
  </p:clrMapOvr>
  <mc:AlternateContent>
    <mc:Choice Requires="p14">
      <p:transition spd="slow" p14:dur="2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highlight>
                <a:schemeClr val="accent1"/>
              </a:highlight>
            </a:endParaRPr>
          </a:p>
        </p:txBody>
      </p:sp>
      <p:sp>
        <p:nvSpPr>
          <p:cNvPr id="87" name="Google Shape;87;p13"/>
          <p:cNvSpPr txBox="1"/>
          <p:nvPr>
            <p:ph idx="4294967295" type="body"/>
          </p:nvPr>
        </p:nvSpPr>
        <p:spPr>
          <a:xfrm>
            <a:off x="395850" y="1436013"/>
            <a:ext cx="8352300" cy="3112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latin typeface="Lora"/>
                <a:ea typeface="Lora"/>
                <a:cs typeface="Lora"/>
                <a:sym typeface="Lora"/>
              </a:rPr>
              <a:t>Extra curriculum plays a key tool in the personal development of a student. It not only provides entertainment but also helps in networking and improving skills. These activities offer opportunities for students to learn the value of teamwork, individual strength and group responsibility, competition, diversity, and a sense of communication. The mission is to develop students holistically. </a:t>
            </a:r>
            <a:endParaRPr sz="1400">
              <a:latin typeface="Lora"/>
              <a:ea typeface="Lora"/>
              <a:cs typeface="Lora"/>
              <a:sym typeface="Lora"/>
            </a:endParaRPr>
          </a:p>
          <a:p>
            <a:pPr indent="0" lvl="0" marL="0" rtl="0" algn="just">
              <a:lnSpc>
                <a:spcPct val="115000"/>
              </a:lnSpc>
              <a:spcBef>
                <a:spcPts val="1200"/>
              </a:spcBef>
              <a:spcAft>
                <a:spcPts val="0"/>
              </a:spcAft>
              <a:buClr>
                <a:schemeClr val="dk1"/>
              </a:buClr>
              <a:buSzPts val="1100"/>
              <a:buFont typeface="Arial"/>
              <a:buNone/>
            </a:pPr>
            <a:r>
              <a:rPr lang="en" sz="1400">
                <a:latin typeface="Lora"/>
                <a:ea typeface="Lora"/>
                <a:cs typeface="Lora"/>
                <a:sym typeface="Lora"/>
              </a:rPr>
              <a:t>This website provides a user-friendly interface that can be accessed by any student without hindrance and the main part is composed of the different tabs which segregates all the events to avoid chaos and confusion, a search bar that ensures quick access to the events of a particular college reducing the search time effectively, the chatbot that clears all the queries and problem encountered while using our site and login portal that enhance the security, so that information is only from an authentic source and no random people has access to it. </a:t>
            </a:r>
            <a:endParaRPr sz="1400">
              <a:latin typeface="Lora"/>
              <a:ea typeface="Lora"/>
              <a:cs typeface="Lora"/>
              <a:sym typeface="Lora"/>
            </a:endParaRPr>
          </a:p>
          <a:p>
            <a:pPr indent="0" lvl="0" marL="0" rtl="0" algn="l">
              <a:spcBef>
                <a:spcPts val="1200"/>
              </a:spcBef>
              <a:spcAft>
                <a:spcPts val="0"/>
              </a:spcAft>
              <a:buNone/>
            </a:pPr>
            <a:r>
              <a:t/>
            </a:r>
            <a:endParaRPr/>
          </a:p>
        </p:txBody>
      </p:sp>
      <p:grpSp>
        <p:nvGrpSpPr>
          <p:cNvPr id="88" name="Google Shape;88;p13"/>
          <p:cNvGrpSpPr/>
          <p:nvPr/>
        </p:nvGrpSpPr>
        <p:grpSpPr>
          <a:xfrm>
            <a:off x="916458" y="1019750"/>
            <a:ext cx="214625" cy="214625"/>
            <a:chOff x="2594050" y="1631825"/>
            <a:chExt cx="439625" cy="439625"/>
          </a:xfrm>
        </p:grpSpPr>
        <p:sp>
          <p:nvSpPr>
            <p:cNvPr id="89" name="Google Shape;89;p1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Pages - Desktop View</a:t>
            </a:r>
            <a:endParaRPr/>
          </a:p>
        </p:txBody>
      </p:sp>
      <p:grpSp>
        <p:nvGrpSpPr>
          <p:cNvPr id="315" name="Google Shape;315;p31"/>
          <p:cNvGrpSpPr/>
          <p:nvPr/>
        </p:nvGrpSpPr>
        <p:grpSpPr>
          <a:xfrm>
            <a:off x="889984" y="1007708"/>
            <a:ext cx="270226" cy="238344"/>
            <a:chOff x="5247525" y="3007275"/>
            <a:chExt cx="517575" cy="456510"/>
          </a:xfrm>
        </p:grpSpPr>
        <p:sp>
          <p:nvSpPr>
            <p:cNvPr id="316" name="Google Shape;316;p3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9" name="Google Shape;319;p31"/>
          <p:cNvGrpSpPr/>
          <p:nvPr/>
        </p:nvGrpSpPr>
        <p:grpSpPr>
          <a:xfrm>
            <a:off x="3938374" y="1802704"/>
            <a:ext cx="4542205" cy="2661224"/>
            <a:chOff x="1177450" y="241631"/>
            <a:chExt cx="6173152" cy="3616776"/>
          </a:xfrm>
        </p:grpSpPr>
        <p:sp>
          <p:nvSpPr>
            <p:cNvPr id="320" name="Google Shape;320;p31"/>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31"/>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31"/>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31"/>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324" name="Google Shape;324;p31"/>
          <p:cNvPicPr preferRelativeResize="0"/>
          <p:nvPr/>
        </p:nvPicPr>
        <p:blipFill>
          <a:blip r:embed="rId3">
            <a:alphaModFix/>
          </a:blip>
          <a:stretch>
            <a:fillRect/>
          </a:stretch>
        </p:blipFill>
        <p:spPr>
          <a:xfrm>
            <a:off x="4461150" y="1955675"/>
            <a:ext cx="3507426" cy="2251250"/>
          </a:xfrm>
          <a:prstGeom prst="rect">
            <a:avLst/>
          </a:prstGeom>
          <a:noFill/>
          <a:ln>
            <a:noFill/>
          </a:ln>
        </p:spPr>
      </p:pic>
      <p:sp>
        <p:nvSpPr>
          <p:cNvPr id="325" name="Google Shape;325;p31"/>
          <p:cNvSpPr txBox="1"/>
          <p:nvPr/>
        </p:nvSpPr>
        <p:spPr>
          <a:xfrm>
            <a:off x="675575" y="1980625"/>
            <a:ext cx="25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326" name="Google Shape;326;p31"/>
          <p:cNvSpPr txBox="1"/>
          <p:nvPr>
            <p:ph idx="1" type="body"/>
          </p:nvPr>
        </p:nvSpPr>
        <p:spPr>
          <a:xfrm>
            <a:off x="675575" y="1637650"/>
            <a:ext cx="34065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Lora"/>
                <a:ea typeface="Lora"/>
                <a:cs typeface="Lora"/>
                <a:sym typeface="Lora"/>
              </a:rPr>
              <a:t>Demo Pages in the Desktop View:</a:t>
            </a:r>
            <a:endParaRPr sz="1400">
              <a:latin typeface="Lora"/>
              <a:ea typeface="Lora"/>
              <a:cs typeface="Lora"/>
              <a:sym typeface="Lora"/>
            </a:endParaRPr>
          </a:p>
          <a:p>
            <a:pPr indent="0" lvl="0" marL="0" rtl="0" algn="l">
              <a:spcBef>
                <a:spcPts val="600"/>
              </a:spcBef>
              <a:spcAft>
                <a:spcPts val="0"/>
              </a:spcAft>
              <a:buNone/>
            </a:pPr>
            <a:r>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WEBSITE LOOK:</a:t>
            </a:r>
            <a:endParaRPr sz="1400">
              <a:latin typeface="Lora"/>
              <a:ea typeface="Lora"/>
              <a:cs typeface="Lora"/>
              <a:sym typeface="Lora"/>
            </a:endParaRPr>
          </a:p>
          <a:p>
            <a:pPr indent="0" lvl="0" marL="0" rtl="0" algn="l">
              <a:spcBef>
                <a:spcPts val="600"/>
              </a:spcBef>
              <a:spcAft>
                <a:spcPts val="0"/>
              </a:spcAft>
              <a:buNone/>
            </a:pPr>
            <a:r>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Our website will look as shown in the picture.</a:t>
            </a:r>
            <a:endParaRPr sz="1400">
              <a:latin typeface="Lora"/>
              <a:ea typeface="Lora"/>
              <a:cs typeface="Lora"/>
              <a:sym typeface="Lora"/>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32" name="Google Shape;332;p32"/>
          <p:cNvSpPr txBox="1"/>
          <p:nvPr>
            <p:ph idx="1" type="body"/>
          </p:nvPr>
        </p:nvSpPr>
        <p:spPr>
          <a:xfrm>
            <a:off x="506675" y="1616475"/>
            <a:ext cx="8122200" cy="3112200"/>
          </a:xfrm>
          <a:prstGeom prst="rect">
            <a:avLst/>
          </a:prstGeom>
        </p:spPr>
        <p:txBody>
          <a:bodyPr anchorCtr="0" anchor="t" bIns="91425" lIns="91425" spcFirstLastPara="1" rIns="91425" wrap="square" tIns="91425">
            <a:noAutofit/>
          </a:bodyPr>
          <a:lstStyle/>
          <a:p>
            <a:pPr indent="-228600" lvl="0" marL="457200" rtl="0" algn="just">
              <a:lnSpc>
                <a:spcPct val="120000"/>
              </a:lnSpc>
              <a:spcBef>
                <a:spcPts val="200"/>
              </a:spcBef>
              <a:spcAft>
                <a:spcPts val="0"/>
              </a:spcAft>
              <a:buClr>
                <a:schemeClr val="dk1"/>
              </a:buClr>
              <a:buSzPts val="1100"/>
              <a:buFont typeface="Arial"/>
              <a:buNone/>
            </a:pPr>
            <a:r>
              <a:rPr lang="en" sz="1400">
                <a:solidFill>
                  <a:srgbClr val="2E2E2E"/>
                </a:solidFill>
                <a:latin typeface="Lora"/>
                <a:ea typeface="Lora"/>
                <a:cs typeface="Lora"/>
                <a:sym typeface="Lora"/>
              </a:rPr>
              <a:t>    “College Times” is a web application that completely helps students to know about current and upcoming updates on various activities and events organized by various colleges within the state. It will be of greater advantage for students as well as college authorities. This project covers all basic features for an easy and user-friendly interface. The core part of the website is mainly composed of the main interface, menus, login, registration, search bar, and chatbot. This is the combined management of Web programming, specifically HTML, CSS, JavaScript, PHP along with database support from MySQL.</a:t>
            </a:r>
            <a:endParaRPr sz="1400">
              <a:solidFill>
                <a:srgbClr val="2E2E2E"/>
              </a:solidFill>
              <a:latin typeface="Lora"/>
              <a:ea typeface="Lora"/>
              <a:cs typeface="Lora"/>
              <a:sym typeface="Lora"/>
            </a:endParaRPr>
          </a:p>
          <a:p>
            <a:pPr indent="0" lvl="0" marL="457200" rtl="0" algn="l">
              <a:lnSpc>
                <a:spcPct val="115000"/>
              </a:lnSpc>
              <a:spcBef>
                <a:spcPts val="600"/>
              </a:spcBef>
              <a:spcAft>
                <a:spcPts val="0"/>
              </a:spcAft>
              <a:buNone/>
            </a:pPr>
            <a:r>
              <a:t/>
            </a:r>
            <a:endParaRPr>
              <a:highlight>
                <a:schemeClr val="accent1"/>
              </a:highlight>
            </a:endParaRPr>
          </a:p>
          <a:p>
            <a:pPr indent="0" lvl="0" marL="0" rtl="0" algn="l">
              <a:spcBef>
                <a:spcPts val="600"/>
              </a:spcBef>
              <a:spcAft>
                <a:spcPts val="0"/>
              </a:spcAft>
              <a:buNone/>
            </a:pPr>
            <a:r>
              <a:t/>
            </a:r>
            <a:endParaRPr/>
          </a:p>
        </p:txBody>
      </p:sp>
      <p:grpSp>
        <p:nvGrpSpPr>
          <p:cNvPr id="333" name="Google Shape;333;p32"/>
          <p:cNvGrpSpPr/>
          <p:nvPr/>
        </p:nvGrpSpPr>
        <p:grpSpPr>
          <a:xfrm>
            <a:off x="916458" y="1019750"/>
            <a:ext cx="214625" cy="214625"/>
            <a:chOff x="2594050" y="1631825"/>
            <a:chExt cx="439625" cy="439625"/>
          </a:xfrm>
        </p:grpSpPr>
        <p:sp>
          <p:nvSpPr>
            <p:cNvPr id="334" name="Google Shape;334;p3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2"/>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344" name="Google Shape;344;p33"/>
          <p:cNvSpPr txBox="1"/>
          <p:nvPr>
            <p:ph idx="1" type="body"/>
          </p:nvPr>
        </p:nvSpPr>
        <p:spPr>
          <a:xfrm>
            <a:off x="506675" y="1616475"/>
            <a:ext cx="8122200" cy="3112200"/>
          </a:xfrm>
          <a:prstGeom prst="rect">
            <a:avLst/>
          </a:prstGeom>
        </p:spPr>
        <p:txBody>
          <a:bodyPr anchorCtr="0" anchor="t" bIns="91425" lIns="91425" spcFirstLastPara="1" rIns="91425" wrap="square" tIns="91425">
            <a:noAutofit/>
          </a:bodyPr>
          <a:lstStyle/>
          <a:p>
            <a:pPr indent="-342900" lvl="0" marL="457200" rtl="0" algn="just">
              <a:lnSpc>
                <a:spcPct val="120000"/>
              </a:lnSpc>
              <a:spcBef>
                <a:spcPts val="200"/>
              </a:spcBef>
              <a:spcAft>
                <a:spcPts val="0"/>
              </a:spcAft>
              <a:buClr>
                <a:schemeClr val="accent1"/>
              </a:buClr>
              <a:buSzPts val="1800"/>
              <a:buFont typeface="Lora"/>
              <a:buChar char="◉"/>
            </a:pPr>
            <a:r>
              <a:rPr lang="en" sz="1400">
                <a:latin typeface="Lora"/>
                <a:ea typeface="Lora"/>
                <a:cs typeface="Lora"/>
                <a:sym typeface="Lora"/>
              </a:rPr>
              <a:t>https://www.geeksforgeeks.org/  (DFD Diagram)</a:t>
            </a:r>
            <a:endParaRPr sz="1400">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latin typeface="Lora"/>
                <a:ea typeface="Lora"/>
                <a:cs typeface="Lora"/>
                <a:sym typeface="Lora"/>
              </a:rPr>
              <a:t>https://www.guru99.com/</a:t>
            </a:r>
            <a:r>
              <a:rPr lang="en" sz="1400">
                <a:solidFill>
                  <a:srgbClr val="2E2E2E"/>
                </a:solidFill>
                <a:latin typeface="Lora"/>
                <a:ea typeface="Lora"/>
                <a:cs typeface="Lora"/>
                <a:sym typeface="Lora"/>
              </a:rPr>
              <a:t>   (ER Diagram)</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https://www.geeksforgeeks.org/     (DFD Diagram)</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http://library.ucmerced.edu/      (Data Dictionary)</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https://www.tutorialspoint.com/    (Data Dictionary)</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https://www.trifacta.com/     (Data Dictionary)</a:t>
            </a:r>
            <a:endParaRPr sz="1400">
              <a:solidFill>
                <a:srgbClr val="2E2E2E"/>
              </a:solidFill>
              <a:latin typeface="Lora"/>
              <a:ea typeface="Lora"/>
              <a:cs typeface="Lora"/>
              <a:sym typeface="Lora"/>
            </a:endParaRPr>
          </a:p>
          <a:p>
            <a:pPr indent="0" lvl="0" marL="457200" rtl="0" algn="l">
              <a:lnSpc>
                <a:spcPct val="115000"/>
              </a:lnSpc>
              <a:spcBef>
                <a:spcPts val="600"/>
              </a:spcBef>
              <a:spcAft>
                <a:spcPts val="0"/>
              </a:spcAft>
              <a:buNone/>
            </a:pPr>
            <a:r>
              <a:t/>
            </a:r>
            <a:endParaRPr>
              <a:highlight>
                <a:schemeClr val="accent1"/>
              </a:highlight>
            </a:endParaRPr>
          </a:p>
          <a:p>
            <a:pPr indent="0" lvl="0" marL="0" rtl="0" algn="l">
              <a:spcBef>
                <a:spcPts val="600"/>
              </a:spcBef>
              <a:spcAft>
                <a:spcPts val="0"/>
              </a:spcAft>
              <a:buNone/>
            </a:pPr>
            <a:r>
              <a:t/>
            </a:r>
            <a:endParaRPr/>
          </a:p>
        </p:txBody>
      </p:sp>
      <p:grpSp>
        <p:nvGrpSpPr>
          <p:cNvPr id="345" name="Google Shape;345;p33"/>
          <p:cNvGrpSpPr/>
          <p:nvPr/>
        </p:nvGrpSpPr>
        <p:grpSpPr>
          <a:xfrm>
            <a:off x="916458" y="1019750"/>
            <a:ext cx="214625" cy="214625"/>
            <a:chOff x="2594050" y="1631825"/>
            <a:chExt cx="439625" cy="439625"/>
          </a:xfrm>
        </p:grpSpPr>
        <p:sp>
          <p:nvSpPr>
            <p:cNvPr id="346" name="Google Shape;346;p3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3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highlight>
                <a:schemeClr val="accent1"/>
              </a:highlight>
            </a:endParaRPr>
          </a:p>
        </p:txBody>
      </p:sp>
      <p:sp>
        <p:nvSpPr>
          <p:cNvPr id="356" name="Google Shape;356;p34"/>
          <p:cNvSpPr txBox="1"/>
          <p:nvPr>
            <p:ph idx="4294967295" type="body"/>
          </p:nvPr>
        </p:nvSpPr>
        <p:spPr>
          <a:xfrm>
            <a:off x="395850" y="1436013"/>
            <a:ext cx="8352300" cy="31122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400">
                <a:latin typeface="Lora"/>
                <a:ea typeface="Lora"/>
                <a:cs typeface="Lora"/>
                <a:sym typeface="Lora"/>
              </a:rPr>
              <a:t>Extra curriculum plays a key tool in the personal development of a student. It not only provides entertainment but also helps in networking and improving skills. These activities offer opportunities for students to learn the value of teamwork, individual strength and group responsibility, competition, diversity, and a sense of communication. The mission is to develop students holistically. </a:t>
            </a:r>
            <a:endParaRPr sz="1400">
              <a:latin typeface="Lora"/>
              <a:ea typeface="Lora"/>
              <a:cs typeface="Lora"/>
              <a:sym typeface="Lora"/>
            </a:endParaRPr>
          </a:p>
          <a:p>
            <a:pPr indent="0" lvl="0" marL="0" rtl="0" algn="just">
              <a:lnSpc>
                <a:spcPct val="115000"/>
              </a:lnSpc>
              <a:spcBef>
                <a:spcPts val="1200"/>
              </a:spcBef>
              <a:spcAft>
                <a:spcPts val="0"/>
              </a:spcAft>
              <a:buClr>
                <a:schemeClr val="dk1"/>
              </a:buClr>
              <a:buSzPts val="1100"/>
              <a:buFont typeface="Arial"/>
              <a:buNone/>
            </a:pPr>
            <a:r>
              <a:rPr lang="en" sz="1400">
                <a:latin typeface="Lora"/>
                <a:ea typeface="Lora"/>
                <a:cs typeface="Lora"/>
                <a:sym typeface="Lora"/>
              </a:rPr>
              <a:t>This website provides a user-friendly interface that can be accessed by any student without hindrance and the main part is composed of the different tabs which segregates all the events to avoid chaos and confusion, a search bar that ensures quick access to the events of a particular college reducing the search time effectively, the chatbot that clears all the queries and problem encountered while using our site and login portal that enhance the security, so that information is only from an authentic source and no random people has access to it. </a:t>
            </a:r>
            <a:endParaRPr sz="1400">
              <a:latin typeface="Lora"/>
              <a:ea typeface="Lora"/>
              <a:cs typeface="Lora"/>
              <a:sym typeface="Lora"/>
            </a:endParaRPr>
          </a:p>
          <a:p>
            <a:pPr indent="0" lvl="0" marL="0" rtl="0" algn="l">
              <a:spcBef>
                <a:spcPts val="1200"/>
              </a:spcBef>
              <a:spcAft>
                <a:spcPts val="0"/>
              </a:spcAft>
              <a:buNone/>
            </a:pPr>
            <a:r>
              <a:t/>
            </a:r>
            <a:endParaRPr/>
          </a:p>
        </p:txBody>
      </p:sp>
      <p:grpSp>
        <p:nvGrpSpPr>
          <p:cNvPr id="357" name="Google Shape;357;p34"/>
          <p:cNvGrpSpPr/>
          <p:nvPr/>
        </p:nvGrpSpPr>
        <p:grpSpPr>
          <a:xfrm>
            <a:off x="916458" y="1019750"/>
            <a:ext cx="214625" cy="214625"/>
            <a:chOff x="2594050" y="1631825"/>
            <a:chExt cx="439625" cy="439625"/>
          </a:xfrm>
        </p:grpSpPr>
        <p:sp>
          <p:nvSpPr>
            <p:cNvPr id="358" name="Google Shape;358;p3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3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highlight>
                <a:schemeClr val="accent1"/>
              </a:highlight>
            </a:endParaRPr>
          </a:p>
        </p:txBody>
      </p:sp>
      <p:sp>
        <p:nvSpPr>
          <p:cNvPr id="368" name="Google Shape;368;p35"/>
          <p:cNvSpPr txBox="1"/>
          <p:nvPr>
            <p:ph idx="4294967295" type="body"/>
          </p:nvPr>
        </p:nvSpPr>
        <p:spPr>
          <a:xfrm>
            <a:off x="395850" y="1436013"/>
            <a:ext cx="8352300" cy="3112200"/>
          </a:xfrm>
          <a:prstGeom prst="rect">
            <a:avLst/>
          </a:prstGeom>
        </p:spPr>
        <p:txBody>
          <a:bodyPr anchorCtr="0" anchor="t" bIns="91425" lIns="91425" spcFirstLastPara="1" rIns="91425" wrap="square" tIns="91425">
            <a:noAutofit/>
          </a:bodyPr>
          <a:lstStyle/>
          <a:p>
            <a:pPr indent="0" lvl="0" marL="228600" rtl="0" algn="just">
              <a:lnSpc>
                <a:spcPct val="120000"/>
              </a:lnSpc>
              <a:spcBef>
                <a:spcPts val="0"/>
              </a:spcBef>
              <a:spcAft>
                <a:spcPts val="0"/>
              </a:spcAft>
              <a:buClr>
                <a:schemeClr val="dk1"/>
              </a:buClr>
              <a:buSzPts val="1100"/>
              <a:buFont typeface="Arial"/>
              <a:buNone/>
            </a:pPr>
            <a:r>
              <a:rPr lang="en" sz="1400">
                <a:latin typeface="Lora"/>
                <a:ea typeface="Lora"/>
                <a:cs typeface="Lora"/>
                <a:sym typeface="Lora"/>
              </a:rPr>
              <a:t>As college students, we face a lot of issues when it comes to knowing and segregating information about all college’s day-to-day events and activities, which may seem tricky for some of us. Most of the time as college students, we may not get the opportunity to communicate with other colleges directly, which may lead to losing out on beneficial career opportunities. Currently, there is no such website where the users can get all information related to webinars, seminars, internships, competitions, and events, etc. that are organized by various colleges within the state. </a:t>
            </a:r>
            <a:endParaRPr sz="1400">
              <a:latin typeface="Lora"/>
              <a:ea typeface="Lora"/>
              <a:cs typeface="Lora"/>
              <a:sym typeface="Lora"/>
            </a:endParaRPr>
          </a:p>
          <a:p>
            <a:pPr indent="0" lvl="0" marL="228600" rtl="0" algn="just">
              <a:lnSpc>
                <a:spcPct val="120000"/>
              </a:lnSpc>
              <a:spcBef>
                <a:spcPts val="600"/>
              </a:spcBef>
              <a:spcAft>
                <a:spcPts val="0"/>
              </a:spcAft>
              <a:buClr>
                <a:schemeClr val="dk1"/>
              </a:buClr>
              <a:buSzPts val="1100"/>
              <a:buFont typeface="Arial"/>
              <a:buNone/>
            </a:pPr>
            <a:r>
              <a:rPr lang="en" sz="1400">
                <a:latin typeface="Lora"/>
                <a:ea typeface="Lora"/>
                <a:cs typeface="Lora"/>
                <a:sym typeface="Lora"/>
              </a:rPr>
              <a:t>So, we came up with the idea of “College Times” which is a website where the visitors specifically the college students and teachers will get all the relevant and authentic information on the webinars, seminars, internships, competitions, and events, etc. organized by various colleges within the state which is directly given by the college authorities.</a:t>
            </a:r>
            <a:endParaRPr sz="1400">
              <a:latin typeface="Lora"/>
              <a:ea typeface="Lora"/>
              <a:cs typeface="Lora"/>
              <a:sym typeface="Lora"/>
            </a:endParaRPr>
          </a:p>
          <a:p>
            <a:pPr indent="0" lvl="0" marL="0" rtl="0" algn="just">
              <a:lnSpc>
                <a:spcPct val="115000"/>
              </a:lnSpc>
              <a:spcBef>
                <a:spcPts val="1200"/>
              </a:spcBef>
              <a:spcAft>
                <a:spcPts val="0"/>
              </a:spcAft>
              <a:buClr>
                <a:schemeClr val="dk1"/>
              </a:buClr>
              <a:buSzPts val="1100"/>
              <a:buFont typeface="Arial"/>
              <a:buNone/>
            </a:pPr>
            <a:r>
              <a:t/>
            </a:r>
            <a:endParaRPr sz="1400">
              <a:latin typeface="Lora"/>
              <a:ea typeface="Lora"/>
              <a:cs typeface="Lora"/>
              <a:sym typeface="Lora"/>
            </a:endParaRPr>
          </a:p>
          <a:p>
            <a:pPr indent="0" lvl="0" marL="0" rtl="0" algn="l">
              <a:spcBef>
                <a:spcPts val="1200"/>
              </a:spcBef>
              <a:spcAft>
                <a:spcPts val="0"/>
              </a:spcAft>
              <a:buNone/>
            </a:pPr>
            <a:r>
              <a:t/>
            </a:r>
            <a:endParaRPr/>
          </a:p>
        </p:txBody>
      </p:sp>
      <p:grpSp>
        <p:nvGrpSpPr>
          <p:cNvPr id="369" name="Google Shape;369;p35"/>
          <p:cNvGrpSpPr/>
          <p:nvPr/>
        </p:nvGrpSpPr>
        <p:grpSpPr>
          <a:xfrm>
            <a:off x="916458" y="1019750"/>
            <a:ext cx="214625" cy="214625"/>
            <a:chOff x="2594050" y="1631825"/>
            <a:chExt cx="439625" cy="439625"/>
          </a:xfrm>
        </p:grpSpPr>
        <p:sp>
          <p:nvSpPr>
            <p:cNvPr id="370" name="Google Shape;370;p3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3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Existing System</a:t>
            </a:r>
            <a:endParaRPr>
              <a:highlight>
                <a:schemeClr val="accent1"/>
              </a:highlight>
            </a:endParaRPr>
          </a:p>
        </p:txBody>
      </p:sp>
      <p:grpSp>
        <p:nvGrpSpPr>
          <p:cNvPr id="380" name="Google Shape;380;p36"/>
          <p:cNvGrpSpPr/>
          <p:nvPr/>
        </p:nvGrpSpPr>
        <p:grpSpPr>
          <a:xfrm>
            <a:off x="916458" y="1019750"/>
            <a:ext cx="214625" cy="214625"/>
            <a:chOff x="2594050" y="1631825"/>
            <a:chExt cx="439625" cy="439625"/>
          </a:xfrm>
        </p:grpSpPr>
        <p:sp>
          <p:nvSpPr>
            <p:cNvPr id="381" name="Google Shape;381;p3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3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36"/>
          <p:cNvSpPr/>
          <p:nvPr/>
        </p:nvSpPr>
        <p:spPr>
          <a:xfrm>
            <a:off x="489575" y="1901100"/>
            <a:ext cx="1429500" cy="13413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7" name="Google Shape;387;p36"/>
          <p:cNvPicPr preferRelativeResize="0"/>
          <p:nvPr/>
        </p:nvPicPr>
        <p:blipFill>
          <a:blip r:embed="rId3">
            <a:alphaModFix/>
          </a:blip>
          <a:stretch>
            <a:fillRect/>
          </a:stretch>
        </p:blipFill>
        <p:spPr>
          <a:xfrm>
            <a:off x="413708" y="2078231"/>
            <a:ext cx="1429500" cy="987055"/>
          </a:xfrm>
          <a:prstGeom prst="rect">
            <a:avLst/>
          </a:prstGeom>
          <a:noFill/>
          <a:ln>
            <a:noFill/>
          </a:ln>
        </p:spPr>
      </p:pic>
      <p:sp>
        <p:nvSpPr>
          <p:cNvPr id="388" name="Google Shape;388;p36"/>
          <p:cNvSpPr txBox="1"/>
          <p:nvPr/>
        </p:nvSpPr>
        <p:spPr>
          <a:xfrm>
            <a:off x="1919075" y="2172650"/>
            <a:ext cx="2342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Quattrocento Sans"/>
                <a:ea typeface="Quattrocento Sans"/>
                <a:cs typeface="Quattrocento Sans"/>
                <a:sym typeface="Quattrocento Sans"/>
              </a:rPr>
              <a:t>No such Website</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 sz="1600">
                <a:latin typeface="Quattrocento Sans"/>
                <a:ea typeface="Quattrocento Sans"/>
                <a:cs typeface="Quattrocento Sans"/>
                <a:sym typeface="Quattrocento Sans"/>
              </a:rPr>
              <a:t>For College Events</a:t>
            </a:r>
            <a:endParaRPr sz="1600">
              <a:latin typeface="Quattrocento Sans"/>
              <a:ea typeface="Quattrocento Sans"/>
              <a:cs typeface="Quattrocento Sans"/>
              <a:sym typeface="Quattrocento Sans"/>
            </a:endParaRPr>
          </a:p>
        </p:txBody>
      </p:sp>
      <p:sp>
        <p:nvSpPr>
          <p:cNvPr id="389" name="Google Shape;389;p36"/>
          <p:cNvSpPr/>
          <p:nvPr/>
        </p:nvSpPr>
        <p:spPr>
          <a:xfrm>
            <a:off x="2984775" y="3515525"/>
            <a:ext cx="1429500" cy="13413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36"/>
          <p:cNvPicPr preferRelativeResize="0"/>
          <p:nvPr/>
        </p:nvPicPr>
        <p:blipFill>
          <a:blip r:embed="rId4">
            <a:alphaModFix/>
          </a:blip>
          <a:stretch>
            <a:fillRect/>
          </a:stretch>
        </p:blipFill>
        <p:spPr>
          <a:xfrm>
            <a:off x="3265850" y="3752500"/>
            <a:ext cx="867350" cy="867350"/>
          </a:xfrm>
          <a:prstGeom prst="rect">
            <a:avLst/>
          </a:prstGeom>
          <a:noFill/>
          <a:ln>
            <a:noFill/>
          </a:ln>
        </p:spPr>
      </p:pic>
      <p:sp>
        <p:nvSpPr>
          <p:cNvPr id="391" name="Google Shape;391;p36"/>
          <p:cNvSpPr txBox="1"/>
          <p:nvPr/>
        </p:nvSpPr>
        <p:spPr>
          <a:xfrm>
            <a:off x="4414275" y="3811800"/>
            <a:ext cx="2342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Quattrocento Sans"/>
                <a:ea typeface="Quattrocento Sans"/>
                <a:cs typeface="Quattrocento Sans"/>
                <a:sym typeface="Quattrocento Sans"/>
              </a:rPr>
              <a:t>Only Commercial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 sz="1600">
                <a:latin typeface="Quattrocento Sans"/>
                <a:ea typeface="Quattrocento Sans"/>
                <a:cs typeface="Quattrocento Sans"/>
                <a:sym typeface="Quattrocento Sans"/>
              </a:rPr>
              <a:t>News Website</a:t>
            </a:r>
            <a:endParaRPr sz="1600">
              <a:latin typeface="Quattrocento Sans"/>
              <a:ea typeface="Quattrocento Sans"/>
              <a:cs typeface="Quattrocento Sans"/>
              <a:sym typeface="Quattrocento Sans"/>
            </a:endParaRPr>
          </a:p>
        </p:txBody>
      </p:sp>
      <p:sp>
        <p:nvSpPr>
          <p:cNvPr id="392" name="Google Shape;392;p36"/>
          <p:cNvSpPr/>
          <p:nvPr/>
        </p:nvSpPr>
        <p:spPr>
          <a:xfrm>
            <a:off x="4960300" y="1901100"/>
            <a:ext cx="1429500" cy="13413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txBox="1"/>
          <p:nvPr/>
        </p:nvSpPr>
        <p:spPr>
          <a:xfrm>
            <a:off x="6389800" y="2063850"/>
            <a:ext cx="234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Quattrocento Sans"/>
                <a:ea typeface="Quattrocento Sans"/>
                <a:cs typeface="Quattrocento Sans"/>
                <a:sym typeface="Quattrocento Sans"/>
              </a:rPr>
              <a:t>No Registration or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 sz="1600">
                <a:latin typeface="Quattrocento Sans"/>
                <a:ea typeface="Quattrocento Sans"/>
                <a:cs typeface="Quattrocento Sans"/>
                <a:sym typeface="Quattrocento Sans"/>
              </a:rPr>
              <a:t>Participation opportunity</a:t>
            </a:r>
            <a:endParaRPr sz="1600">
              <a:latin typeface="Quattrocento Sans"/>
              <a:ea typeface="Quattrocento Sans"/>
              <a:cs typeface="Quattrocento Sans"/>
              <a:sym typeface="Quattrocento Sans"/>
            </a:endParaRPr>
          </a:p>
        </p:txBody>
      </p:sp>
      <p:pic>
        <p:nvPicPr>
          <p:cNvPr id="394" name="Google Shape;394;p36"/>
          <p:cNvPicPr preferRelativeResize="0"/>
          <p:nvPr/>
        </p:nvPicPr>
        <p:blipFill rotWithShape="1">
          <a:blip r:embed="rId5">
            <a:alphaModFix/>
          </a:blip>
          <a:srcRect b="18659" l="0" r="0" t="0"/>
          <a:stretch/>
        </p:blipFill>
        <p:spPr>
          <a:xfrm>
            <a:off x="5259650" y="2067150"/>
            <a:ext cx="988497" cy="867350"/>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7"/>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a:t>
            </a:r>
            <a:r>
              <a:rPr lang="en"/>
              <a:t> System</a:t>
            </a:r>
            <a:endParaRPr>
              <a:highlight>
                <a:schemeClr val="accent1"/>
              </a:highlight>
            </a:endParaRPr>
          </a:p>
        </p:txBody>
      </p:sp>
      <p:grpSp>
        <p:nvGrpSpPr>
          <p:cNvPr id="400" name="Google Shape;400;p37"/>
          <p:cNvGrpSpPr/>
          <p:nvPr/>
        </p:nvGrpSpPr>
        <p:grpSpPr>
          <a:xfrm>
            <a:off x="916458" y="1019750"/>
            <a:ext cx="214625" cy="214625"/>
            <a:chOff x="2594050" y="1631825"/>
            <a:chExt cx="439625" cy="439625"/>
          </a:xfrm>
        </p:grpSpPr>
        <p:sp>
          <p:nvSpPr>
            <p:cNvPr id="401" name="Google Shape;401;p3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3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37"/>
          <p:cNvSpPr/>
          <p:nvPr/>
        </p:nvSpPr>
        <p:spPr>
          <a:xfrm>
            <a:off x="310363"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2336650"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p:cNvSpPr/>
          <p:nvPr/>
        </p:nvSpPr>
        <p:spPr>
          <a:xfrm>
            <a:off x="4362925"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p:cNvSpPr/>
          <p:nvPr/>
        </p:nvSpPr>
        <p:spPr>
          <a:xfrm>
            <a:off x="6389200"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0" name="Google Shape;410;p37"/>
          <p:cNvCxnSpPr>
            <a:stCxn id="406" idx="6"/>
            <a:endCxn id="407" idx="2"/>
          </p:cNvCxnSpPr>
          <p:nvPr/>
        </p:nvCxnSpPr>
        <p:spPr>
          <a:xfrm>
            <a:off x="1737163" y="3082600"/>
            <a:ext cx="599400" cy="600"/>
          </a:xfrm>
          <a:prstGeom prst="bentConnector3">
            <a:avLst>
              <a:gd fmla="val 50007" name="adj1"/>
            </a:avLst>
          </a:prstGeom>
          <a:noFill/>
          <a:ln cap="flat" cmpd="sng" w="28575">
            <a:solidFill>
              <a:schemeClr val="accent2"/>
            </a:solidFill>
            <a:prstDash val="solid"/>
            <a:round/>
            <a:headEnd len="med" w="med" type="none"/>
            <a:tailEnd len="med" w="med" type="none"/>
          </a:ln>
        </p:spPr>
      </p:cxnSp>
      <p:cxnSp>
        <p:nvCxnSpPr>
          <p:cNvPr id="411" name="Google Shape;411;p37"/>
          <p:cNvCxnSpPr>
            <a:stCxn id="407" idx="6"/>
            <a:endCxn id="408" idx="2"/>
          </p:cNvCxnSpPr>
          <p:nvPr/>
        </p:nvCxnSpPr>
        <p:spPr>
          <a:xfrm>
            <a:off x="3763450" y="3082600"/>
            <a:ext cx="599400" cy="600"/>
          </a:xfrm>
          <a:prstGeom prst="bentConnector3">
            <a:avLst>
              <a:gd fmla="val 50006" name="adj1"/>
            </a:avLst>
          </a:prstGeom>
          <a:noFill/>
          <a:ln cap="flat" cmpd="sng" w="28575">
            <a:solidFill>
              <a:schemeClr val="accent2"/>
            </a:solidFill>
            <a:prstDash val="solid"/>
            <a:round/>
            <a:headEnd len="med" w="med" type="none"/>
            <a:tailEnd len="med" w="med" type="none"/>
          </a:ln>
        </p:spPr>
      </p:cxnSp>
      <p:cxnSp>
        <p:nvCxnSpPr>
          <p:cNvPr id="412" name="Google Shape;412;p37"/>
          <p:cNvCxnSpPr>
            <a:stCxn id="408" idx="6"/>
            <a:endCxn id="409" idx="2"/>
          </p:cNvCxnSpPr>
          <p:nvPr/>
        </p:nvCxnSpPr>
        <p:spPr>
          <a:xfrm>
            <a:off x="5789725" y="3082600"/>
            <a:ext cx="599400" cy="600"/>
          </a:xfrm>
          <a:prstGeom prst="bentConnector3">
            <a:avLst>
              <a:gd fmla="val 50006" name="adj1"/>
            </a:avLst>
          </a:prstGeom>
          <a:noFill/>
          <a:ln cap="flat" cmpd="sng" w="28575">
            <a:solidFill>
              <a:schemeClr val="accent2"/>
            </a:solidFill>
            <a:prstDash val="solid"/>
            <a:round/>
            <a:headEnd len="med" w="med" type="none"/>
            <a:tailEnd len="med" w="med" type="none"/>
          </a:ln>
        </p:spPr>
      </p:cxnSp>
      <p:sp>
        <p:nvSpPr>
          <p:cNvPr id="413" name="Google Shape;413;p37"/>
          <p:cNvSpPr txBox="1"/>
          <p:nvPr/>
        </p:nvSpPr>
        <p:spPr>
          <a:xfrm>
            <a:off x="609775"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01</a:t>
            </a:r>
            <a:endParaRPr b="1" sz="3300">
              <a:latin typeface="Lora"/>
              <a:ea typeface="Lora"/>
              <a:cs typeface="Lora"/>
              <a:sym typeface="Lora"/>
            </a:endParaRPr>
          </a:p>
        </p:txBody>
      </p:sp>
      <p:sp>
        <p:nvSpPr>
          <p:cNvPr id="414" name="Google Shape;414;p37"/>
          <p:cNvSpPr txBox="1"/>
          <p:nvPr/>
        </p:nvSpPr>
        <p:spPr>
          <a:xfrm>
            <a:off x="2636013"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02</a:t>
            </a:r>
            <a:endParaRPr b="1" sz="3300">
              <a:latin typeface="Lora"/>
              <a:ea typeface="Lora"/>
              <a:cs typeface="Lora"/>
              <a:sym typeface="Lora"/>
            </a:endParaRPr>
          </a:p>
        </p:txBody>
      </p:sp>
      <p:sp>
        <p:nvSpPr>
          <p:cNvPr id="415" name="Google Shape;415;p37"/>
          <p:cNvSpPr txBox="1"/>
          <p:nvPr/>
        </p:nvSpPr>
        <p:spPr>
          <a:xfrm>
            <a:off x="4662288"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03</a:t>
            </a:r>
            <a:endParaRPr b="1" sz="3300">
              <a:latin typeface="Lora"/>
              <a:ea typeface="Lora"/>
              <a:cs typeface="Lora"/>
              <a:sym typeface="Lora"/>
            </a:endParaRPr>
          </a:p>
        </p:txBody>
      </p:sp>
      <p:sp>
        <p:nvSpPr>
          <p:cNvPr id="416" name="Google Shape;416;p37"/>
          <p:cNvSpPr txBox="1"/>
          <p:nvPr/>
        </p:nvSpPr>
        <p:spPr>
          <a:xfrm>
            <a:off x="6688550"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04</a:t>
            </a:r>
            <a:endParaRPr b="1" sz="3300">
              <a:latin typeface="Lora"/>
              <a:ea typeface="Lora"/>
              <a:cs typeface="Lora"/>
              <a:sym typeface="Lora"/>
            </a:endParaRPr>
          </a:p>
        </p:txBody>
      </p:sp>
      <p:cxnSp>
        <p:nvCxnSpPr>
          <p:cNvPr id="417" name="Google Shape;417;p37"/>
          <p:cNvCxnSpPr>
            <a:stCxn id="418" idx="2"/>
            <a:endCxn id="406" idx="0"/>
          </p:cNvCxnSpPr>
          <p:nvPr/>
        </p:nvCxnSpPr>
        <p:spPr>
          <a:xfrm flipH="1">
            <a:off x="1023900" y="2024775"/>
            <a:ext cx="279600" cy="370800"/>
          </a:xfrm>
          <a:prstGeom prst="straightConnector1">
            <a:avLst/>
          </a:prstGeom>
          <a:noFill/>
          <a:ln cap="flat" cmpd="sng" w="28575">
            <a:solidFill>
              <a:schemeClr val="accent2"/>
            </a:solidFill>
            <a:prstDash val="solid"/>
            <a:round/>
            <a:headEnd len="med" w="med" type="oval"/>
            <a:tailEnd len="med" w="med" type="none"/>
          </a:ln>
        </p:spPr>
      </p:cxnSp>
      <p:sp>
        <p:nvSpPr>
          <p:cNvPr id="418" name="Google Shape;418;p37"/>
          <p:cNvSpPr txBox="1"/>
          <p:nvPr/>
        </p:nvSpPr>
        <p:spPr>
          <a:xfrm>
            <a:off x="158550" y="1409175"/>
            <a:ext cx="22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Educational News Website for College Events</a:t>
            </a:r>
            <a:endParaRPr>
              <a:latin typeface="Quattrocento Sans"/>
              <a:ea typeface="Quattrocento Sans"/>
              <a:cs typeface="Quattrocento Sans"/>
              <a:sym typeface="Quattrocento Sans"/>
            </a:endParaRPr>
          </a:p>
        </p:txBody>
      </p:sp>
      <p:cxnSp>
        <p:nvCxnSpPr>
          <p:cNvPr id="419" name="Google Shape;419;p37"/>
          <p:cNvCxnSpPr/>
          <p:nvPr/>
        </p:nvCxnSpPr>
        <p:spPr>
          <a:xfrm flipH="1">
            <a:off x="2448450" y="3692025"/>
            <a:ext cx="279600" cy="370800"/>
          </a:xfrm>
          <a:prstGeom prst="straightConnector1">
            <a:avLst/>
          </a:prstGeom>
          <a:noFill/>
          <a:ln cap="flat" cmpd="sng" w="28575">
            <a:solidFill>
              <a:schemeClr val="accent2"/>
            </a:solidFill>
            <a:prstDash val="solid"/>
            <a:round/>
            <a:headEnd len="med" w="med" type="none"/>
            <a:tailEnd len="med" w="med" type="oval"/>
          </a:ln>
        </p:spPr>
      </p:cxnSp>
      <p:sp>
        <p:nvSpPr>
          <p:cNvPr id="420" name="Google Shape;420;p37"/>
          <p:cNvSpPr txBox="1"/>
          <p:nvPr/>
        </p:nvSpPr>
        <p:spPr>
          <a:xfrm>
            <a:off x="891925" y="4140425"/>
            <a:ext cx="22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Platform for Students</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And College Authorities</a:t>
            </a:r>
            <a:endParaRPr>
              <a:latin typeface="Quattrocento Sans"/>
              <a:ea typeface="Quattrocento Sans"/>
              <a:cs typeface="Quattrocento Sans"/>
              <a:sym typeface="Quattrocento Sans"/>
            </a:endParaRPr>
          </a:p>
        </p:txBody>
      </p:sp>
      <p:cxnSp>
        <p:nvCxnSpPr>
          <p:cNvPr id="421" name="Google Shape;421;p37"/>
          <p:cNvCxnSpPr/>
          <p:nvPr/>
        </p:nvCxnSpPr>
        <p:spPr>
          <a:xfrm flipH="1">
            <a:off x="5139600" y="2024775"/>
            <a:ext cx="279600" cy="370800"/>
          </a:xfrm>
          <a:prstGeom prst="straightConnector1">
            <a:avLst/>
          </a:prstGeom>
          <a:noFill/>
          <a:ln cap="flat" cmpd="sng" w="28575">
            <a:solidFill>
              <a:schemeClr val="accent2"/>
            </a:solidFill>
            <a:prstDash val="solid"/>
            <a:round/>
            <a:headEnd len="med" w="med" type="oval"/>
            <a:tailEnd len="med" w="med" type="none"/>
          </a:ln>
        </p:spPr>
      </p:cxnSp>
      <p:sp>
        <p:nvSpPr>
          <p:cNvPr id="422" name="Google Shape;422;p37"/>
          <p:cNvSpPr txBox="1"/>
          <p:nvPr/>
        </p:nvSpPr>
        <p:spPr>
          <a:xfrm>
            <a:off x="5032775" y="1409175"/>
            <a:ext cx="22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Can Register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for Events</a:t>
            </a:r>
            <a:endParaRPr>
              <a:latin typeface="Quattrocento Sans"/>
              <a:ea typeface="Quattrocento Sans"/>
              <a:cs typeface="Quattrocento Sans"/>
              <a:sym typeface="Quattrocento Sans"/>
            </a:endParaRPr>
          </a:p>
        </p:txBody>
      </p:sp>
      <p:cxnSp>
        <p:nvCxnSpPr>
          <p:cNvPr id="423" name="Google Shape;423;p37"/>
          <p:cNvCxnSpPr/>
          <p:nvPr/>
        </p:nvCxnSpPr>
        <p:spPr>
          <a:xfrm flipH="1">
            <a:off x="6546550" y="3692025"/>
            <a:ext cx="279600" cy="370800"/>
          </a:xfrm>
          <a:prstGeom prst="straightConnector1">
            <a:avLst/>
          </a:prstGeom>
          <a:noFill/>
          <a:ln cap="flat" cmpd="sng" w="28575">
            <a:solidFill>
              <a:schemeClr val="accent2"/>
            </a:solidFill>
            <a:prstDash val="solid"/>
            <a:round/>
            <a:headEnd len="med" w="med" type="none"/>
            <a:tailEnd len="med" w="med" type="oval"/>
          </a:ln>
        </p:spPr>
      </p:cxnSp>
      <p:sp>
        <p:nvSpPr>
          <p:cNvPr id="424" name="Google Shape;424;p37"/>
          <p:cNvSpPr txBox="1"/>
          <p:nvPr/>
        </p:nvSpPr>
        <p:spPr>
          <a:xfrm>
            <a:off x="5032775" y="4140425"/>
            <a:ext cx="228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Secure and Authentic informations directly from colleges</a:t>
            </a:r>
            <a:endParaRPr>
              <a:latin typeface="Quattrocento Sans"/>
              <a:ea typeface="Quattrocento Sans"/>
              <a:cs typeface="Quattrocento Sans"/>
              <a:sym typeface="Quattrocento Sans"/>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idx="1" type="body"/>
          </p:nvPr>
        </p:nvSpPr>
        <p:spPr>
          <a:xfrm>
            <a:off x="449550" y="1701650"/>
            <a:ext cx="8244900" cy="3231000"/>
          </a:xfrm>
          <a:prstGeom prst="rect">
            <a:avLst/>
          </a:prstGeom>
        </p:spPr>
        <p:txBody>
          <a:bodyPr anchorCtr="0" anchor="t" bIns="91425" lIns="91425" spcFirstLastPara="1" rIns="91425" wrap="square" tIns="91425">
            <a:noAutofit/>
          </a:bodyPr>
          <a:lstStyle/>
          <a:p>
            <a:pPr indent="-317500" lvl="0" marL="457200" rtl="0" algn="just">
              <a:lnSpc>
                <a:spcPct val="120000"/>
              </a:lnSpc>
              <a:spcBef>
                <a:spcPts val="200"/>
              </a:spcBef>
              <a:spcAft>
                <a:spcPts val="0"/>
              </a:spcAft>
              <a:buClr>
                <a:srgbClr val="FFCD00"/>
              </a:buClr>
              <a:buSzPts val="1400"/>
              <a:buFont typeface="Lora"/>
              <a:buChar char="●"/>
            </a:pPr>
            <a:r>
              <a:rPr lang="en" sz="1400">
                <a:solidFill>
                  <a:srgbClr val="2E2E2E"/>
                </a:solidFill>
                <a:latin typeface="Lora"/>
                <a:ea typeface="Lora"/>
                <a:cs typeface="Lora"/>
                <a:sym typeface="Lora"/>
              </a:rPr>
              <a:t>The main objective of “College Times” is to make it easy for college students to know about the current and upcoming activities or events organized by various colleges.</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There is a variety of categories such as webinars, seminars, internships, and so on.</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We aim to develop an online platform that will allow college authorities to update their current activities and upcoming ones by which students can be benefited.</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We also have a feature of Chatbot for feedback and queries/guidance.</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It is a time-saving and economically feasible application. </a:t>
            </a:r>
            <a:endParaRPr sz="1400">
              <a:solidFill>
                <a:srgbClr val="2E2E2E"/>
              </a:solidFill>
              <a:latin typeface="Lora"/>
              <a:ea typeface="Lora"/>
              <a:cs typeface="Lora"/>
              <a:sym typeface="Lora"/>
            </a:endParaRPr>
          </a:p>
          <a:p>
            <a:pPr indent="0" lvl="0" marL="457200" rtl="0" algn="just">
              <a:lnSpc>
                <a:spcPct val="120000"/>
              </a:lnSpc>
              <a:spcBef>
                <a:spcPts val="600"/>
              </a:spcBef>
              <a:spcAft>
                <a:spcPts val="0"/>
              </a:spcAft>
              <a:buNone/>
            </a:pPr>
            <a:r>
              <a:t/>
            </a:r>
            <a:endParaRPr sz="1400">
              <a:solidFill>
                <a:srgbClr val="2E2E2E"/>
              </a:solidFill>
              <a:latin typeface="Times New Roman"/>
              <a:ea typeface="Times New Roman"/>
              <a:cs typeface="Times New Roman"/>
              <a:sym typeface="Times New Roman"/>
            </a:endParaRPr>
          </a:p>
          <a:p>
            <a:pPr indent="0" lvl="0" marL="457200" rtl="0" algn="just">
              <a:lnSpc>
                <a:spcPct val="120000"/>
              </a:lnSpc>
              <a:spcBef>
                <a:spcPts val="600"/>
              </a:spcBef>
              <a:spcAft>
                <a:spcPts val="0"/>
              </a:spcAft>
              <a:buNone/>
            </a:pPr>
            <a:r>
              <a:t/>
            </a:r>
            <a:endParaRPr sz="1400">
              <a:solidFill>
                <a:srgbClr val="2E2E2E"/>
              </a:solidFill>
              <a:latin typeface="Times New Roman"/>
              <a:ea typeface="Times New Roman"/>
              <a:cs typeface="Times New Roman"/>
              <a:sym typeface="Times New Roman"/>
            </a:endParaRPr>
          </a:p>
          <a:p>
            <a:pPr indent="0" lvl="0" marL="457200" rtl="0" algn="just">
              <a:lnSpc>
                <a:spcPct val="120000"/>
              </a:lnSpc>
              <a:spcBef>
                <a:spcPts val="600"/>
              </a:spcBef>
              <a:spcAft>
                <a:spcPts val="600"/>
              </a:spcAft>
              <a:buNone/>
            </a:pPr>
            <a:r>
              <a:t/>
            </a:r>
            <a:endParaRPr sz="1400">
              <a:solidFill>
                <a:srgbClr val="2E2E2E"/>
              </a:solidFill>
              <a:latin typeface="Times New Roman"/>
              <a:ea typeface="Times New Roman"/>
              <a:cs typeface="Times New Roman"/>
              <a:sym typeface="Times New Roman"/>
            </a:endParaRPr>
          </a:p>
        </p:txBody>
      </p:sp>
      <p:sp>
        <p:nvSpPr>
          <p:cNvPr id="430" name="Google Shape;430;p3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grpSp>
        <p:nvGrpSpPr>
          <p:cNvPr id="431" name="Google Shape;431;p38"/>
          <p:cNvGrpSpPr/>
          <p:nvPr/>
        </p:nvGrpSpPr>
        <p:grpSpPr>
          <a:xfrm>
            <a:off x="916458" y="1019750"/>
            <a:ext cx="214625" cy="214625"/>
            <a:chOff x="2594050" y="1631825"/>
            <a:chExt cx="439625" cy="439625"/>
          </a:xfrm>
        </p:grpSpPr>
        <p:sp>
          <p:nvSpPr>
            <p:cNvPr id="432" name="Google Shape;432;p3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3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442" name="Google Shape;442;p39"/>
          <p:cNvSpPr/>
          <p:nvPr/>
        </p:nvSpPr>
        <p:spPr>
          <a:xfrm>
            <a:off x="1693548" y="2592100"/>
            <a:ext cx="2399100" cy="23991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SIGN IN/ SIGN UP</a:t>
            </a:r>
            <a:endParaRPr sz="1800">
              <a:latin typeface="Quattrocento Sans"/>
              <a:ea typeface="Quattrocento Sans"/>
              <a:cs typeface="Quattrocento Sans"/>
              <a:sym typeface="Quattrocento Sans"/>
            </a:endParaRPr>
          </a:p>
        </p:txBody>
      </p:sp>
      <p:grpSp>
        <p:nvGrpSpPr>
          <p:cNvPr id="443" name="Google Shape;443;p39"/>
          <p:cNvGrpSpPr/>
          <p:nvPr/>
        </p:nvGrpSpPr>
        <p:grpSpPr>
          <a:xfrm>
            <a:off x="916458" y="1019750"/>
            <a:ext cx="214625" cy="214625"/>
            <a:chOff x="2594050" y="1631825"/>
            <a:chExt cx="439625" cy="439625"/>
          </a:xfrm>
        </p:grpSpPr>
        <p:sp>
          <p:nvSpPr>
            <p:cNvPr id="444" name="Google Shape;444;p3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3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39"/>
          <p:cNvSpPr/>
          <p:nvPr/>
        </p:nvSpPr>
        <p:spPr>
          <a:xfrm>
            <a:off x="5118386" y="2592100"/>
            <a:ext cx="2399100" cy="23991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USER (STUDENT)</a:t>
            </a:r>
            <a:endParaRPr sz="1800">
              <a:latin typeface="Quattrocento Sans"/>
              <a:ea typeface="Quattrocento Sans"/>
              <a:cs typeface="Quattrocento Sans"/>
              <a:sym typeface="Quattrocento Sans"/>
            </a:endParaRPr>
          </a:p>
        </p:txBody>
      </p:sp>
      <p:sp>
        <p:nvSpPr>
          <p:cNvPr id="450" name="Google Shape;450;p39"/>
          <p:cNvSpPr/>
          <p:nvPr/>
        </p:nvSpPr>
        <p:spPr>
          <a:xfrm>
            <a:off x="-3" y="1516225"/>
            <a:ext cx="2399100" cy="2399100"/>
          </a:xfrm>
          <a:prstGeom prst="ellipse">
            <a:avLst/>
          </a:prstGeom>
          <a:solidFill>
            <a:srgbClr val="000000">
              <a:alpha val="73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ADMIN</a:t>
            </a:r>
            <a:endParaRPr sz="1800">
              <a:latin typeface="Quattrocento Sans"/>
              <a:ea typeface="Quattrocento Sans"/>
              <a:cs typeface="Quattrocento Sans"/>
              <a:sym typeface="Quattrocento Sans"/>
            </a:endParaRPr>
          </a:p>
        </p:txBody>
      </p:sp>
      <p:sp>
        <p:nvSpPr>
          <p:cNvPr id="451" name="Google Shape;451;p39"/>
          <p:cNvSpPr/>
          <p:nvPr/>
        </p:nvSpPr>
        <p:spPr>
          <a:xfrm>
            <a:off x="6744898" y="1516225"/>
            <a:ext cx="2399100" cy="2399100"/>
          </a:xfrm>
          <a:prstGeom prst="ellipse">
            <a:avLst/>
          </a:prstGeom>
          <a:solidFill>
            <a:srgbClr val="000000">
              <a:alpha val="73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CHATBOT</a:t>
            </a:r>
            <a:endParaRPr sz="1800">
              <a:latin typeface="Quattrocento Sans"/>
              <a:ea typeface="Quattrocento Sans"/>
              <a:cs typeface="Quattrocento Sans"/>
              <a:sym typeface="Quattrocento Sans"/>
            </a:endParaRPr>
          </a:p>
        </p:txBody>
      </p:sp>
      <p:sp>
        <p:nvSpPr>
          <p:cNvPr id="452" name="Google Shape;452;p39"/>
          <p:cNvSpPr/>
          <p:nvPr/>
        </p:nvSpPr>
        <p:spPr>
          <a:xfrm>
            <a:off x="3372447" y="1516225"/>
            <a:ext cx="2399100" cy="2399100"/>
          </a:xfrm>
          <a:prstGeom prst="ellipse">
            <a:avLst/>
          </a:prstGeom>
          <a:solidFill>
            <a:srgbClr val="000000">
              <a:alpha val="73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SEARCH</a:t>
            </a:r>
            <a:endParaRPr sz="1800">
              <a:latin typeface="Quattrocento Sans"/>
              <a:ea typeface="Quattrocento Sans"/>
              <a:cs typeface="Quattrocento Sans"/>
              <a:sym typeface="Quattrocento Sans"/>
            </a:endParaRPr>
          </a:p>
          <a:p>
            <a:pPr indent="0" lvl="0" marL="0" rtl="0" algn="ctr">
              <a:spcBef>
                <a:spcPts val="0"/>
              </a:spcBef>
              <a:spcAft>
                <a:spcPts val="0"/>
              </a:spcAft>
              <a:buNone/>
            </a:pPr>
            <a:r>
              <a:rPr lang="en" sz="1800">
                <a:latin typeface="Quattrocento Sans"/>
                <a:ea typeface="Quattrocento Sans"/>
                <a:cs typeface="Quattrocento Sans"/>
                <a:sym typeface="Quattrocento Sans"/>
              </a:rPr>
              <a:t>BOX</a:t>
            </a:r>
            <a:endParaRPr sz="1800">
              <a:latin typeface="Quattrocento Sans"/>
              <a:ea typeface="Quattrocento Sans"/>
              <a:cs typeface="Quattrocento Sans"/>
              <a:sym typeface="Quattrocento Sans"/>
            </a:endParaRPr>
          </a:p>
        </p:txBody>
      </p:sp>
    </p:spTree>
  </p:cSld>
  <p:clrMapOvr>
    <a:masterClrMapping/>
  </p:clrMapOvr>
  <mc:AlternateContent>
    <mc:Choice Requires="p14">
      <p:transition spd="slow" p14:dur="2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451"/>
                                        </p:tgtEl>
                                        <p:attrNameLst>
                                          <p:attrName>style.visibility</p:attrName>
                                        </p:attrNameLst>
                                      </p:cBhvr>
                                      <p:to>
                                        <p:strVal val="visible"/>
                                      </p:to>
                                    </p:set>
                                    <p:anim calcmode="lin" valueType="num">
                                      <p:cBhvr additive="base">
                                        <p:cTn dur="2000"/>
                                        <p:tgtEl>
                                          <p:spTgt spid="45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449"/>
                                        </p:tgtEl>
                                        <p:attrNameLst>
                                          <p:attrName>style.visibility</p:attrName>
                                        </p:attrNameLst>
                                      </p:cBhvr>
                                      <p:to>
                                        <p:strVal val="visible"/>
                                      </p:to>
                                    </p:set>
                                    <p:anim calcmode="lin" valueType="num">
                                      <p:cBhvr additive="base">
                                        <p:cTn dur="2000"/>
                                        <p:tgtEl>
                                          <p:spTgt spid="449"/>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2000"/>
                                        <p:tgtEl>
                                          <p:spTgt spid="452"/>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2000"/>
                                        <p:tgtEl>
                                          <p:spTgt spid="442"/>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450"/>
                                        </p:tgtEl>
                                        <p:attrNameLst>
                                          <p:attrName>style.visibility</p:attrName>
                                        </p:attrNameLst>
                                      </p:cBhvr>
                                      <p:to>
                                        <p:strVal val="visible"/>
                                      </p:to>
                                    </p:set>
                                    <p:anim calcmode="lin" valueType="num">
                                      <p:cBhvr additive="base">
                                        <p:cTn dur="2000"/>
                                        <p:tgtEl>
                                          <p:spTgt spid="4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&amp; Hardware</a:t>
            </a:r>
            <a:endParaRPr/>
          </a:p>
        </p:txBody>
      </p:sp>
      <p:sp>
        <p:nvSpPr>
          <p:cNvPr id="458" name="Google Shape;458;p40"/>
          <p:cNvSpPr txBox="1"/>
          <p:nvPr>
            <p:ph idx="1" type="body"/>
          </p:nvPr>
        </p:nvSpPr>
        <p:spPr>
          <a:xfrm>
            <a:off x="706275" y="1451475"/>
            <a:ext cx="3439200" cy="31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rPr>
              <a:t>Softwares</a:t>
            </a:r>
            <a:endParaRPr b="1">
              <a:highlight>
                <a:schemeClr val="accent1"/>
              </a:highlight>
            </a:endParaRPr>
          </a:p>
          <a:p>
            <a:pPr indent="-342900" lvl="0" marL="457200" rtl="0" algn="l">
              <a:spcBef>
                <a:spcPts val="600"/>
              </a:spcBef>
              <a:spcAft>
                <a:spcPts val="0"/>
              </a:spcAft>
              <a:buSzPts val="1800"/>
              <a:buChar char="◉"/>
            </a:pPr>
            <a:r>
              <a:rPr lang="en"/>
              <a:t>Web Editor/ Text Editor</a:t>
            </a:r>
            <a:endParaRPr/>
          </a:p>
          <a:p>
            <a:pPr indent="-342900" lvl="0" marL="457200" rtl="0" algn="l">
              <a:spcBef>
                <a:spcPts val="0"/>
              </a:spcBef>
              <a:spcAft>
                <a:spcPts val="0"/>
              </a:spcAft>
              <a:buSzPts val="1800"/>
              <a:buChar char="◉"/>
            </a:pPr>
            <a:r>
              <a:rPr lang="en"/>
              <a:t>Bootstrap (Front end)</a:t>
            </a:r>
            <a:endParaRPr/>
          </a:p>
          <a:p>
            <a:pPr indent="-342900" lvl="0" marL="457200" rtl="0" algn="l">
              <a:spcBef>
                <a:spcPts val="0"/>
              </a:spcBef>
              <a:spcAft>
                <a:spcPts val="0"/>
              </a:spcAft>
              <a:buSzPts val="1800"/>
              <a:buChar char="◉"/>
            </a:pPr>
            <a:r>
              <a:rPr lang="en"/>
              <a:t>MySQL (Back end)</a:t>
            </a:r>
            <a:endParaRPr/>
          </a:p>
        </p:txBody>
      </p:sp>
      <p:grpSp>
        <p:nvGrpSpPr>
          <p:cNvPr id="459" name="Google Shape;459;p40"/>
          <p:cNvGrpSpPr/>
          <p:nvPr/>
        </p:nvGrpSpPr>
        <p:grpSpPr>
          <a:xfrm>
            <a:off x="916458" y="1019750"/>
            <a:ext cx="214625" cy="214625"/>
            <a:chOff x="2594050" y="1631825"/>
            <a:chExt cx="439625" cy="439625"/>
          </a:xfrm>
        </p:grpSpPr>
        <p:sp>
          <p:nvSpPr>
            <p:cNvPr id="460" name="Google Shape;460;p40"/>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4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5" name="Google Shape;465;p40"/>
          <p:cNvSpPr txBox="1"/>
          <p:nvPr>
            <p:ph idx="1" type="body"/>
          </p:nvPr>
        </p:nvSpPr>
        <p:spPr>
          <a:xfrm>
            <a:off x="4881350" y="1451475"/>
            <a:ext cx="3439200" cy="31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rPr>
              <a:t>Hardwares</a:t>
            </a:r>
            <a:endParaRPr b="1">
              <a:highlight>
                <a:schemeClr val="accent1"/>
              </a:highlight>
            </a:endParaRPr>
          </a:p>
          <a:p>
            <a:pPr indent="-342900" lvl="0" marL="457200" rtl="0" algn="l">
              <a:spcBef>
                <a:spcPts val="600"/>
              </a:spcBef>
              <a:spcAft>
                <a:spcPts val="0"/>
              </a:spcAft>
              <a:buSzPts val="1800"/>
              <a:buChar char="◉"/>
            </a:pPr>
            <a:r>
              <a:rPr lang="en"/>
              <a:t>Microsoft® Windows® 10 (64-bit)</a:t>
            </a:r>
            <a:endParaRPr/>
          </a:p>
          <a:p>
            <a:pPr indent="-342900" lvl="0" marL="457200" rtl="0" algn="l">
              <a:spcBef>
                <a:spcPts val="0"/>
              </a:spcBef>
              <a:spcAft>
                <a:spcPts val="0"/>
              </a:spcAft>
              <a:buSzPts val="1800"/>
              <a:buChar char="◉"/>
            </a:pPr>
            <a:r>
              <a:rPr lang="en"/>
              <a:t>4 GB RAM minimum, 8 GB recommended</a:t>
            </a:r>
            <a:endParaRPr/>
          </a:p>
          <a:p>
            <a:pPr indent="-342900" lvl="0" marL="457200" rtl="0" algn="l">
              <a:spcBef>
                <a:spcPts val="0"/>
              </a:spcBef>
              <a:spcAft>
                <a:spcPts val="0"/>
              </a:spcAft>
              <a:buSzPts val="1800"/>
              <a:buChar char="◉"/>
            </a:pPr>
            <a:r>
              <a:rPr lang="en"/>
              <a:t>2 GB of available disk space </a:t>
            </a:r>
            <a:endParaRPr/>
          </a:p>
          <a:p>
            <a:pPr indent="-342900" lvl="0" marL="457200" rtl="0" algn="l">
              <a:spcBef>
                <a:spcPts val="0"/>
              </a:spcBef>
              <a:spcAft>
                <a:spcPts val="0"/>
              </a:spcAft>
              <a:buSzPts val="1800"/>
              <a:buChar char="◉"/>
            </a:pPr>
            <a:r>
              <a:rPr lang="en"/>
              <a:t>1280 x 800 minimum screen resolution</a:t>
            </a:r>
            <a:endParaRPr/>
          </a:p>
          <a:p>
            <a:pPr indent="-342900" lvl="0" marL="457200" rtl="0" algn="l">
              <a:spcBef>
                <a:spcPts val="0"/>
              </a:spcBef>
              <a:spcAft>
                <a:spcPts val="0"/>
              </a:spcAft>
              <a:buSzPts val="1800"/>
              <a:buChar char="◉"/>
            </a:pPr>
            <a:r>
              <a:rPr lang="en"/>
              <a:t>Hard Drive: 60 GB</a:t>
            </a:r>
            <a:endParaRPr/>
          </a:p>
          <a:p>
            <a:pPr indent="-342900" lvl="0" marL="457200" rtl="0" algn="l">
              <a:spcBef>
                <a:spcPts val="0"/>
              </a:spcBef>
              <a:spcAft>
                <a:spcPts val="0"/>
              </a:spcAft>
              <a:buSzPts val="1800"/>
              <a:buChar char="◉"/>
            </a:pPr>
            <a:r>
              <a:rPr lang="en"/>
              <a:t>Intel Core: i5 8th Gen</a:t>
            </a:r>
            <a:endParaRPr/>
          </a:p>
          <a:p>
            <a:pPr indent="-342900" lvl="0" marL="457200" rtl="0" algn="l">
              <a:spcBef>
                <a:spcPts val="0"/>
              </a:spcBef>
              <a:spcAft>
                <a:spcPts val="0"/>
              </a:spcAft>
              <a:buSzPts val="1800"/>
              <a:buChar char="◉"/>
            </a:pPr>
            <a:r>
              <a:rPr lang="en"/>
              <a:t>Computer System with Internet</a:t>
            </a:r>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highlight>
                <a:schemeClr val="accent1"/>
              </a:highlight>
            </a:endParaRPr>
          </a:p>
        </p:txBody>
      </p:sp>
      <p:sp>
        <p:nvSpPr>
          <p:cNvPr id="99" name="Google Shape;99;p14"/>
          <p:cNvSpPr txBox="1"/>
          <p:nvPr>
            <p:ph idx="4294967295" type="body"/>
          </p:nvPr>
        </p:nvSpPr>
        <p:spPr>
          <a:xfrm>
            <a:off x="395850" y="1436013"/>
            <a:ext cx="8352300" cy="3112200"/>
          </a:xfrm>
          <a:prstGeom prst="rect">
            <a:avLst/>
          </a:prstGeom>
        </p:spPr>
        <p:txBody>
          <a:bodyPr anchorCtr="0" anchor="t" bIns="91425" lIns="91425" spcFirstLastPara="1" rIns="91425" wrap="square" tIns="91425">
            <a:noAutofit/>
          </a:bodyPr>
          <a:lstStyle/>
          <a:p>
            <a:pPr indent="0" lvl="0" marL="228600" rtl="0" algn="just">
              <a:lnSpc>
                <a:spcPct val="120000"/>
              </a:lnSpc>
              <a:spcBef>
                <a:spcPts val="0"/>
              </a:spcBef>
              <a:spcAft>
                <a:spcPts val="0"/>
              </a:spcAft>
              <a:buClr>
                <a:schemeClr val="dk1"/>
              </a:buClr>
              <a:buSzPts val="1100"/>
              <a:buFont typeface="Arial"/>
              <a:buNone/>
            </a:pPr>
            <a:r>
              <a:rPr lang="en" sz="1400">
                <a:latin typeface="Lora"/>
                <a:ea typeface="Lora"/>
                <a:cs typeface="Lora"/>
                <a:sym typeface="Lora"/>
              </a:rPr>
              <a:t>As college students, we face a lot of issues when it comes to knowing and segregating information about all college’s day-to-day events and activities, which may seem tricky for some of us. Most of the time as college students, we may not get the opportunity to communicate with other colleges directly, which may lead to losing out on beneficial career opportunities. Currently, there is no such website where the users can get all information related to webinars, seminars, internships, competitions, and events, etc. that are organized by various colleges within the state. </a:t>
            </a:r>
            <a:endParaRPr sz="1400">
              <a:latin typeface="Lora"/>
              <a:ea typeface="Lora"/>
              <a:cs typeface="Lora"/>
              <a:sym typeface="Lora"/>
            </a:endParaRPr>
          </a:p>
          <a:p>
            <a:pPr indent="0" lvl="0" marL="228600" rtl="0" algn="just">
              <a:lnSpc>
                <a:spcPct val="120000"/>
              </a:lnSpc>
              <a:spcBef>
                <a:spcPts val="600"/>
              </a:spcBef>
              <a:spcAft>
                <a:spcPts val="0"/>
              </a:spcAft>
              <a:buClr>
                <a:schemeClr val="dk1"/>
              </a:buClr>
              <a:buSzPts val="1100"/>
              <a:buFont typeface="Arial"/>
              <a:buNone/>
            </a:pPr>
            <a:r>
              <a:rPr lang="en" sz="1400">
                <a:latin typeface="Lora"/>
                <a:ea typeface="Lora"/>
                <a:cs typeface="Lora"/>
                <a:sym typeface="Lora"/>
              </a:rPr>
              <a:t>So, we came up with the idea of “College Times” which is a website where the visitors specifically the college students and teachers will get all the relevant and authentic information on the webinars, seminars, internships, competitions, and events, etc. organized by various colleges within the state which is directly given by the college authorities.</a:t>
            </a:r>
            <a:endParaRPr sz="1400">
              <a:latin typeface="Lora"/>
              <a:ea typeface="Lora"/>
              <a:cs typeface="Lora"/>
              <a:sym typeface="Lora"/>
            </a:endParaRPr>
          </a:p>
          <a:p>
            <a:pPr indent="0" lvl="0" marL="0" rtl="0" algn="just">
              <a:lnSpc>
                <a:spcPct val="115000"/>
              </a:lnSpc>
              <a:spcBef>
                <a:spcPts val="1200"/>
              </a:spcBef>
              <a:spcAft>
                <a:spcPts val="0"/>
              </a:spcAft>
              <a:buClr>
                <a:schemeClr val="dk1"/>
              </a:buClr>
              <a:buSzPts val="1100"/>
              <a:buFont typeface="Arial"/>
              <a:buNone/>
            </a:pPr>
            <a:r>
              <a:t/>
            </a:r>
            <a:endParaRPr sz="1400">
              <a:latin typeface="Lora"/>
              <a:ea typeface="Lora"/>
              <a:cs typeface="Lora"/>
              <a:sym typeface="Lora"/>
            </a:endParaRPr>
          </a:p>
          <a:p>
            <a:pPr indent="0" lvl="0" marL="0" rtl="0" algn="l">
              <a:spcBef>
                <a:spcPts val="1200"/>
              </a:spcBef>
              <a:spcAft>
                <a:spcPts val="0"/>
              </a:spcAft>
              <a:buNone/>
            </a:pPr>
            <a:r>
              <a:t/>
            </a:r>
            <a:endParaRPr/>
          </a:p>
        </p:txBody>
      </p:sp>
      <p:grpSp>
        <p:nvGrpSpPr>
          <p:cNvPr id="100" name="Google Shape;100;p14"/>
          <p:cNvGrpSpPr/>
          <p:nvPr/>
        </p:nvGrpSpPr>
        <p:grpSpPr>
          <a:xfrm>
            <a:off x="916458" y="1019750"/>
            <a:ext cx="214625" cy="214625"/>
            <a:chOff x="2594050" y="1631825"/>
            <a:chExt cx="439625" cy="439625"/>
          </a:xfrm>
        </p:grpSpPr>
        <p:sp>
          <p:nvSpPr>
            <p:cNvPr id="101" name="Google Shape;101;p1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471" name="Google Shape;471;p4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72" name="Google Shape;472;p41"/>
          <p:cNvGraphicFramePr/>
          <p:nvPr/>
        </p:nvGraphicFramePr>
        <p:xfrm>
          <a:off x="476550" y="2024700"/>
          <a:ext cx="3000000" cy="3000000"/>
        </p:xfrm>
        <a:graphic>
          <a:graphicData uri="http://schemas.openxmlformats.org/drawingml/2006/table">
            <a:tbl>
              <a:tblPr>
                <a:noFill/>
                <a:tableStyleId>{90ACD2D0-C4FA-4D02-BCDF-CA46C8D4F19F}</a:tableStyleId>
              </a:tblPr>
              <a:tblGrid>
                <a:gridCol w="1365150"/>
                <a:gridCol w="1119500"/>
                <a:gridCol w="1073400"/>
                <a:gridCol w="1395875"/>
                <a:gridCol w="1687600"/>
                <a:gridCol w="1549375"/>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college_name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PRIMARY KEY</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College name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MCC</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user_id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20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College User Id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mcc_blr</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pwd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Login Password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1234</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cmf_pwd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Confirm Password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1234</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email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30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User Email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abc@gmail.com</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contact_no</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integer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User Phone No.</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9237635122</a:t>
                      </a:r>
                      <a:endParaRPr>
                        <a:latin typeface="Lora"/>
                        <a:ea typeface="Lora"/>
                        <a:cs typeface="Lora"/>
                        <a:sym typeface="Lora"/>
                      </a:endParaRPr>
                    </a:p>
                  </a:txBody>
                  <a:tcPr marT="91425" marB="91425" marR="91425" marL="91425">
                    <a:solidFill>
                      <a:schemeClr val="accent1"/>
                    </a:solidFill>
                  </a:tcPr>
                </a:tc>
              </a:tr>
            </a:tbl>
          </a:graphicData>
        </a:graphic>
      </p:graphicFrame>
      <p:sp>
        <p:nvSpPr>
          <p:cNvPr id="473" name="Google Shape;473;p41"/>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1.1 - REGISTRATION</a:t>
            </a:r>
            <a:endParaRPr b="1" sz="1600">
              <a:latin typeface="Lora"/>
              <a:ea typeface="Lora"/>
              <a:cs typeface="Lora"/>
              <a:sym typeface="Lora"/>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479" name="Google Shape;479;p4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80" name="Google Shape;480;p42"/>
          <p:cNvGraphicFramePr/>
          <p:nvPr/>
        </p:nvGraphicFramePr>
        <p:xfrm>
          <a:off x="476550" y="2343475"/>
          <a:ext cx="3000000" cy="3000000"/>
        </p:xfrm>
        <a:graphic>
          <a:graphicData uri="http://schemas.openxmlformats.org/drawingml/2006/table">
            <a:tbl>
              <a:tblPr>
                <a:noFill/>
                <a:tableStyleId>{90ACD2D0-C4FA-4D02-BCDF-CA46C8D4F19F}</a:tableStyleId>
              </a:tblPr>
              <a:tblGrid>
                <a:gridCol w="1365150"/>
                <a:gridCol w="1119500"/>
                <a:gridCol w="1073400"/>
                <a:gridCol w="1395875"/>
                <a:gridCol w="1687600"/>
                <a:gridCol w="1549375"/>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news_matter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a:t>
                      </a: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News Content</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CulAh at MCC</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options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20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Category of News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Event</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upload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BLOB</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Image Upload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poster.jpg</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date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date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Event Date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18/09/2021</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time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time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Event Time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10:00:00</a:t>
                      </a:r>
                      <a:endParaRPr>
                        <a:latin typeface="Lora"/>
                        <a:ea typeface="Lora"/>
                        <a:cs typeface="Lora"/>
                        <a:sym typeface="Lora"/>
                      </a:endParaRPr>
                    </a:p>
                  </a:txBody>
                  <a:tcPr marT="91425" marB="91425" marR="91425" marL="91425">
                    <a:solidFill>
                      <a:schemeClr val="accent1"/>
                    </a:solidFill>
                  </a:tcPr>
                </a:tc>
              </a:tr>
            </a:tbl>
          </a:graphicData>
        </a:graphic>
      </p:graphicFrame>
      <p:sp>
        <p:nvSpPr>
          <p:cNvPr id="481" name="Google Shape;481;p42"/>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1.2 - EVENT FORM</a:t>
            </a:r>
            <a:endParaRPr b="1" sz="1600">
              <a:latin typeface="Lora"/>
              <a:ea typeface="Lora"/>
              <a:cs typeface="Lora"/>
              <a:sym typeface="Lora"/>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487" name="Google Shape;487;p4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88" name="Google Shape;488;p43"/>
          <p:cNvGraphicFramePr/>
          <p:nvPr/>
        </p:nvGraphicFramePr>
        <p:xfrm>
          <a:off x="476550" y="2343475"/>
          <a:ext cx="3000000" cy="3000000"/>
        </p:xfrm>
        <a:graphic>
          <a:graphicData uri="http://schemas.openxmlformats.org/drawingml/2006/table">
            <a:tbl>
              <a:tblPr>
                <a:noFill/>
                <a:tableStyleId>{90ACD2D0-C4FA-4D02-BCDF-CA46C8D4F19F}</a:tableStyleId>
              </a:tblPr>
              <a:tblGrid>
                <a:gridCol w="1365150"/>
                <a:gridCol w="1119500"/>
                <a:gridCol w="1073400"/>
                <a:gridCol w="1395875"/>
                <a:gridCol w="1687600"/>
                <a:gridCol w="1549375"/>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ratings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1-10 Ratings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9</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reviews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Website Review</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Good Website</a:t>
                      </a:r>
                      <a:endParaRPr>
                        <a:latin typeface="Lora"/>
                        <a:ea typeface="Lora"/>
                        <a:cs typeface="Lora"/>
                        <a:sym typeface="Lora"/>
                      </a:endParaRPr>
                    </a:p>
                  </a:txBody>
                  <a:tcPr marT="91425" marB="91425" marR="91425" marL="91425">
                    <a:solidFill>
                      <a:schemeClr val="accent1"/>
                    </a:solidFill>
                  </a:tcPr>
                </a:tc>
              </a:tr>
            </a:tbl>
          </a:graphicData>
        </a:graphic>
      </p:graphicFrame>
      <p:sp>
        <p:nvSpPr>
          <p:cNvPr id="489" name="Google Shape;489;p43"/>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1.3 - FEEDBACK</a:t>
            </a:r>
            <a:endParaRPr b="1" sz="1600">
              <a:latin typeface="Lora"/>
              <a:ea typeface="Lora"/>
              <a:cs typeface="Lora"/>
              <a:sym typeface="Lora"/>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495" name="Google Shape;495;p4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96" name="Google Shape;496;p44"/>
          <p:cNvGraphicFramePr/>
          <p:nvPr/>
        </p:nvGraphicFramePr>
        <p:xfrm>
          <a:off x="476550" y="2343475"/>
          <a:ext cx="3000000" cy="3000000"/>
        </p:xfrm>
        <a:graphic>
          <a:graphicData uri="http://schemas.openxmlformats.org/drawingml/2006/table">
            <a:tbl>
              <a:tblPr>
                <a:noFill/>
                <a:tableStyleId>{90ACD2D0-C4FA-4D02-BCDF-CA46C8D4F19F}</a:tableStyleId>
              </a:tblPr>
              <a:tblGrid>
                <a:gridCol w="1365150"/>
                <a:gridCol w="1119500"/>
                <a:gridCol w="1073400"/>
                <a:gridCol w="1225050"/>
                <a:gridCol w="1520650"/>
                <a:gridCol w="1887150"/>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name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20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Name of the Person</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Lora"/>
                          <a:ea typeface="Lora"/>
                          <a:cs typeface="Lora"/>
                          <a:sym typeface="Lora"/>
                        </a:rPr>
                        <a:t>Julia Michaels</a:t>
                      </a:r>
                      <a:endParaRPr>
                        <a:solidFill>
                          <a:schemeClr val="dk1"/>
                        </a:solidFill>
                        <a:latin typeface="Lora"/>
                        <a:ea typeface="Lora"/>
                        <a:cs typeface="Lora"/>
                        <a:sym typeface="Lora"/>
                      </a:endParaRPr>
                    </a:p>
                    <a:p>
                      <a:pPr indent="0" lvl="0" marL="0" rtl="0" algn="l">
                        <a:spcBef>
                          <a:spcPts val="0"/>
                        </a:spcBef>
                        <a:spcAft>
                          <a:spcPts val="0"/>
                        </a:spcAft>
                        <a:buNone/>
                      </a:pPr>
                      <a:r>
                        <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email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30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Email Address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Lora"/>
                          <a:ea typeface="Lora"/>
                          <a:cs typeface="Lora"/>
                          <a:sym typeface="Lora"/>
                        </a:rPr>
                        <a:t>julia.mic@gmail.com</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questions</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Query Question</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Lora"/>
                          <a:ea typeface="Lora"/>
                          <a:cs typeface="Lora"/>
                          <a:sym typeface="Lora"/>
                        </a:rPr>
                        <a:t>How to access news?</a:t>
                      </a:r>
                      <a:endParaRPr>
                        <a:latin typeface="Lora"/>
                        <a:ea typeface="Lora"/>
                        <a:cs typeface="Lora"/>
                        <a:sym typeface="Lora"/>
                      </a:endParaRPr>
                    </a:p>
                  </a:txBody>
                  <a:tcPr marT="91425" marB="91425" marR="91425" marL="91425">
                    <a:solidFill>
                      <a:schemeClr val="accent1"/>
                    </a:solidFill>
                  </a:tcPr>
                </a:tc>
              </a:tr>
            </a:tbl>
          </a:graphicData>
        </a:graphic>
      </p:graphicFrame>
      <p:sp>
        <p:nvSpPr>
          <p:cNvPr id="497" name="Google Shape;497;p44"/>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1.4 - QUERY</a:t>
            </a:r>
            <a:endParaRPr b="1" sz="1600">
              <a:latin typeface="Lora"/>
              <a:ea typeface="Lora"/>
              <a:cs typeface="Lora"/>
              <a:sym typeface="Lora"/>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503" name="Google Shape;503;p4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504" name="Google Shape;504;p45"/>
          <p:cNvGraphicFramePr/>
          <p:nvPr/>
        </p:nvGraphicFramePr>
        <p:xfrm>
          <a:off x="476550" y="1663450"/>
          <a:ext cx="3000000" cy="3000000"/>
        </p:xfrm>
        <a:graphic>
          <a:graphicData uri="http://schemas.openxmlformats.org/drawingml/2006/table">
            <a:tbl>
              <a:tblPr>
                <a:noFill/>
                <a:tableStyleId>{90ACD2D0-C4FA-4D02-BCDF-CA46C8D4F19F}</a:tableStyleId>
              </a:tblPr>
              <a:tblGrid>
                <a:gridCol w="1370275"/>
                <a:gridCol w="1123725"/>
                <a:gridCol w="1077425"/>
                <a:gridCol w="1229625"/>
                <a:gridCol w="1927025"/>
                <a:gridCol w="1493550"/>
              </a:tblGrid>
              <a:tr h="476850">
                <a:tc>
                  <a:txBody>
                    <a:bodyPr/>
                    <a:lstStyle/>
                    <a:p>
                      <a:pPr indent="0" lvl="0" marL="0" rtl="0" algn="l">
                        <a:spcBef>
                          <a:spcPts val="0"/>
                        </a:spcBef>
                        <a:spcAft>
                          <a:spcPts val="0"/>
                        </a:spcAft>
                        <a:buNone/>
                      </a:pPr>
                      <a:r>
                        <a:rPr b="1" lang="en" sz="1200">
                          <a:latin typeface="Lora"/>
                          <a:ea typeface="Lora"/>
                          <a:cs typeface="Lora"/>
                          <a:sym typeface="Lora"/>
                        </a:rPr>
                        <a:t>Field Name</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Data Type</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Field Size</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Constraints</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Description</a:t>
                      </a:r>
                      <a:endParaRPr b="1" sz="1200">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sz="1200">
                          <a:latin typeface="Lora"/>
                          <a:ea typeface="Lora"/>
                          <a:cs typeface="Lora"/>
                          <a:sym typeface="Lora"/>
                        </a:rPr>
                        <a:t>Example</a:t>
                      </a:r>
                      <a:endParaRPr b="1" sz="1200">
                        <a:latin typeface="Lora"/>
                        <a:ea typeface="Lora"/>
                        <a:cs typeface="Lora"/>
                        <a:sym typeface="Lora"/>
                      </a:endParaRPr>
                    </a:p>
                  </a:txBody>
                  <a:tcPr marT="91425" marB="91425" marR="91425" marL="91425">
                    <a:solidFill>
                      <a:schemeClr val="accent2"/>
                    </a:solidFill>
                  </a:tcPr>
                </a:tc>
              </a:tr>
              <a:tr h="423850">
                <a:tc>
                  <a:txBody>
                    <a:bodyPr/>
                    <a:lstStyle/>
                    <a:p>
                      <a:pPr indent="0" lvl="0" marL="0" rtl="0" algn="l">
                        <a:spcBef>
                          <a:spcPts val="0"/>
                        </a:spcBef>
                        <a:spcAft>
                          <a:spcPts val="0"/>
                        </a:spcAft>
                        <a:buNone/>
                      </a:pPr>
                      <a:r>
                        <a:rPr lang="en" sz="1000">
                          <a:latin typeface="Lora"/>
                          <a:ea typeface="Lora"/>
                          <a:cs typeface="Lora"/>
                          <a:sym typeface="Lora"/>
                        </a:rPr>
                        <a:t>name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20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Name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Julia Michaels</a:t>
                      </a:r>
                      <a:endParaRPr sz="1000">
                        <a:solidFill>
                          <a:schemeClr val="dk1"/>
                        </a:solidFill>
                        <a:latin typeface="Lora"/>
                        <a:ea typeface="Lora"/>
                        <a:cs typeface="Lora"/>
                        <a:sym typeface="Lora"/>
                      </a:endParaRPr>
                    </a:p>
                    <a:p>
                      <a:pPr indent="0" lvl="0" marL="0" rtl="0" algn="l">
                        <a:spcBef>
                          <a:spcPts val="0"/>
                        </a:spcBef>
                        <a:spcAft>
                          <a:spcPts val="0"/>
                        </a:spcAft>
                        <a:buNone/>
                      </a:pPr>
                      <a:r>
                        <a:t/>
                      </a:r>
                      <a:endParaRPr sz="1000">
                        <a:latin typeface="Lora"/>
                        <a:ea typeface="Lora"/>
                        <a:cs typeface="Lora"/>
                        <a:sym typeface="Lora"/>
                      </a:endParaRPr>
                    </a:p>
                  </a:txBody>
                  <a:tcPr marT="91425" marB="91425" marR="91425" marL="91425">
                    <a:solidFill>
                      <a:schemeClr val="accent1"/>
                    </a:solidFill>
                  </a:tcPr>
                </a:tc>
              </a:tr>
              <a:tr h="305425">
                <a:tc>
                  <a:txBody>
                    <a:bodyPr/>
                    <a:lstStyle/>
                    <a:p>
                      <a:pPr indent="0" lvl="0" marL="0" rtl="0" algn="l">
                        <a:spcBef>
                          <a:spcPts val="0"/>
                        </a:spcBef>
                        <a:spcAft>
                          <a:spcPts val="0"/>
                        </a:spcAft>
                        <a:buNone/>
                      </a:pPr>
                      <a:r>
                        <a:rPr lang="en" sz="1000">
                          <a:latin typeface="Lora"/>
                          <a:ea typeface="Lora"/>
                          <a:cs typeface="Lora"/>
                          <a:sym typeface="Lora"/>
                        </a:rPr>
                        <a:t>course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20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Course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BCA</a:t>
                      </a:r>
                      <a:endParaRPr sz="1000">
                        <a:solidFill>
                          <a:schemeClr val="dk1"/>
                        </a:solidFill>
                        <a:latin typeface="Lora"/>
                        <a:ea typeface="Lora"/>
                        <a:cs typeface="Lora"/>
                        <a:sym typeface="Lora"/>
                      </a:endParaRPr>
                    </a:p>
                  </a:txBody>
                  <a:tcPr marT="91425" marB="91425" marR="91425" marL="91425">
                    <a:solidFill>
                      <a:schemeClr val="accent1"/>
                    </a:solidFill>
                  </a:tcPr>
                </a:tc>
              </a:tr>
              <a:tr h="291400">
                <a:tc>
                  <a:txBody>
                    <a:bodyPr/>
                    <a:lstStyle/>
                    <a:p>
                      <a:pPr indent="0" lvl="0" marL="0" rtl="0" algn="l">
                        <a:spcBef>
                          <a:spcPts val="0"/>
                        </a:spcBef>
                        <a:spcAft>
                          <a:spcPts val="0"/>
                        </a:spcAft>
                        <a:buNone/>
                      </a:pPr>
                      <a:r>
                        <a:rPr lang="en" sz="1000">
                          <a:latin typeface="Lora"/>
                          <a:ea typeface="Lora"/>
                          <a:cs typeface="Lora"/>
                          <a:sym typeface="Lora"/>
                        </a:rPr>
                        <a:t>year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integer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10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Year of Study</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2</a:t>
                      </a:r>
                      <a:endParaRPr sz="1000">
                        <a:solidFill>
                          <a:schemeClr val="dk1"/>
                        </a:solidFill>
                        <a:latin typeface="Lora"/>
                        <a:ea typeface="Lora"/>
                        <a:cs typeface="Lora"/>
                        <a:sym typeface="Lora"/>
                      </a:endParaRPr>
                    </a:p>
                  </a:txBody>
                  <a:tcPr marT="91425" marB="91425" marR="91425" marL="91425">
                    <a:solidFill>
                      <a:schemeClr val="accent1"/>
                    </a:solidFill>
                  </a:tcPr>
                </a:tc>
              </a:tr>
              <a:tr h="333650">
                <a:tc>
                  <a:txBody>
                    <a:bodyPr/>
                    <a:lstStyle/>
                    <a:p>
                      <a:pPr indent="0" lvl="0" marL="0" rtl="0" algn="l">
                        <a:spcBef>
                          <a:spcPts val="0"/>
                        </a:spcBef>
                        <a:spcAft>
                          <a:spcPts val="0"/>
                        </a:spcAft>
                        <a:buNone/>
                      </a:pPr>
                      <a:r>
                        <a:rPr lang="en" sz="1000">
                          <a:latin typeface="Lora"/>
                          <a:ea typeface="Lora"/>
                          <a:cs typeface="Lora"/>
                          <a:sym typeface="Lora"/>
                        </a:rPr>
                        <a:t>register_no</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10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Register No.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MA181234</a:t>
                      </a:r>
                      <a:endParaRPr sz="1000">
                        <a:solidFill>
                          <a:schemeClr val="dk1"/>
                        </a:solidFill>
                        <a:latin typeface="Lora"/>
                        <a:ea typeface="Lora"/>
                        <a:cs typeface="Lora"/>
                        <a:sym typeface="Lora"/>
                      </a:endParaRPr>
                    </a:p>
                  </a:txBody>
                  <a:tcPr marT="91425" marB="91425" marR="91425" marL="91425">
                    <a:solidFill>
                      <a:schemeClr val="accent1"/>
                    </a:solidFill>
                  </a:tcPr>
                </a:tc>
              </a:tr>
              <a:tr h="333650">
                <a:tc>
                  <a:txBody>
                    <a:bodyPr/>
                    <a:lstStyle/>
                    <a:p>
                      <a:pPr indent="0" lvl="0" marL="0" rtl="0" algn="l">
                        <a:spcBef>
                          <a:spcPts val="0"/>
                        </a:spcBef>
                        <a:spcAft>
                          <a:spcPts val="0"/>
                        </a:spcAft>
                        <a:buNone/>
                      </a:pPr>
                      <a:r>
                        <a:rPr lang="en" sz="1000">
                          <a:latin typeface="Lora"/>
                          <a:ea typeface="Lora"/>
                          <a:cs typeface="Lora"/>
                          <a:sym typeface="Lora"/>
                        </a:rPr>
                        <a:t>college_name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50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FOREIGN KEY</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College Name of the Student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MCC</a:t>
                      </a:r>
                      <a:endParaRPr sz="1000">
                        <a:solidFill>
                          <a:schemeClr val="dk1"/>
                        </a:solidFill>
                        <a:latin typeface="Lora"/>
                        <a:ea typeface="Lora"/>
                        <a:cs typeface="Lora"/>
                        <a:sym typeface="Lora"/>
                      </a:endParaRPr>
                    </a:p>
                  </a:txBody>
                  <a:tcPr marT="91425" marB="91425" marR="91425" marL="91425">
                    <a:solidFill>
                      <a:schemeClr val="accent1"/>
                    </a:solidFill>
                  </a:tcPr>
                </a:tc>
              </a:tr>
              <a:tr h="291400">
                <a:tc>
                  <a:txBody>
                    <a:bodyPr/>
                    <a:lstStyle/>
                    <a:p>
                      <a:pPr indent="0" lvl="0" marL="0" rtl="0" algn="l">
                        <a:spcBef>
                          <a:spcPts val="0"/>
                        </a:spcBef>
                        <a:spcAft>
                          <a:spcPts val="0"/>
                        </a:spcAft>
                        <a:buNone/>
                      </a:pPr>
                      <a:r>
                        <a:rPr lang="en" sz="1000">
                          <a:latin typeface="Lora"/>
                          <a:ea typeface="Lora"/>
                          <a:cs typeface="Lora"/>
                          <a:sym typeface="Lora"/>
                        </a:rPr>
                        <a:t>contact_no</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integer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10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Student Contact No.</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Lora"/>
                          <a:ea typeface="Lora"/>
                          <a:cs typeface="Lora"/>
                          <a:sym typeface="Lora"/>
                        </a:rPr>
                        <a:t>9237635122</a:t>
                      </a:r>
                      <a:endParaRPr sz="1000">
                        <a:solidFill>
                          <a:schemeClr val="dk1"/>
                        </a:solidFill>
                        <a:latin typeface="Lora"/>
                        <a:ea typeface="Lora"/>
                        <a:cs typeface="Lora"/>
                        <a:sym typeface="Lora"/>
                      </a:endParaRPr>
                    </a:p>
                  </a:txBody>
                  <a:tcPr marT="91425" marB="91425" marR="91425" marL="91425">
                    <a:solidFill>
                      <a:schemeClr val="accent1"/>
                    </a:solidFill>
                  </a:tcPr>
                </a:tc>
              </a:tr>
              <a:tr h="333650">
                <a:tc>
                  <a:txBody>
                    <a:bodyPr/>
                    <a:lstStyle/>
                    <a:p>
                      <a:pPr indent="0" lvl="0" marL="0" rtl="0" algn="l">
                        <a:spcBef>
                          <a:spcPts val="0"/>
                        </a:spcBef>
                        <a:spcAft>
                          <a:spcPts val="0"/>
                        </a:spcAft>
                        <a:buNone/>
                      </a:pPr>
                      <a:r>
                        <a:rPr lang="en" sz="1000">
                          <a:latin typeface="Lora"/>
                          <a:ea typeface="Lora"/>
                          <a:cs typeface="Lora"/>
                          <a:sym typeface="Lora"/>
                        </a:rPr>
                        <a:t>email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30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NOT NULL</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Email Address</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julia.mic@gmail.com</a:t>
                      </a:r>
                      <a:endParaRPr sz="1000">
                        <a:latin typeface="Lora"/>
                        <a:ea typeface="Lora"/>
                        <a:cs typeface="Lora"/>
                        <a:sym typeface="Lora"/>
                      </a:endParaRPr>
                    </a:p>
                  </a:txBody>
                  <a:tcPr marT="91425" marB="91425" marR="91425" marL="91425">
                    <a:solidFill>
                      <a:schemeClr val="accent1"/>
                    </a:solidFill>
                  </a:tcPr>
                </a:tc>
              </a:tr>
              <a:tr h="423850">
                <a:tc>
                  <a:txBody>
                    <a:bodyPr/>
                    <a:lstStyle/>
                    <a:p>
                      <a:pPr indent="0" lvl="0" marL="0" rtl="0" algn="l">
                        <a:spcBef>
                          <a:spcPts val="0"/>
                        </a:spcBef>
                        <a:spcAft>
                          <a:spcPts val="0"/>
                        </a:spcAft>
                        <a:buNone/>
                      </a:pPr>
                      <a:r>
                        <a:rPr lang="en" sz="1000">
                          <a:latin typeface="Lora"/>
                          <a:ea typeface="Lora"/>
                          <a:cs typeface="Lora"/>
                          <a:sym typeface="Lora"/>
                        </a:rPr>
                        <a:t>Organizing College Name</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varchar</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50</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DEFAULT</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latin typeface="Lora"/>
                          <a:ea typeface="Lora"/>
                          <a:cs typeface="Lora"/>
                          <a:sym typeface="Lora"/>
                        </a:rPr>
                        <a:t>Organizing College’s Name</a:t>
                      </a:r>
                      <a:r>
                        <a:rPr lang="en" sz="1000">
                          <a:latin typeface="Lora"/>
                          <a:ea typeface="Lora"/>
                          <a:cs typeface="Lora"/>
                          <a:sym typeface="Lora"/>
                        </a:rPr>
                        <a:t> </a:t>
                      </a:r>
                      <a:endParaRPr sz="1000">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sz="1000">
                          <a:solidFill>
                            <a:schemeClr val="dk1"/>
                          </a:solidFill>
                          <a:latin typeface="Lora"/>
                          <a:ea typeface="Lora"/>
                          <a:cs typeface="Lora"/>
                          <a:sym typeface="Lora"/>
                        </a:rPr>
                        <a:t>Christ University</a:t>
                      </a:r>
                      <a:endParaRPr sz="1000">
                        <a:latin typeface="Lora"/>
                        <a:ea typeface="Lora"/>
                        <a:cs typeface="Lora"/>
                        <a:sym typeface="Lora"/>
                      </a:endParaRPr>
                    </a:p>
                  </a:txBody>
                  <a:tcPr marT="91425" marB="91425" marR="91425" marL="91425">
                    <a:solidFill>
                      <a:schemeClr val="accent1"/>
                    </a:solidFill>
                  </a:tcPr>
                </a:tc>
              </a:tr>
            </a:tbl>
          </a:graphicData>
        </a:graphic>
      </p:graphicFrame>
      <p:sp>
        <p:nvSpPr>
          <p:cNvPr id="505" name="Google Shape;505;p45"/>
          <p:cNvSpPr txBox="1"/>
          <p:nvPr/>
        </p:nvSpPr>
        <p:spPr>
          <a:xfrm>
            <a:off x="476550" y="1331700"/>
            <a:ext cx="4316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1.5 - STUDENT_DETAILS</a:t>
            </a:r>
            <a:endParaRPr b="1" sz="1600">
              <a:latin typeface="Lora"/>
              <a:ea typeface="Lora"/>
              <a:cs typeface="Lora"/>
              <a:sym typeface="Lora"/>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 Diagram</a:t>
            </a:r>
            <a:endParaRPr/>
          </a:p>
        </p:txBody>
      </p:sp>
      <p:sp>
        <p:nvSpPr>
          <p:cNvPr id="511" name="Google Shape;511;p4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2" name="Google Shape;512;p46"/>
          <p:cNvPicPr preferRelativeResize="0"/>
          <p:nvPr/>
        </p:nvPicPr>
        <p:blipFill>
          <a:blip r:embed="rId3">
            <a:alphaModFix/>
          </a:blip>
          <a:stretch>
            <a:fillRect/>
          </a:stretch>
        </p:blipFill>
        <p:spPr>
          <a:xfrm>
            <a:off x="294750" y="1484100"/>
            <a:ext cx="8489001" cy="3506999"/>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Flow Diagram (DFD)</a:t>
            </a:r>
            <a:endParaRPr/>
          </a:p>
        </p:txBody>
      </p:sp>
      <p:sp>
        <p:nvSpPr>
          <p:cNvPr id="518" name="Google Shape;518;p4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47"/>
          <p:cNvSpPr/>
          <p:nvPr/>
        </p:nvSpPr>
        <p:spPr>
          <a:xfrm>
            <a:off x="276375" y="1581425"/>
            <a:ext cx="1673700" cy="3936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7"/>
          <p:cNvSpPr txBox="1"/>
          <p:nvPr/>
        </p:nvSpPr>
        <p:spPr>
          <a:xfrm>
            <a:off x="468375" y="1578125"/>
            <a:ext cx="1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LEVEL 0</a:t>
            </a:r>
            <a:endParaRPr b="1">
              <a:latin typeface="Lora"/>
              <a:ea typeface="Lora"/>
              <a:cs typeface="Lora"/>
              <a:sym typeface="Lora"/>
            </a:endParaRPr>
          </a:p>
        </p:txBody>
      </p:sp>
      <p:pic>
        <p:nvPicPr>
          <p:cNvPr id="521" name="Google Shape;521;p47"/>
          <p:cNvPicPr preferRelativeResize="0"/>
          <p:nvPr/>
        </p:nvPicPr>
        <p:blipFill>
          <a:blip r:embed="rId3">
            <a:alphaModFix/>
          </a:blip>
          <a:stretch>
            <a:fillRect/>
          </a:stretch>
        </p:blipFill>
        <p:spPr>
          <a:xfrm>
            <a:off x="2102475" y="1484100"/>
            <a:ext cx="6293212" cy="3506998"/>
          </a:xfrm>
          <a:prstGeom prst="rect">
            <a:avLst/>
          </a:prstGeom>
          <a:noFill/>
          <a:ln>
            <a:noFill/>
          </a:ln>
        </p:spPr>
      </p:pic>
    </p:spTree>
  </p:cSld>
  <p:clrMapOvr>
    <a:masterClrMapping/>
  </p:clrMapOvr>
  <mc:AlternateContent>
    <mc:Choice Requires="p14">
      <p:transition spd="slow" p14:dur="2000">
        <p:push/>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Flow Diagram (DFD)</a:t>
            </a:r>
            <a:endParaRPr/>
          </a:p>
        </p:txBody>
      </p:sp>
      <p:sp>
        <p:nvSpPr>
          <p:cNvPr id="527" name="Google Shape;527;p4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8" name="Google Shape;528;p48"/>
          <p:cNvSpPr/>
          <p:nvPr/>
        </p:nvSpPr>
        <p:spPr>
          <a:xfrm>
            <a:off x="276375" y="1581425"/>
            <a:ext cx="1673700" cy="393600"/>
          </a:xfrm>
          <a:prstGeom prst="homePlate">
            <a:avLst>
              <a:gd fmla="val 50000"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8"/>
          <p:cNvSpPr txBox="1"/>
          <p:nvPr/>
        </p:nvSpPr>
        <p:spPr>
          <a:xfrm>
            <a:off x="468375" y="1578125"/>
            <a:ext cx="12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ora"/>
                <a:ea typeface="Lora"/>
                <a:cs typeface="Lora"/>
                <a:sym typeface="Lora"/>
              </a:rPr>
              <a:t>LEVEL 1</a:t>
            </a:r>
            <a:endParaRPr b="1">
              <a:latin typeface="Lora"/>
              <a:ea typeface="Lora"/>
              <a:cs typeface="Lora"/>
              <a:sym typeface="Lora"/>
            </a:endParaRPr>
          </a:p>
        </p:txBody>
      </p:sp>
      <p:pic>
        <p:nvPicPr>
          <p:cNvPr id="530" name="Google Shape;530;p48"/>
          <p:cNvPicPr preferRelativeResize="0"/>
          <p:nvPr/>
        </p:nvPicPr>
        <p:blipFill>
          <a:blip r:embed="rId3">
            <a:alphaModFix/>
          </a:blip>
          <a:stretch>
            <a:fillRect/>
          </a:stretch>
        </p:blipFill>
        <p:spPr>
          <a:xfrm>
            <a:off x="2102475" y="1484100"/>
            <a:ext cx="6440750" cy="3507002"/>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process is easy</a:t>
            </a:r>
            <a:endParaRPr/>
          </a:p>
        </p:txBody>
      </p:sp>
      <p:grpSp>
        <p:nvGrpSpPr>
          <p:cNvPr id="536" name="Google Shape;536;p49"/>
          <p:cNvGrpSpPr/>
          <p:nvPr/>
        </p:nvGrpSpPr>
        <p:grpSpPr>
          <a:xfrm>
            <a:off x="916458" y="1019750"/>
            <a:ext cx="214625" cy="214625"/>
            <a:chOff x="2594050" y="1631825"/>
            <a:chExt cx="439625" cy="439625"/>
          </a:xfrm>
        </p:grpSpPr>
        <p:sp>
          <p:nvSpPr>
            <p:cNvPr id="537" name="Google Shape;537;p4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49"/>
          <p:cNvSpPr/>
          <p:nvPr/>
        </p:nvSpPr>
        <p:spPr>
          <a:xfrm>
            <a:off x="1499592"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open</a:t>
            </a:r>
            <a:endParaRPr b="1">
              <a:latin typeface="Lora"/>
              <a:ea typeface="Lora"/>
              <a:cs typeface="Lora"/>
              <a:sym typeface="Lora"/>
            </a:endParaRPr>
          </a:p>
        </p:txBody>
      </p:sp>
      <p:sp>
        <p:nvSpPr>
          <p:cNvPr id="542" name="Google Shape;542;p49"/>
          <p:cNvSpPr/>
          <p:nvPr/>
        </p:nvSpPr>
        <p:spPr>
          <a:xfrm>
            <a:off x="6721258"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register</a:t>
            </a:r>
            <a:endParaRPr b="1">
              <a:latin typeface="Lora"/>
              <a:ea typeface="Lora"/>
              <a:cs typeface="Lora"/>
              <a:sym typeface="Lora"/>
            </a:endParaRPr>
          </a:p>
        </p:txBody>
      </p:sp>
      <p:sp>
        <p:nvSpPr>
          <p:cNvPr id="543" name="Google Shape;543;p49"/>
          <p:cNvSpPr/>
          <p:nvPr/>
        </p:nvSpPr>
        <p:spPr>
          <a:xfrm>
            <a:off x="4110400" y="2053050"/>
            <a:ext cx="1685100" cy="1685100"/>
          </a:xfrm>
          <a:prstGeom prst="ellipse">
            <a:avLst/>
          </a:prstGeom>
          <a:noFill/>
          <a:ln cap="flat"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ora"/>
                <a:ea typeface="Lora"/>
                <a:cs typeface="Lora"/>
                <a:sym typeface="Lora"/>
              </a:rPr>
              <a:t>view</a:t>
            </a:r>
            <a:endParaRPr b="1">
              <a:latin typeface="Lora"/>
              <a:ea typeface="Lora"/>
              <a:cs typeface="Lora"/>
              <a:sym typeface="Lora"/>
            </a:endParaRPr>
          </a:p>
        </p:txBody>
      </p:sp>
      <p:cxnSp>
        <p:nvCxnSpPr>
          <p:cNvPr id="544" name="Google Shape;544;p49"/>
          <p:cNvCxnSpPr>
            <a:endCxn id="543" idx="2"/>
          </p:cNvCxnSpPr>
          <p:nvPr/>
        </p:nvCxnSpPr>
        <p:spPr>
          <a:xfrm>
            <a:off x="3184600" y="2895600"/>
            <a:ext cx="925800" cy="0"/>
          </a:xfrm>
          <a:prstGeom prst="straightConnector1">
            <a:avLst/>
          </a:prstGeom>
          <a:noFill/>
          <a:ln cap="flat" cmpd="sng" w="38100">
            <a:solidFill>
              <a:schemeClr val="accent1"/>
            </a:solidFill>
            <a:prstDash val="solid"/>
            <a:round/>
            <a:headEnd len="sm" w="sm" type="none"/>
            <a:tailEnd len="sm" w="sm" type="triangle"/>
          </a:ln>
        </p:spPr>
      </p:cxnSp>
      <p:cxnSp>
        <p:nvCxnSpPr>
          <p:cNvPr id="545" name="Google Shape;545;p49"/>
          <p:cNvCxnSpPr>
            <a:endCxn id="542" idx="2"/>
          </p:cNvCxnSpPr>
          <p:nvPr/>
        </p:nvCxnSpPr>
        <p:spPr>
          <a:xfrm>
            <a:off x="5795458" y="2895600"/>
            <a:ext cx="925800" cy="0"/>
          </a:xfrm>
          <a:prstGeom prst="straightConnector1">
            <a:avLst/>
          </a:prstGeom>
          <a:noFill/>
          <a:ln cap="flat" cmpd="sng" w="38100">
            <a:solidFill>
              <a:schemeClr val="accent1"/>
            </a:solidFill>
            <a:prstDash val="solid"/>
            <a:round/>
            <a:headEnd len="sm" w="sm" type="none"/>
            <a:tailEnd len="sm" w="sm" type="triangle"/>
          </a:ln>
        </p:spPr>
      </p:cxnSp>
      <p:sp>
        <p:nvSpPr>
          <p:cNvPr id="546" name="Google Shape;546;p4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2000"/>
                                        <p:tgtEl>
                                          <p:spTgt spid="541"/>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2000"/>
                                        <p:tgtEl>
                                          <p:spTgt spid="543"/>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2000"/>
                                        <p:tgtEl>
                                          <p:spTgt spid="542"/>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2000"/>
                                        <p:tgtEl>
                                          <p:spTgt spid="545"/>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2000"/>
                                        <p:tgtEl>
                                          <p:spTgt spid="54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Pages - Mobile View</a:t>
            </a:r>
            <a:endParaRPr/>
          </a:p>
        </p:txBody>
      </p:sp>
      <p:sp>
        <p:nvSpPr>
          <p:cNvPr id="552" name="Google Shape;552;p50"/>
          <p:cNvSpPr txBox="1"/>
          <p:nvPr>
            <p:ph idx="1" type="body"/>
          </p:nvPr>
        </p:nvSpPr>
        <p:spPr>
          <a:xfrm>
            <a:off x="1381250" y="1616475"/>
            <a:ext cx="34008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Lora"/>
                <a:ea typeface="Lora"/>
                <a:cs typeface="Lora"/>
                <a:sym typeface="Lora"/>
              </a:rPr>
              <a:t>Demo Pages in the Mobile View:</a:t>
            </a:r>
            <a:endParaRPr sz="1400">
              <a:latin typeface="Lora"/>
              <a:ea typeface="Lora"/>
              <a:cs typeface="Lora"/>
              <a:sym typeface="Lora"/>
            </a:endParaRPr>
          </a:p>
          <a:p>
            <a:pPr indent="0" lvl="0" marL="0" rtl="0" algn="l">
              <a:spcBef>
                <a:spcPts val="600"/>
              </a:spcBef>
              <a:spcAft>
                <a:spcPts val="0"/>
              </a:spcAft>
              <a:buNone/>
            </a:pPr>
            <a:r>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LOGIN PAGE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User_id and pwd as attributes, also we have Admin Login for database operations</a:t>
            </a:r>
            <a:endParaRPr sz="1400">
              <a:latin typeface="Lora"/>
              <a:ea typeface="Lora"/>
              <a:cs typeface="Lora"/>
              <a:sym typeface="Lora"/>
            </a:endParaRPr>
          </a:p>
        </p:txBody>
      </p:sp>
      <p:grpSp>
        <p:nvGrpSpPr>
          <p:cNvPr id="553" name="Google Shape;553;p50"/>
          <p:cNvGrpSpPr/>
          <p:nvPr/>
        </p:nvGrpSpPr>
        <p:grpSpPr>
          <a:xfrm>
            <a:off x="889984" y="1007708"/>
            <a:ext cx="270226" cy="238344"/>
            <a:chOff x="5247525" y="3007275"/>
            <a:chExt cx="517575" cy="456510"/>
          </a:xfrm>
        </p:grpSpPr>
        <p:sp>
          <p:nvSpPr>
            <p:cNvPr id="554" name="Google Shape;554;p50"/>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0"/>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5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57" name="Google Shape;557;p50"/>
          <p:cNvGrpSpPr/>
          <p:nvPr/>
        </p:nvGrpSpPr>
        <p:grpSpPr>
          <a:xfrm>
            <a:off x="5353200" y="373572"/>
            <a:ext cx="2119546" cy="4396359"/>
            <a:chOff x="2547150" y="238125"/>
            <a:chExt cx="2525675" cy="5238750"/>
          </a:xfrm>
        </p:grpSpPr>
        <p:sp>
          <p:nvSpPr>
            <p:cNvPr id="558" name="Google Shape;558;p5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2" name="Google Shape;562;p50"/>
          <p:cNvPicPr preferRelativeResize="0"/>
          <p:nvPr/>
        </p:nvPicPr>
        <p:blipFill>
          <a:blip r:embed="rId3">
            <a:alphaModFix/>
          </a:blip>
          <a:stretch>
            <a:fillRect/>
          </a:stretch>
        </p:blipFill>
        <p:spPr>
          <a:xfrm>
            <a:off x="5431900" y="795700"/>
            <a:ext cx="1962150" cy="3564750"/>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Existing System</a:t>
            </a:r>
            <a:endParaRPr>
              <a:highlight>
                <a:schemeClr val="accent1"/>
              </a:highlight>
            </a:endParaRPr>
          </a:p>
        </p:txBody>
      </p:sp>
      <p:grpSp>
        <p:nvGrpSpPr>
          <p:cNvPr id="111" name="Google Shape;111;p15"/>
          <p:cNvGrpSpPr/>
          <p:nvPr/>
        </p:nvGrpSpPr>
        <p:grpSpPr>
          <a:xfrm>
            <a:off x="916458" y="1019750"/>
            <a:ext cx="214625" cy="214625"/>
            <a:chOff x="2594050" y="1631825"/>
            <a:chExt cx="439625" cy="439625"/>
          </a:xfrm>
        </p:grpSpPr>
        <p:sp>
          <p:nvSpPr>
            <p:cNvPr id="112" name="Google Shape;112;p1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5"/>
          <p:cNvSpPr/>
          <p:nvPr/>
        </p:nvSpPr>
        <p:spPr>
          <a:xfrm>
            <a:off x="489575" y="1901100"/>
            <a:ext cx="1429500" cy="13413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5"/>
          <p:cNvPicPr preferRelativeResize="0"/>
          <p:nvPr/>
        </p:nvPicPr>
        <p:blipFill>
          <a:blip r:embed="rId3">
            <a:alphaModFix/>
          </a:blip>
          <a:stretch>
            <a:fillRect/>
          </a:stretch>
        </p:blipFill>
        <p:spPr>
          <a:xfrm>
            <a:off x="413708" y="2078231"/>
            <a:ext cx="1429500" cy="987055"/>
          </a:xfrm>
          <a:prstGeom prst="rect">
            <a:avLst/>
          </a:prstGeom>
          <a:noFill/>
          <a:ln>
            <a:noFill/>
          </a:ln>
        </p:spPr>
      </p:pic>
      <p:sp>
        <p:nvSpPr>
          <p:cNvPr id="119" name="Google Shape;119;p15"/>
          <p:cNvSpPr txBox="1"/>
          <p:nvPr/>
        </p:nvSpPr>
        <p:spPr>
          <a:xfrm>
            <a:off x="1919075" y="2172650"/>
            <a:ext cx="2342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Quattrocento Sans"/>
                <a:ea typeface="Quattrocento Sans"/>
                <a:cs typeface="Quattrocento Sans"/>
                <a:sym typeface="Quattrocento Sans"/>
              </a:rPr>
              <a:t>No such Website</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 sz="1600">
                <a:latin typeface="Quattrocento Sans"/>
                <a:ea typeface="Quattrocento Sans"/>
                <a:cs typeface="Quattrocento Sans"/>
                <a:sym typeface="Quattrocento Sans"/>
              </a:rPr>
              <a:t>For College Events</a:t>
            </a:r>
            <a:endParaRPr sz="1600">
              <a:latin typeface="Quattrocento Sans"/>
              <a:ea typeface="Quattrocento Sans"/>
              <a:cs typeface="Quattrocento Sans"/>
              <a:sym typeface="Quattrocento Sans"/>
            </a:endParaRPr>
          </a:p>
        </p:txBody>
      </p:sp>
      <p:sp>
        <p:nvSpPr>
          <p:cNvPr id="120" name="Google Shape;120;p15"/>
          <p:cNvSpPr/>
          <p:nvPr/>
        </p:nvSpPr>
        <p:spPr>
          <a:xfrm>
            <a:off x="2984775" y="3515525"/>
            <a:ext cx="1429500" cy="13413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5"/>
          <p:cNvPicPr preferRelativeResize="0"/>
          <p:nvPr/>
        </p:nvPicPr>
        <p:blipFill>
          <a:blip r:embed="rId4">
            <a:alphaModFix/>
          </a:blip>
          <a:stretch>
            <a:fillRect/>
          </a:stretch>
        </p:blipFill>
        <p:spPr>
          <a:xfrm>
            <a:off x="3265850" y="3752500"/>
            <a:ext cx="867350" cy="867350"/>
          </a:xfrm>
          <a:prstGeom prst="rect">
            <a:avLst/>
          </a:prstGeom>
          <a:noFill/>
          <a:ln>
            <a:noFill/>
          </a:ln>
        </p:spPr>
      </p:pic>
      <p:sp>
        <p:nvSpPr>
          <p:cNvPr id="122" name="Google Shape;122;p15"/>
          <p:cNvSpPr txBox="1"/>
          <p:nvPr/>
        </p:nvSpPr>
        <p:spPr>
          <a:xfrm>
            <a:off x="4414275" y="3811800"/>
            <a:ext cx="2342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Quattrocento Sans"/>
                <a:ea typeface="Quattrocento Sans"/>
                <a:cs typeface="Quattrocento Sans"/>
                <a:sym typeface="Quattrocento Sans"/>
              </a:rPr>
              <a:t>Only Commercial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 sz="1600">
                <a:latin typeface="Quattrocento Sans"/>
                <a:ea typeface="Quattrocento Sans"/>
                <a:cs typeface="Quattrocento Sans"/>
                <a:sym typeface="Quattrocento Sans"/>
              </a:rPr>
              <a:t>News Website</a:t>
            </a:r>
            <a:endParaRPr sz="1600">
              <a:latin typeface="Quattrocento Sans"/>
              <a:ea typeface="Quattrocento Sans"/>
              <a:cs typeface="Quattrocento Sans"/>
              <a:sym typeface="Quattrocento Sans"/>
            </a:endParaRPr>
          </a:p>
        </p:txBody>
      </p:sp>
      <p:sp>
        <p:nvSpPr>
          <p:cNvPr id="123" name="Google Shape;123;p15"/>
          <p:cNvSpPr/>
          <p:nvPr/>
        </p:nvSpPr>
        <p:spPr>
          <a:xfrm>
            <a:off x="4960300" y="1901100"/>
            <a:ext cx="1429500" cy="1341300"/>
          </a:xfrm>
          <a:prstGeom prst="flowChartConnector">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nvSpPr>
        <p:spPr>
          <a:xfrm>
            <a:off x="6389800" y="2063850"/>
            <a:ext cx="2342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Quattrocento Sans"/>
                <a:ea typeface="Quattrocento Sans"/>
                <a:cs typeface="Quattrocento Sans"/>
                <a:sym typeface="Quattrocento Sans"/>
              </a:rPr>
              <a:t>No Registration or </a:t>
            </a:r>
            <a:endParaRPr sz="1600">
              <a:latin typeface="Quattrocento Sans"/>
              <a:ea typeface="Quattrocento Sans"/>
              <a:cs typeface="Quattrocento Sans"/>
              <a:sym typeface="Quattrocento Sans"/>
            </a:endParaRPr>
          </a:p>
          <a:p>
            <a:pPr indent="0" lvl="0" marL="0" rtl="0" algn="l">
              <a:spcBef>
                <a:spcPts val="0"/>
              </a:spcBef>
              <a:spcAft>
                <a:spcPts val="0"/>
              </a:spcAft>
              <a:buNone/>
            </a:pPr>
            <a:r>
              <a:rPr lang="en" sz="1600">
                <a:latin typeface="Quattrocento Sans"/>
                <a:ea typeface="Quattrocento Sans"/>
                <a:cs typeface="Quattrocento Sans"/>
                <a:sym typeface="Quattrocento Sans"/>
              </a:rPr>
              <a:t>Participation opportunity</a:t>
            </a:r>
            <a:endParaRPr sz="1600">
              <a:latin typeface="Quattrocento Sans"/>
              <a:ea typeface="Quattrocento Sans"/>
              <a:cs typeface="Quattrocento Sans"/>
              <a:sym typeface="Quattrocento Sans"/>
            </a:endParaRPr>
          </a:p>
        </p:txBody>
      </p:sp>
      <p:pic>
        <p:nvPicPr>
          <p:cNvPr id="125" name="Google Shape;125;p15"/>
          <p:cNvPicPr preferRelativeResize="0"/>
          <p:nvPr/>
        </p:nvPicPr>
        <p:blipFill rotWithShape="1">
          <a:blip r:embed="rId5">
            <a:alphaModFix/>
          </a:blip>
          <a:srcRect b="18659" l="0" r="0" t="0"/>
          <a:stretch/>
        </p:blipFill>
        <p:spPr>
          <a:xfrm>
            <a:off x="5259650" y="2067150"/>
            <a:ext cx="988497" cy="867350"/>
          </a:xfrm>
          <a:prstGeom prst="rect">
            <a:avLst/>
          </a:prstGeom>
          <a:noFill/>
          <a:ln>
            <a:noFill/>
          </a:ln>
        </p:spPr>
      </p:pic>
    </p:spTree>
  </p:cSld>
  <p:clrMapOvr>
    <a:masterClrMapping/>
  </p:clrMapOvr>
  <mc:AlternateContent>
    <mc:Choice Requires="p14">
      <p:transition spd="slow" p14:dur="2000">
        <p:push dir="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Pages - Tablet View</a:t>
            </a:r>
            <a:endParaRPr/>
          </a:p>
        </p:txBody>
      </p:sp>
      <p:sp>
        <p:nvSpPr>
          <p:cNvPr id="568" name="Google Shape;568;p51"/>
          <p:cNvSpPr txBox="1"/>
          <p:nvPr>
            <p:ph idx="1" type="body"/>
          </p:nvPr>
        </p:nvSpPr>
        <p:spPr>
          <a:xfrm>
            <a:off x="1381250" y="1616475"/>
            <a:ext cx="34065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latin typeface="Lora"/>
                <a:ea typeface="Lora"/>
                <a:cs typeface="Lora"/>
                <a:sym typeface="Lora"/>
              </a:rPr>
              <a:t>Demo Pages in the Tablet View:</a:t>
            </a:r>
            <a:endParaRPr sz="1400">
              <a:latin typeface="Lora"/>
              <a:ea typeface="Lora"/>
              <a:cs typeface="Lora"/>
              <a:sym typeface="Lora"/>
            </a:endParaRPr>
          </a:p>
          <a:p>
            <a:pPr indent="0" lvl="0" marL="0" rtl="0" algn="l">
              <a:spcBef>
                <a:spcPts val="600"/>
              </a:spcBef>
              <a:spcAft>
                <a:spcPts val="0"/>
              </a:spcAft>
              <a:buClr>
                <a:schemeClr val="dk1"/>
              </a:buClr>
              <a:buSzPts val="1100"/>
              <a:buFont typeface="Arial"/>
              <a:buNone/>
            </a:pPr>
            <a:r>
              <a:t/>
            </a:r>
            <a:endParaRPr sz="1400">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400">
                <a:latin typeface="Lora"/>
                <a:ea typeface="Lora"/>
                <a:cs typeface="Lora"/>
                <a:sym typeface="Lora"/>
              </a:rPr>
              <a:t>SIGN UP PAGE -</a:t>
            </a:r>
            <a:endParaRPr sz="1400">
              <a:latin typeface="Lora"/>
              <a:ea typeface="Lora"/>
              <a:cs typeface="Lora"/>
              <a:sym typeface="Lora"/>
            </a:endParaRPr>
          </a:p>
          <a:p>
            <a:pPr indent="0" lvl="0" marL="0" rtl="0" algn="l">
              <a:spcBef>
                <a:spcPts val="600"/>
              </a:spcBef>
              <a:spcAft>
                <a:spcPts val="0"/>
              </a:spcAft>
              <a:buClr>
                <a:schemeClr val="dk1"/>
              </a:buClr>
              <a:buSzPts val="1100"/>
              <a:buFont typeface="Arial"/>
              <a:buNone/>
            </a:pPr>
            <a:r>
              <a:rPr lang="en" sz="1400">
                <a:latin typeface="Lora"/>
                <a:ea typeface="Lora"/>
                <a:cs typeface="Lora"/>
                <a:sym typeface="Lora"/>
              </a:rPr>
              <a:t>College name, user id, pass key, confirm pass key, email id, contact no. will be given by the user and that will get saved in the database.</a:t>
            </a:r>
            <a:endParaRPr/>
          </a:p>
        </p:txBody>
      </p:sp>
      <p:grpSp>
        <p:nvGrpSpPr>
          <p:cNvPr id="569" name="Google Shape;569;p51"/>
          <p:cNvGrpSpPr/>
          <p:nvPr/>
        </p:nvGrpSpPr>
        <p:grpSpPr>
          <a:xfrm>
            <a:off x="889984" y="1007708"/>
            <a:ext cx="270226" cy="238344"/>
            <a:chOff x="5247525" y="3007275"/>
            <a:chExt cx="517575" cy="456510"/>
          </a:xfrm>
        </p:grpSpPr>
        <p:sp>
          <p:nvSpPr>
            <p:cNvPr id="570" name="Google Shape;570;p5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1"/>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5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73" name="Google Shape;573;p51"/>
          <p:cNvGrpSpPr/>
          <p:nvPr/>
        </p:nvGrpSpPr>
        <p:grpSpPr>
          <a:xfrm>
            <a:off x="5011702" y="465959"/>
            <a:ext cx="2736410" cy="4222433"/>
            <a:chOff x="2112475" y="238125"/>
            <a:chExt cx="3395050" cy="5238750"/>
          </a:xfrm>
        </p:grpSpPr>
        <p:sp>
          <p:nvSpPr>
            <p:cNvPr id="574" name="Google Shape;574;p51"/>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51"/>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51"/>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1"/>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8" name="Google Shape;578;p51"/>
          <p:cNvPicPr preferRelativeResize="0"/>
          <p:nvPr/>
        </p:nvPicPr>
        <p:blipFill>
          <a:blip r:embed="rId3">
            <a:alphaModFix/>
          </a:blip>
          <a:stretch>
            <a:fillRect/>
          </a:stretch>
        </p:blipFill>
        <p:spPr>
          <a:xfrm>
            <a:off x="5112800" y="896100"/>
            <a:ext cx="2518000" cy="3402951"/>
          </a:xfrm>
          <a:prstGeom prst="rect">
            <a:avLst/>
          </a:prstGeom>
          <a:noFill/>
          <a:ln>
            <a:noFill/>
          </a:ln>
        </p:spPr>
      </p:pic>
    </p:spTree>
  </p:cSld>
  <p:clrMapOvr>
    <a:masterClrMapping/>
  </p:clrMapOvr>
  <mc:AlternateContent>
    <mc:Choice Requires="p14">
      <p:transition spd="slow" p14:dur="2000">
        <p:push/>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Pages - Desktop View</a:t>
            </a:r>
            <a:endParaRPr/>
          </a:p>
        </p:txBody>
      </p:sp>
      <p:grpSp>
        <p:nvGrpSpPr>
          <p:cNvPr id="584" name="Google Shape;584;p52"/>
          <p:cNvGrpSpPr/>
          <p:nvPr/>
        </p:nvGrpSpPr>
        <p:grpSpPr>
          <a:xfrm>
            <a:off x="889984" y="1007708"/>
            <a:ext cx="270226" cy="238344"/>
            <a:chOff x="5247525" y="3007275"/>
            <a:chExt cx="517575" cy="456510"/>
          </a:xfrm>
        </p:grpSpPr>
        <p:sp>
          <p:nvSpPr>
            <p:cNvPr id="585" name="Google Shape;585;p5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2"/>
            <p:cNvSpPr/>
            <p:nvPr/>
          </p:nvSpPr>
          <p:spPr>
            <a:xfrm>
              <a:off x="5566575" y="3265260"/>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5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588" name="Google Shape;588;p52"/>
          <p:cNvGrpSpPr/>
          <p:nvPr/>
        </p:nvGrpSpPr>
        <p:grpSpPr>
          <a:xfrm>
            <a:off x="3938374" y="1802704"/>
            <a:ext cx="4542205" cy="2661224"/>
            <a:chOff x="1177450" y="241631"/>
            <a:chExt cx="6173152" cy="3616776"/>
          </a:xfrm>
        </p:grpSpPr>
        <p:sp>
          <p:nvSpPr>
            <p:cNvPr id="589" name="Google Shape;589;p52"/>
            <p:cNvSpPr/>
            <p:nvPr/>
          </p:nvSpPr>
          <p:spPr>
            <a:xfrm>
              <a:off x="1682275" y="241631"/>
              <a:ext cx="5161606" cy="3454973"/>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52"/>
            <p:cNvSpPr/>
            <p:nvPr/>
          </p:nvSpPr>
          <p:spPr>
            <a:xfrm>
              <a:off x="1177450" y="3763229"/>
              <a:ext cx="6173152" cy="95178"/>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52"/>
            <p:cNvSpPr/>
            <p:nvPr/>
          </p:nvSpPr>
          <p:spPr>
            <a:xfrm>
              <a:off x="1177450" y="3687086"/>
              <a:ext cx="6172200" cy="76142"/>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52"/>
            <p:cNvSpPr/>
            <p:nvPr/>
          </p:nvSpPr>
          <p:spPr>
            <a:xfrm>
              <a:off x="3806350" y="3687086"/>
              <a:ext cx="903922" cy="47589"/>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93" name="Google Shape;593;p52"/>
          <p:cNvPicPr preferRelativeResize="0"/>
          <p:nvPr/>
        </p:nvPicPr>
        <p:blipFill>
          <a:blip r:embed="rId3">
            <a:alphaModFix/>
          </a:blip>
          <a:stretch>
            <a:fillRect/>
          </a:stretch>
        </p:blipFill>
        <p:spPr>
          <a:xfrm>
            <a:off x="4461150" y="1955675"/>
            <a:ext cx="3507426" cy="2251250"/>
          </a:xfrm>
          <a:prstGeom prst="rect">
            <a:avLst/>
          </a:prstGeom>
          <a:noFill/>
          <a:ln>
            <a:noFill/>
          </a:ln>
        </p:spPr>
      </p:pic>
      <p:sp>
        <p:nvSpPr>
          <p:cNvPr id="594" name="Google Shape;594;p52"/>
          <p:cNvSpPr txBox="1"/>
          <p:nvPr/>
        </p:nvSpPr>
        <p:spPr>
          <a:xfrm>
            <a:off x="675575" y="1980625"/>
            <a:ext cx="25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595" name="Google Shape;595;p52"/>
          <p:cNvSpPr txBox="1"/>
          <p:nvPr>
            <p:ph idx="1" type="body"/>
          </p:nvPr>
        </p:nvSpPr>
        <p:spPr>
          <a:xfrm>
            <a:off x="675575" y="1637650"/>
            <a:ext cx="34065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Lora"/>
                <a:ea typeface="Lora"/>
                <a:cs typeface="Lora"/>
                <a:sym typeface="Lora"/>
              </a:rPr>
              <a:t>Demo Pages in the Desktop View:</a:t>
            </a:r>
            <a:endParaRPr sz="1400">
              <a:latin typeface="Lora"/>
              <a:ea typeface="Lora"/>
              <a:cs typeface="Lora"/>
              <a:sym typeface="Lora"/>
            </a:endParaRPr>
          </a:p>
          <a:p>
            <a:pPr indent="0" lvl="0" marL="0" rtl="0" algn="l">
              <a:spcBef>
                <a:spcPts val="600"/>
              </a:spcBef>
              <a:spcAft>
                <a:spcPts val="0"/>
              </a:spcAft>
              <a:buNone/>
            </a:pPr>
            <a:r>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WEBSITE LOOK:</a:t>
            </a:r>
            <a:endParaRPr sz="1400">
              <a:latin typeface="Lora"/>
              <a:ea typeface="Lora"/>
              <a:cs typeface="Lora"/>
              <a:sym typeface="Lora"/>
            </a:endParaRPr>
          </a:p>
          <a:p>
            <a:pPr indent="0" lvl="0" marL="0" rtl="0" algn="l">
              <a:spcBef>
                <a:spcPts val="600"/>
              </a:spcBef>
              <a:spcAft>
                <a:spcPts val="0"/>
              </a:spcAft>
              <a:buNone/>
            </a:pPr>
            <a:r>
              <a:t/>
            </a:r>
            <a:endParaRPr sz="1400">
              <a:latin typeface="Lora"/>
              <a:ea typeface="Lora"/>
              <a:cs typeface="Lora"/>
              <a:sym typeface="Lora"/>
            </a:endParaRPr>
          </a:p>
          <a:p>
            <a:pPr indent="0" lvl="0" marL="0" rtl="0" algn="l">
              <a:spcBef>
                <a:spcPts val="600"/>
              </a:spcBef>
              <a:spcAft>
                <a:spcPts val="0"/>
              </a:spcAft>
              <a:buNone/>
            </a:pPr>
            <a:r>
              <a:rPr lang="en" sz="1400">
                <a:latin typeface="Lora"/>
                <a:ea typeface="Lora"/>
                <a:cs typeface="Lora"/>
                <a:sym typeface="Lora"/>
              </a:rPr>
              <a:t>Our website will look as shown in the picture.</a:t>
            </a:r>
            <a:endParaRPr sz="1400">
              <a:latin typeface="Lora"/>
              <a:ea typeface="Lora"/>
              <a:cs typeface="Lora"/>
              <a:sym typeface="Lora"/>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01" name="Google Shape;601;p53"/>
          <p:cNvSpPr txBox="1"/>
          <p:nvPr>
            <p:ph idx="1" type="body"/>
          </p:nvPr>
        </p:nvSpPr>
        <p:spPr>
          <a:xfrm>
            <a:off x="506675" y="1616475"/>
            <a:ext cx="8122200" cy="3112200"/>
          </a:xfrm>
          <a:prstGeom prst="rect">
            <a:avLst/>
          </a:prstGeom>
        </p:spPr>
        <p:txBody>
          <a:bodyPr anchorCtr="0" anchor="t" bIns="91425" lIns="91425" spcFirstLastPara="1" rIns="91425" wrap="square" tIns="91425">
            <a:noAutofit/>
          </a:bodyPr>
          <a:lstStyle/>
          <a:p>
            <a:pPr indent="-228600" lvl="0" marL="457200" rtl="0" algn="just">
              <a:lnSpc>
                <a:spcPct val="120000"/>
              </a:lnSpc>
              <a:spcBef>
                <a:spcPts val="200"/>
              </a:spcBef>
              <a:spcAft>
                <a:spcPts val="0"/>
              </a:spcAft>
              <a:buClr>
                <a:schemeClr val="dk1"/>
              </a:buClr>
              <a:buSzPts val="1100"/>
              <a:buFont typeface="Arial"/>
              <a:buNone/>
            </a:pPr>
            <a:r>
              <a:rPr lang="en" sz="1400">
                <a:solidFill>
                  <a:srgbClr val="2E2E2E"/>
                </a:solidFill>
                <a:latin typeface="Lora"/>
                <a:ea typeface="Lora"/>
                <a:cs typeface="Lora"/>
                <a:sym typeface="Lora"/>
              </a:rPr>
              <a:t>    “College Times” is a web application that completely helps students to know about current and upcoming updates on various activities and events organized by various colleges within the state. It will be of greater advantage for students as well as college authorities. This project covers all basic features for an easy and user-friendly interface. The core part of the website is mainly composed of the main interface, menus, login, registration, search bar, and chatbot. This is the combined management of Web programming, specifically HTML, CSS, JavaScript, PHP along with database support from MySQL.</a:t>
            </a:r>
            <a:endParaRPr sz="1400">
              <a:solidFill>
                <a:srgbClr val="2E2E2E"/>
              </a:solidFill>
              <a:latin typeface="Lora"/>
              <a:ea typeface="Lora"/>
              <a:cs typeface="Lora"/>
              <a:sym typeface="Lora"/>
            </a:endParaRPr>
          </a:p>
          <a:p>
            <a:pPr indent="0" lvl="0" marL="457200" rtl="0" algn="l">
              <a:lnSpc>
                <a:spcPct val="115000"/>
              </a:lnSpc>
              <a:spcBef>
                <a:spcPts val="600"/>
              </a:spcBef>
              <a:spcAft>
                <a:spcPts val="0"/>
              </a:spcAft>
              <a:buNone/>
            </a:pPr>
            <a:r>
              <a:t/>
            </a:r>
            <a:endParaRPr>
              <a:highlight>
                <a:schemeClr val="accent1"/>
              </a:highlight>
            </a:endParaRPr>
          </a:p>
          <a:p>
            <a:pPr indent="0" lvl="0" marL="0" rtl="0" algn="l">
              <a:spcBef>
                <a:spcPts val="600"/>
              </a:spcBef>
              <a:spcAft>
                <a:spcPts val="0"/>
              </a:spcAft>
              <a:buNone/>
            </a:pPr>
            <a:r>
              <a:t/>
            </a:r>
            <a:endParaRPr/>
          </a:p>
        </p:txBody>
      </p:sp>
      <p:grpSp>
        <p:nvGrpSpPr>
          <p:cNvPr id="602" name="Google Shape;602;p53"/>
          <p:cNvGrpSpPr/>
          <p:nvPr/>
        </p:nvGrpSpPr>
        <p:grpSpPr>
          <a:xfrm>
            <a:off x="916458" y="1019750"/>
            <a:ext cx="214625" cy="214625"/>
            <a:chOff x="2594050" y="1631825"/>
            <a:chExt cx="439625" cy="439625"/>
          </a:xfrm>
        </p:grpSpPr>
        <p:sp>
          <p:nvSpPr>
            <p:cNvPr id="603" name="Google Shape;603;p5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3"/>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5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613" name="Google Shape;613;p54"/>
          <p:cNvSpPr txBox="1"/>
          <p:nvPr>
            <p:ph idx="1" type="body"/>
          </p:nvPr>
        </p:nvSpPr>
        <p:spPr>
          <a:xfrm>
            <a:off x="506675" y="1616475"/>
            <a:ext cx="8122200" cy="3112200"/>
          </a:xfrm>
          <a:prstGeom prst="rect">
            <a:avLst/>
          </a:prstGeom>
        </p:spPr>
        <p:txBody>
          <a:bodyPr anchorCtr="0" anchor="t" bIns="91425" lIns="91425" spcFirstLastPara="1" rIns="91425" wrap="square" tIns="91425">
            <a:noAutofit/>
          </a:bodyPr>
          <a:lstStyle/>
          <a:p>
            <a:pPr indent="-342900" lvl="0" marL="457200" rtl="0" algn="just">
              <a:lnSpc>
                <a:spcPct val="120000"/>
              </a:lnSpc>
              <a:spcBef>
                <a:spcPts val="200"/>
              </a:spcBef>
              <a:spcAft>
                <a:spcPts val="0"/>
              </a:spcAft>
              <a:buClr>
                <a:schemeClr val="accent1"/>
              </a:buClr>
              <a:buSzPts val="1800"/>
              <a:buFont typeface="Lora"/>
              <a:buChar char="◉"/>
            </a:pPr>
            <a:r>
              <a:rPr lang="en" sz="1400">
                <a:latin typeface="Lora"/>
                <a:ea typeface="Lora"/>
                <a:cs typeface="Lora"/>
                <a:sym typeface="Lora"/>
              </a:rPr>
              <a:t>https://www.geeksforgeeks.org/  (DFD Diagram)</a:t>
            </a:r>
            <a:endParaRPr sz="1400">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latin typeface="Lora"/>
                <a:ea typeface="Lora"/>
                <a:cs typeface="Lora"/>
                <a:sym typeface="Lora"/>
              </a:rPr>
              <a:t>https://www.guru99.com/</a:t>
            </a:r>
            <a:r>
              <a:rPr lang="en" sz="1400">
                <a:solidFill>
                  <a:srgbClr val="2E2E2E"/>
                </a:solidFill>
                <a:latin typeface="Lora"/>
                <a:ea typeface="Lora"/>
                <a:cs typeface="Lora"/>
                <a:sym typeface="Lora"/>
              </a:rPr>
              <a:t>   (ER Diagram)</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https://www.geeksforgeeks.org/     (DFD Diagram)</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http://library.ucmerced.edu/      (Data Dictionary)</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https://www.tutorialspoint.com/    (Data Dictionary)</a:t>
            </a:r>
            <a:endParaRPr sz="1400">
              <a:solidFill>
                <a:srgbClr val="2E2E2E"/>
              </a:solidFill>
              <a:latin typeface="Lora"/>
              <a:ea typeface="Lora"/>
              <a:cs typeface="Lora"/>
              <a:sym typeface="Lora"/>
            </a:endParaRPr>
          </a:p>
          <a:p>
            <a:pPr indent="-342900" lvl="0" marL="457200" rtl="0" algn="just">
              <a:lnSpc>
                <a:spcPct val="120000"/>
              </a:lnSpc>
              <a:spcBef>
                <a:spcPts val="0"/>
              </a:spcBef>
              <a:spcAft>
                <a:spcPts val="0"/>
              </a:spcAft>
              <a:buClr>
                <a:schemeClr val="accent1"/>
              </a:buClr>
              <a:buSzPts val="1800"/>
              <a:buFont typeface="Lora"/>
              <a:buChar char="◉"/>
            </a:pPr>
            <a:r>
              <a:rPr lang="en" sz="1400">
                <a:solidFill>
                  <a:srgbClr val="2E2E2E"/>
                </a:solidFill>
                <a:latin typeface="Lora"/>
                <a:ea typeface="Lora"/>
                <a:cs typeface="Lora"/>
                <a:sym typeface="Lora"/>
              </a:rPr>
              <a:t>https://www.trifacta.com/     (Data Dictionary)</a:t>
            </a:r>
            <a:endParaRPr sz="1400">
              <a:solidFill>
                <a:srgbClr val="2E2E2E"/>
              </a:solidFill>
              <a:latin typeface="Lora"/>
              <a:ea typeface="Lora"/>
              <a:cs typeface="Lora"/>
              <a:sym typeface="Lora"/>
            </a:endParaRPr>
          </a:p>
          <a:p>
            <a:pPr indent="0" lvl="0" marL="457200" rtl="0" algn="l">
              <a:lnSpc>
                <a:spcPct val="115000"/>
              </a:lnSpc>
              <a:spcBef>
                <a:spcPts val="600"/>
              </a:spcBef>
              <a:spcAft>
                <a:spcPts val="0"/>
              </a:spcAft>
              <a:buNone/>
            </a:pPr>
            <a:r>
              <a:t/>
            </a:r>
            <a:endParaRPr>
              <a:highlight>
                <a:schemeClr val="accent1"/>
              </a:highlight>
            </a:endParaRPr>
          </a:p>
          <a:p>
            <a:pPr indent="0" lvl="0" marL="0" rtl="0" algn="l">
              <a:spcBef>
                <a:spcPts val="600"/>
              </a:spcBef>
              <a:spcAft>
                <a:spcPts val="0"/>
              </a:spcAft>
              <a:buNone/>
            </a:pPr>
            <a:r>
              <a:t/>
            </a:r>
            <a:endParaRPr/>
          </a:p>
        </p:txBody>
      </p:sp>
      <p:grpSp>
        <p:nvGrpSpPr>
          <p:cNvPr id="614" name="Google Shape;614;p54"/>
          <p:cNvGrpSpPr/>
          <p:nvPr/>
        </p:nvGrpSpPr>
        <p:grpSpPr>
          <a:xfrm>
            <a:off x="916458" y="1019750"/>
            <a:ext cx="214625" cy="214625"/>
            <a:chOff x="2594050" y="1631825"/>
            <a:chExt cx="439625" cy="439625"/>
          </a:xfrm>
        </p:grpSpPr>
        <p:sp>
          <p:nvSpPr>
            <p:cNvPr id="615" name="Google Shape;615;p54"/>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4"/>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4"/>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4"/>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5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idx="4294967295"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a:t>
            </a:r>
            <a:r>
              <a:rPr lang="en"/>
              <a:t> System</a:t>
            </a:r>
            <a:endParaRPr>
              <a:highlight>
                <a:schemeClr val="accent1"/>
              </a:highlight>
            </a:endParaRPr>
          </a:p>
        </p:txBody>
      </p:sp>
      <p:grpSp>
        <p:nvGrpSpPr>
          <p:cNvPr id="131" name="Google Shape;131;p16"/>
          <p:cNvGrpSpPr/>
          <p:nvPr/>
        </p:nvGrpSpPr>
        <p:grpSpPr>
          <a:xfrm>
            <a:off x="916458" y="1019750"/>
            <a:ext cx="214625" cy="214625"/>
            <a:chOff x="2594050" y="1631825"/>
            <a:chExt cx="439625" cy="439625"/>
          </a:xfrm>
        </p:grpSpPr>
        <p:sp>
          <p:nvSpPr>
            <p:cNvPr id="132" name="Google Shape;132;p1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6"/>
          <p:cNvSpPr/>
          <p:nvPr/>
        </p:nvSpPr>
        <p:spPr>
          <a:xfrm>
            <a:off x="310363"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2336650"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4362925"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6389200" y="2395600"/>
            <a:ext cx="1426800" cy="1374000"/>
          </a:xfrm>
          <a:prstGeom prst="donut">
            <a:avLst>
              <a:gd fmla="val 15384" name="adj"/>
            </a:avLst>
          </a:prstGeom>
          <a:solidFill>
            <a:srgbClr val="FFCD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6"/>
          <p:cNvCxnSpPr>
            <a:stCxn id="137" idx="6"/>
            <a:endCxn id="138" idx="2"/>
          </p:cNvCxnSpPr>
          <p:nvPr/>
        </p:nvCxnSpPr>
        <p:spPr>
          <a:xfrm>
            <a:off x="1737163" y="3082600"/>
            <a:ext cx="599400" cy="600"/>
          </a:xfrm>
          <a:prstGeom prst="bentConnector3">
            <a:avLst>
              <a:gd fmla="val 50007" name="adj1"/>
            </a:avLst>
          </a:prstGeom>
          <a:noFill/>
          <a:ln cap="flat" cmpd="sng" w="28575">
            <a:solidFill>
              <a:schemeClr val="accent2"/>
            </a:solidFill>
            <a:prstDash val="solid"/>
            <a:round/>
            <a:headEnd len="med" w="med" type="none"/>
            <a:tailEnd len="med" w="med" type="none"/>
          </a:ln>
        </p:spPr>
      </p:cxnSp>
      <p:cxnSp>
        <p:nvCxnSpPr>
          <p:cNvPr id="142" name="Google Shape;142;p16"/>
          <p:cNvCxnSpPr>
            <a:stCxn id="138" idx="6"/>
            <a:endCxn id="139" idx="2"/>
          </p:cNvCxnSpPr>
          <p:nvPr/>
        </p:nvCxnSpPr>
        <p:spPr>
          <a:xfrm>
            <a:off x="3763450" y="3082600"/>
            <a:ext cx="599400" cy="600"/>
          </a:xfrm>
          <a:prstGeom prst="bentConnector3">
            <a:avLst>
              <a:gd fmla="val 50006" name="adj1"/>
            </a:avLst>
          </a:prstGeom>
          <a:noFill/>
          <a:ln cap="flat" cmpd="sng" w="28575">
            <a:solidFill>
              <a:schemeClr val="accent2"/>
            </a:solidFill>
            <a:prstDash val="solid"/>
            <a:round/>
            <a:headEnd len="med" w="med" type="none"/>
            <a:tailEnd len="med" w="med" type="none"/>
          </a:ln>
        </p:spPr>
      </p:cxnSp>
      <p:cxnSp>
        <p:nvCxnSpPr>
          <p:cNvPr id="143" name="Google Shape;143;p16"/>
          <p:cNvCxnSpPr>
            <a:stCxn id="139" idx="6"/>
            <a:endCxn id="140" idx="2"/>
          </p:cNvCxnSpPr>
          <p:nvPr/>
        </p:nvCxnSpPr>
        <p:spPr>
          <a:xfrm>
            <a:off x="5789725" y="3082600"/>
            <a:ext cx="599400" cy="600"/>
          </a:xfrm>
          <a:prstGeom prst="bentConnector3">
            <a:avLst>
              <a:gd fmla="val 50006" name="adj1"/>
            </a:avLst>
          </a:prstGeom>
          <a:noFill/>
          <a:ln cap="flat" cmpd="sng" w="28575">
            <a:solidFill>
              <a:schemeClr val="accent2"/>
            </a:solidFill>
            <a:prstDash val="solid"/>
            <a:round/>
            <a:headEnd len="med" w="med" type="none"/>
            <a:tailEnd len="med" w="med" type="none"/>
          </a:ln>
        </p:spPr>
      </p:cxnSp>
      <p:sp>
        <p:nvSpPr>
          <p:cNvPr id="144" name="Google Shape;144;p16"/>
          <p:cNvSpPr txBox="1"/>
          <p:nvPr/>
        </p:nvSpPr>
        <p:spPr>
          <a:xfrm>
            <a:off x="609775"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01</a:t>
            </a:r>
            <a:endParaRPr b="1" sz="3300">
              <a:latin typeface="Lora"/>
              <a:ea typeface="Lora"/>
              <a:cs typeface="Lora"/>
              <a:sym typeface="Lora"/>
            </a:endParaRPr>
          </a:p>
        </p:txBody>
      </p:sp>
      <p:sp>
        <p:nvSpPr>
          <p:cNvPr id="145" name="Google Shape;145;p16"/>
          <p:cNvSpPr txBox="1"/>
          <p:nvPr/>
        </p:nvSpPr>
        <p:spPr>
          <a:xfrm>
            <a:off x="2636013"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02</a:t>
            </a:r>
            <a:endParaRPr b="1" sz="3300">
              <a:latin typeface="Lora"/>
              <a:ea typeface="Lora"/>
              <a:cs typeface="Lora"/>
              <a:sym typeface="Lora"/>
            </a:endParaRPr>
          </a:p>
        </p:txBody>
      </p:sp>
      <p:sp>
        <p:nvSpPr>
          <p:cNvPr id="146" name="Google Shape;146;p16"/>
          <p:cNvSpPr txBox="1"/>
          <p:nvPr/>
        </p:nvSpPr>
        <p:spPr>
          <a:xfrm>
            <a:off x="4662288"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03</a:t>
            </a:r>
            <a:endParaRPr b="1" sz="3300">
              <a:latin typeface="Lora"/>
              <a:ea typeface="Lora"/>
              <a:cs typeface="Lora"/>
              <a:sym typeface="Lora"/>
            </a:endParaRPr>
          </a:p>
        </p:txBody>
      </p:sp>
      <p:sp>
        <p:nvSpPr>
          <p:cNvPr id="147" name="Google Shape;147;p16"/>
          <p:cNvSpPr txBox="1"/>
          <p:nvPr/>
        </p:nvSpPr>
        <p:spPr>
          <a:xfrm>
            <a:off x="6688550" y="2736550"/>
            <a:ext cx="828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latin typeface="Lora"/>
                <a:ea typeface="Lora"/>
                <a:cs typeface="Lora"/>
                <a:sym typeface="Lora"/>
              </a:rPr>
              <a:t>04</a:t>
            </a:r>
            <a:endParaRPr b="1" sz="3300">
              <a:latin typeface="Lora"/>
              <a:ea typeface="Lora"/>
              <a:cs typeface="Lora"/>
              <a:sym typeface="Lora"/>
            </a:endParaRPr>
          </a:p>
        </p:txBody>
      </p:sp>
      <p:cxnSp>
        <p:nvCxnSpPr>
          <p:cNvPr id="148" name="Google Shape;148;p16"/>
          <p:cNvCxnSpPr>
            <a:stCxn id="149" idx="2"/>
            <a:endCxn id="137" idx="0"/>
          </p:cNvCxnSpPr>
          <p:nvPr/>
        </p:nvCxnSpPr>
        <p:spPr>
          <a:xfrm flipH="1">
            <a:off x="1023900" y="2024775"/>
            <a:ext cx="279600" cy="370800"/>
          </a:xfrm>
          <a:prstGeom prst="straightConnector1">
            <a:avLst/>
          </a:prstGeom>
          <a:noFill/>
          <a:ln cap="flat" cmpd="sng" w="28575">
            <a:solidFill>
              <a:schemeClr val="accent2"/>
            </a:solidFill>
            <a:prstDash val="solid"/>
            <a:round/>
            <a:headEnd len="med" w="med" type="oval"/>
            <a:tailEnd len="med" w="med" type="none"/>
          </a:ln>
        </p:spPr>
      </p:cxnSp>
      <p:sp>
        <p:nvSpPr>
          <p:cNvPr id="149" name="Google Shape;149;p16"/>
          <p:cNvSpPr txBox="1"/>
          <p:nvPr/>
        </p:nvSpPr>
        <p:spPr>
          <a:xfrm>
            <a:off x="158550" y="1409175"/>
            <a:ext cx="22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Educational News Website for College Events</a:t>
            </a:r>
            <a:endParaRPr>
              <a:latin typeface="Quattrocento Sans"/>
              <a:ea typeface="Quattrocento Sans"/>
              <a:cs typeface="Quattrocento Sans"/>
              <a:sym typeface="Quattrocento Sans"/>
            </a:endParaRPr>
          </a:p>
        </p:txBody>
      </p:sp>
      <p:cxnSp>
        <p:nvCxnSpPr>
          <p:cNvPr id="150" name="Google Shape;150;p16"/>
          <p:cNvCxnSpPr/>
          <p:nvPr/>
        </p:nvCxnSpPr>
        <p:spPr>
          <a:xfrm flipH="1">
            <a:off x="2448450" y="3692025"/>
            <a:ext cx="279600" cy="370800"/>
          </a:xfrm>
          <a:prstGeom prst="straightConnector1">
            <a:avLst/>
          </a:prstGeom>
          <a:noFill/>
          <a:ln cap="flat" cmpd="sng" w="28575">
            <a:solidFill>
              <a:schemeClr val="accent2"/>
            </a:solidFill>
            <a:prstDash val="solid"/>
            <a:round/>
            <a:headEnd len="med" w="med" type="none"/>
            <a:tailEnd len="med" w="med" type="oval"/>
          </a:ln>
        </p:spPr>
      </p:cxnSp>
      <p:sp>
        <p:nvSpPr>
          <p:cNvPr id="151" name="Google Shape;151;p16"/>
          <p:cNvSpPr txBox="1"/>
          <p:nvPr/>
        </p:nvSpPr>
        <p:spPr>
          <a:xfrm>
            <a:off x="891925" y="4140425"/>
            <a:ext cx="22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Platform for Students</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And College Authorities</a:t>
            </a:r>
            <a:endParaRPr>
              <a:latin typeface="Quattrocento Sans"/>
              <a:ea typeface="Quattrocento Sans"/>
              <a:cs typeface="Quattrocento Sans"/>
              <a:sym typeface="Quattrocento Sans"/>
            </a:endParaRPr>
          </a:p>
        </p:txBody>
      </p:sp>
      <p:cxnSp>
        <p:nvCxnSpPr>
          <p:cNvPr id="152" name="Google Shape;152;p16"/>
          <p:cNvCxnSpPr/>
          <p:nvPr/>
        </p:nvCxnSpPr>
        <p:spPr>
          <a:xfrm flipH="1">
            <a:off x="5139600" y="2024775"/>
            <a:ext cx="279600" cy="370800"/>
          </a:xfrm>
          <a:prstGeom prst="straightConnector1">
            <a:avLst/>
          </a:prstGeom>
          <a:noFill/>
          <a:ln cap="flat" cmpd="sng" w="28575">
            <a:solidFill>
              <a:schemeClr val="accent2"/>
            </a:solidFill>
            <a:prstDash val="solid"/>
            <a:round/>
            <a:headEnd len="med" w="med" type="oval"/>
            <a:tailEnd len="med" w="med" type="none"/>
          </a:ln>
        </p:spPr>
      </p:cxnSp>
      <p:sp>
        <p:nvSpPr>
          <p:cNvPr id="153" name="Google Shape;153;p16"/>
          <p:cNvSpPr txBox="1"/>
          <p:nvPr/>
        </p:nvSpPr>
        <p:spPr>
          <a:xfrm>
            <a:off x="5032775" y="1409175"/>
            <a:ext cx="2289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Can Register </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
                <a:latin typeface="Quattrocento Sans"/>
                <a:ea typeface="Quattrocento Sans"/>
                <a:cs typeface="Quattrocento Sans"/>
                <a:sym typeface="Quattrocento Sans"/>
              </a:rPr>
              <a:t>for Events</a:t>
            </a:r>
            <a:endParaRPr>
              <a:latin typeface="Quattrocento Sans"/>
              <a:ea typeface="Quattrocento Sans"/>
              <a:cs typeface="Quattrocento Sans"/>
              <a:sym typeface="Quattrocento Sans"/>
            </a:endParaRPr>
          </a:p>
        </p:txBody>
      </p:sp>
      <p:cxnSp>
        <p:nvCxnSpPr>
          <p:cNvPr id="154" name="Google Shape;154;p16"/>
          <p:cNvCxnSpPr/>
          <p:nvPr/>
        </p:nvCxnSpPr>
        <p:spPr>
          <a:xfrm flipH="1">
            <a:off x="6546550" y="3692025"/>
            <a:ext cx="279600" cy="370800"/>
          </a:xfrm>
          <a:prstGeom prst="straightConnector1">
            <a:avLst/>
          </a:prstGeom>
          <a:noFill/>
          <a:ln cap="flat" cmpd="sng" w="28575">
            <a:solidFill>
              <a:schemeClr val="accent2"/>
            </a:solidFill>
            <a:prstDash val="solid"/>
            <a:round/>
            <a:headEnd len="med" w="med" type="none"/>
            <a:tailEnd len="med" w="med" type="oval"/>
          </a:ln>
        </p:spPr>
      </p:cxnSp>
      <p:sp>
        <p:nvSpPr>
          <p:cNvPr id="155" name="Google Shape;155;p16"/>
          <p:cNvSpPr txBox="1"/>
          <p:nvPr/>
        </p:nvSpPr>
        <p:spPr>
          <a:xfrm>
            <a:off x="5032775" y="4140425"/>
            <a:ext cx="2289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attrocento Sans"/>
                <a:ea typeface="Quattrocento Sans"/>
                <a:cs typeface="Quattrocento Sans"/>
                <a:sym typeface="Quattrocento Sans"/>
              </a:rPr>
              <a:t>Secure and Authentic informations directly from colleges</a:t>
            </a:r>
            <a:endParaRPr>
              <a:latin typeface="Quattrocento Sans"/>
              <a:ea typeface="Quattrocento Sans"/>
              <a:cs typeface="Quattrocento Sans"/>
              <a:sym typeface="Quattrocento Sans"/>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449550" y="1701650"/>
            <a:ext cx="8244900" cy="3231000"/>
          </a:xfrm>
          <a:prstGeom prst="rect">
            <a:avLst/>
          </a:prstGeom>
        </p:spPr>
        <p:txBody>
          <a:bodyPr anchorCtr="0" anchor="t" bIns="91425" lIns="91425" spcFirstLastPara="1" rIns="91425" wrap="square" tIns="91425">
            <a:noAutofit/>
          </a:bodyPr>
          <a:lstStyle/>
          <a:p>
            <a:pPr indent="-317500" lvl="0" marL="457200" rtl="0" algn="just">
              <a:lnSpc>
                <a:spcPct val="120000"/>
              </a:lnSpc>
              <a:spcBef>
                <a:spcPts val="200"/>
              </a:spcBef>
              <a:spcAft>
                <a:spcPts val="0"/>
              </a:spcAft>
              <a:buClr>
                <a:srgbClr val="FFCD00"/>
              </a:buClr>
              <a:buSzPts val="1400"/>
              <a:buFont typeface="Lora"/>
              <a:buChar char="●"/>
            </a:pPr>
            <a:r>
              <a:rPr lang="en" sz="1400">
                <a:solidFill>
                  <a:srgbClr val="2E2E2E"/>
                </a:solidFill>
                <a:latin typeface="Lora"/>
                <a:ea typeface="Lora"/>
                <a:cs typeface="Lora"/>
                <a:sym typeface="Lora"/>
              </a:rPr>
              <a:t>The main objective of “College Times” is to make it easy for college students to know about the current and upcoming activities or events organized by various colleges.</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There is a variety of categories such as webinars, seminars, internships, and so on.</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We aim to develop an online platform that will allow college authorities to update their current activities and upcoming ones by which students can be benefited.</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We also have a feature of Chatbot for feedback and queries/guidance.</a:t>
            </a:r>
            <a:endParaRPr sz="1400">
              <a:solidFill>
                <a:srgbClr val="2E2E2E"/>
              </a:solidFill>
              <a:latin typeface="Lora"/>
              <a:ea typeface="Lora"/>
              <a:cs typeface="Lora"/>
              <a:sym typeface="Lora"/>
            </a:endParaRPr>
          </a:p>
          <a:p>
            <a:pPr indent="-317500" lvl="0" marL="457200" rtl="0" algn="just">
              <a:lnSpc>
                <a:spcPct val="120000"/>
              </a:lnSpc>
              <a:spcBef>
                <a:spcPts val="600"/>
              </a:spcBef>
              <a:spcAft>
                <a:spcPts val="0"/>
              </a:spcAft>
              <a:buClr>
                <a:srgbClr val="FFCD00"/>
              </a:buClr>
              <a:buSzPts val="1400"/>
              <a:buFont typeface="Lora"/>
              <a:buChar char="●"/>
            </a:pPr>
            <a:r>
              <a:rPr lang="en" sz="1400">
                <a:solidFill>
                  <a:srgbClr val="2E2E2E"/>
                </a:solidFill>
                <a:latin typeface="Lora"/>
                <a:ea typeface="Lora"/>
                <a:cs typeface="Lora"/>
                <a:sym typeface="Lora"/>
              </a:rPr>
              <a:t>It is a time-saving and economically feasible application. </a:t>
            </a:r>
            <a:endParaRPr sz="1400">
              <a:solidFill>
                <a:srgbClr val="2E2E2E"/>
              </a:solidFill>
              <a:latin typeface="Lora"/>
              <a:ea typeface="Lora"/>
              <a:cs typeface="Lora"/>
              <a:sym typeface="Lora"/>
            </a:endParaRPr>
          </a:p>
          <a:p>
            <a:pPr indent="0" lvl="0" marL="457200" rtl="0" algn="just">
              <a:lnSpc>
                <a:spcPct val="120000"/>
              </a:lnSpc>
              <a:spcBef>
                <a:spcPts val="600"/>
              </a:spcBef>
              <a:spcAft>
                <a:spcPts val="0"/>
              </a:spcAft>
              <a:buNone/>
            </a:pPr>
            <a:r>
              <a:t/>
            </a:r>
            <a:endParaRPr sz="1400">
              <a:solidFill>
                <a:srgbClr val="2E2E2E"/>
              </a:solidFill>
              <a:latin typeface="Times New Roman"/>
              <a:ea typeface="Times New Roman"/>
              <a:cs typeface="Times New Roman"/>
              <a:sym typeface="Times New Roman"/>
            </a:endParaRPr>
          </a:p>
          <a:p>
            <a:pPr indent="0" lvl="0" marL="457200" rtl="0" algn="just">
              <a:lnSpc>
                <a:spcPct val="120000"/>
              </a:lnSpc>
              <a:spcBef>
                <a:spcPts val="600"/>
              </a:spcBef>
              <a:spcAft>
                <a:spcPts val="0"/>
              </a:spcAft>
              <a:buNone/>
            </a:pPr>
            <a:r>
              <a:t/>
            </a:r>
            <a:endParaRPr sz="1400">
              <a:solidFill>
                <a:srgbClr val="2E2E2E"/>
              </a:solidFill>
              <a:latin typeface="Times New Roman"/>
              <a:ea typeface="Times New Roman"/>
              <a:cs typeface="Times New Roman"/>
              <a:sym typeface="Times New Roman"/>
            </a:endParaRPr>
          </a:p>
          <a:p>
            <a:pPr indent="0" lvl="0" marL="457200" rtl="0" algn="just">
              <a:lnSpc>
                <a:spcPct val="120000"/>
              </a:lnSpc>
              <a:spcBef>
                <a:spcPts val="600"/>
              </a:spcBef>
              <a:spcAft>
                <a:spcPts val="600"/>
              </a:spcAft>
              <a:buNone/>
            </a:pPr>
            <a:r>
              <a:t/>
            </a:r>
            <a:endParaRPr sz="1400">
              <a:solidFill>
                <a:srgbClr val="2E2E2E"/>
              </a:solidFill>
              <a:latin typeface="Times New Roman"/>
              <a:ea typeface="Times New Roman"/>
              <a:cs typeface="Times New Roman"/>
              <a:sym typeface="Times New Roman"/>
            </a:endParaRPr>
          </a:p>
        </p:txBody>
      </p:sp>
      <p:sp>
        <p:nvSpPr>
          <p:cNvPr id="161" name="Google Shape;161;p17"/>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a:t>
            </a:r>
            <a:endParaRPr/>
          </a:p>
        </p:txBody>
      </p:sp>
      <p:grpSp>
        <p:nvGrpSpPr>
          <p:cNvPr id="162" name="Google Shape;162;p17"/>
          <p:cNvGrpSpPr/>
          <p:nvPr/>
        </p:nvGrpSpPr>
        <p:grpSpPr>
          <a:xfrm>
            <a:off x="916458" y="1019750"/>
            <a:ext cx="214625" cy="214625"/>
            <a:chOff x="2594050" y="1631825"/>
            <a:chExt cx="439625" cy="439625"/>
          </a:xfrm>
        </p:grpSpPr>
        <p:sp>
          <p:nvSpPr>
            <p:cNvPr id="163" name="Google Shape;163;p17"/>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173" name="Google Shape;173;p18"/>
          <p:cNvSpPr/>
          <p:nvPr/>
        </p:nvSpPr>
        <p:spPr>
          <a:xfrm>
            <a:off x="1693548" y="2592100"/>
            <a:ext cx="2399100" cy="23991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SIGN IN/ SIGN UP</a:t>
            </a:r>
            <a:endParaRPr sz="1800">
              <a:latin typeface="Quattrocento Sans"/>
              <a:ea typeface="Quattrocento Sans"/>
              <a:cs typeface="Quattrocento Sans"/>
              <a:sym typeface="Quattrocento Sans"/>
            </a:endParaRPr>
          </a:p>
        </p:txBody>
      </p:sp>
      <p:grpSp>
        <p:nvGrpSpPr>
          <p:cNvPr id="174" name="Google Shape;174;p18"/>
          <p:cNvGrpSpPr/>
          <p:nvPr/>
        </p:nvGrpSpPr>
        <p:grpSpPr>
          <a:xfrm>
            <a:off x="916458" y="1019750"/>
            <a:ext cx="214625" cy="214625"/>
            <a:chOff x="2594050" y="1631825"/>
            <a:chExt cx="439625" cy="439625"/>
          </a:xfrm>
        </p:grpSpPr>
        <p:sp>
          <p:nvSpPr>
            <p:cNvPr id="175" name="Google Shape;175;p18"/>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18"/>
          <p:cNvSpPr/>
          <p:nvPr/>
        </p:nvSpPr>
        <p:spPr>
          <a:xfrm>
            <a:off x="5118386" y="2592100"/>
            <a:ext cx="2399100" cy="23991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USER (STUDENT)</a:t>
            </a:r>
            <a:endParaRPr sz="1800">
              <a:latin typeface="Quattrocento Sans"/>
              <a:ea typeface="Quattrocento Sans"/>
              <a:cs typeface="Quattrocento Sans"/>
              <a:sym typeface="Quattrocento Sans"/>
            </a:endParaRPr>
          </a:p>
        </p:txBody>
      </p:sp>
      <p:sp>
        <p:nvSpPr>
          <p:cNvPr id="181" name="Google Shape;181;p18"/>
          <p:cNvSpPr/>
          <p:nvPr/>
        </p:nvSpPr>
        <p:spPr>
          <a:xfrm>
            <a:off x="-3" y="1516225"/>
            <a:ext cx="2399100" cy="2399100"/>
          </a:xfrm>
          <a:prstGeom prst="ellipse">
            <a:avLst/>
          </a:prstGeom>
          <a:solidFill>
            <a:srgbClr val="000000">
              <a:alpha val="73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ADMIN</a:t>
            </a:r>
            <a:endParaRPr sz="1800">
              <a:latin typeface="Quattrocento Sans"/>
              <a:ea typeface="Quattrocento Sans"/>
              <a:cs typeface="Quattrocento Sans"/>
              <a:sym typeface="Quattrocento Sans"/>
            </a:endParaRPr>
          </a:p>
        </p:txBody>
      </p:sp>
      <p:sp>
        <p:nvSpPr>
          <p:cNvPr id="182" name="Google Shape;182;p18"/>
          <p:cNvSpPr/>
          <p:nvPr/>
        </p:nvSpPr>
        <p:spPr>
          <a:xfrm>
            <a:off x="6744898" y="1516225"/>
            <a:ext cx="2399100" cy="2399100"/>
          </a:xfrm>
          <a:prstGeom prst="ellipse">
            <a:avLst/>
          </a:prstGeom>
          <a:solidFill>
            <a:srgbClr val="000000">
              <a:alpha val="73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CHATBOT</a:t>
            </a:r>
            <a:endParaRPr sz="1800">
              <a:latin typeface="Quattrocento Sans"/>
              <a:ea typeface="Quattrocento Sans"/>
              <a:cs typeface="Quattrocento Sans"/>
              <a:sym typeface="Quattrocento Sans"/>
            </a:endParaRPr>
          </a:p>
        </p:txBody>
      </p:sp>
      <p:sp>
        <p:nvSpPr>
          <p:cNvPr id="183" name="Google Shape;183;p18"/>
          <p:cNvSpPr/>
          <p:nvPr/>
        </p:nvSpPr>
        <p:spPr>
          <a:xfrm>
            <a:off x="3372447" y="1516225"/>
            <a:ext cx="2399100" cy="2399100"/>
          </a:xfrm>
          <a:prstGeom prst="ellipse">
            <a:avLst/>
          </a:prstGeom>
          <a:solidFill>
            <a:srgbClr val="000000">
              <a:alpha val="73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Quattrocento Sans"/>
                <a:ea typeface="Quattrocento Sans"/>
                <a:cs typeface="Quattrocento Sans"/>
                <a:sym typeface="Quattrocento Sans"/>
              </a:rPr>
              <a:t>SEARCH</a:t>
            </a:r>
            <a:endParaRPr sz="1800">
              <a:latin typeface="Quattrocento Sans"/>
              <a:ea typeface="Quattrocento Sans"/>
              <a:cs typeface="Quattrocento Sans"/>
              <a:sym typeface="Quattrocento Sans"/>
            </a:endParaRPr>
          </a:p>
          <a:p>
            <a:pPr indent="0" lvl="0" marL="0" rtl="0" algn="ctr">
              <a:spcBef>
                <a:spcPts val="0"/>
              </a:spcBef>
              <a:spcAft>
                <a:spcPts val="0"/>
              </a:spcAft>
              <a:buNone/>
            </a:pPr>
            <a:r>
              <a:rPr lang="en" sz="1800">
                <a:latin typeface="Quattrocento Sans"/>
                <a:ea typeface="Quattrocento Sans"/>
                <a:cs typeface="Quattrocento Sans"/>
                <a:sym typeface="Quattrocento Sans"/>
              </a:rPr>
              <a:t>BOX</a:t>
            </a:r>
            <a:endParaRPr sz="1800">
              <a:latin typeface="Quattrocento Sans"/>
              <a:ea typeface="Quattrocento Sans"/>
              <a:cs typeface="Quattrocento Sans"/>
              <a:sym typeface="Quattrocento Sans"/>
            </a:endParaRPr>
          </a:p>
        </p:txBody>
      </p:sp>
    </p:spTree>
  </p:cSld>
  <p:clrMapOvr>
    <a:masterClrMapping/>
  </p:clrMapOvr>
  <mc:AlternateContent>
    <mc:Choice Requires="p14">
      <p:transition spd="slow" p14:dur="2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2000"/>
                                        <p:tgtEl>
                                          <p:spTgt spid="182"/>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2000"/>
                                        <p:tgtEl>
                                          <p:spTgt spid="180"/>
                                        </p:tgtEl>
                                        <p:attrNameLst>
                                          <p:attrName>ppt_x</p:attrName>
                                        </p:attrNameLst>
                                      </p:cBhvr>
                                      <p:tavLst>
                                        <p:tav fmla="" tm="0">
                                          <p:val>
                                            <p:strVal val="#ppt_x-1"/>
                                          </p:val>
                                        </p:tav>
                                        <p:tav fmla="" tm="100000">
                                          <p:val>
                                            <p:strVal val="#ppt_x"/>
                                          </p:val>
                                        </p:tav>
                                      </p:tavLst>
                                    </p:anim>
                                  </p:childTnLst>
                                </p:cTn>
                              </p:par>
                            </p:childTnLst>
                          </p:cTn>
                        </p:par>
                        <p:par>
                          <p:cTn fill="hold">
                            <p:stCondLst>
                              <p:cond delay="4000"/>
                            </p:stCondLst>
                            <p:childTnLst>
                              <p:par>
                                <p:cTn fill="hold" nodeType="after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2000"/>
                                        <p:tgtEl>
                                          <p:spTgt spid="183"/>
                                        </p:tgtEl>
                                        <p:attrNameLst>
                                          <p:attrName>ppt_x</p:attrName>
                                        </p:attrNameLst>
                                      </p:cBhvr>
                                      <p:tavLst>
                                        <p:tav fmla="" tm="0">
                                          <p:val>
                                            <p:strVal val="#ppt_x-1"/>
                                          </p:val>
                                        </p:tav>
                                        <p:tav fmla="" tm="100000">
                                          <p:val>
                                            <p:strVal val="#ppt_x"/>
                                          </p:val>
                                        </p:tav>
                                      </p:tavLst>
                                    </p:anim>
                                  </p:childTnLst>
                                </p:cTn>
                              </p:par>
                            </p:childTnLst>
                          </p:cTn>
                        </p:par>
                        <p:par>
                          <p:cTn fill="hold">
                            <p:stCondLst>
                              <p:cond delay="6000"/>
                            </p:stCondLst>
                            <p:childTnLst>
                              <p:par>
                                <p:cTn fill="hold" nodeType="afterEffect" presetClass="entr" presetID="2" presetSubtype="8">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2000"/>
                                        <p:tgtEl>
                                          <p:spTgt spid="173"/>
                                        </p:tgtEl>
                                        <p:attrNameLst>
                                          <p:attrName>ppt_x</p:attrName>
                                        </p:attrNameLst>
                                      </p:cBhvr>
                                      <p:tavLst>
                                        <p:tav fmla="" tm="0">
                                          <p:val>
                                            <p:strVal val="#ppt_x-1"/>
                                          </p:val>
                                        </p:tav>
                                        <p:tav fmla="" tm="100000">
                                          <p:val>
                                            <p:strVal val="#ppt_x"/>
                                          </p:val>
                                        </p:tav>
                                      </p:tavLst>
                                    </p:anim>
                                  </p:childTnLst>
                                </p:cTn>
                              </p:par>
                            </p:childTnLst>
                          </p:cTn>
                        </p:par>
                        <p:par>
                          <p:cTn fill="hold">
                            <p:stCondLst>
                              <p:cond delay="8000"/>
                            </p:stCondLst>
                            <p:childTnLst>
                              <p:par>
                                <p:cTn fill="hold" nodeType="afterEffect" presetClass="entr" presetID="2" presetSubtype="8">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2000"/>
                                        <p:tgtEl>
                                          <p:spTgt spid="1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Software &amp; Hardware</a:t>
            </a:r>
            <a:endParaRPr/>
          </a:p>
        </p:txBody>
      </p:sp>
      <p:sp>
        <p:nvSpPr>
          <p:cNvPr id="189" name="Google Shape;189;p19"/>
          <p:cNvSpPr txBox="1"/>
          <p:nvPr>
            <p:ph idx="1" type="body"/>
          </p:nvPr>
        </p:nvSpPr>
        <p:spPr>
          <a:xfrm>
            <a:off x="706275" y="1451475"/>
            <a:ext cx="3439200" cy="31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rPr>
              <a:t>Softwares</a:t>
            </a:r>
            <a:endParaRPr b="1">
              <a:highlight>
                <a:schemeClr val="accent1"/>
              </a:highlight>
            </a:endParaRPr>
          </a:p>
          <a:p>
            <a:pPr indent="-342900" lvl="0" marL="457200" rtl="0" algn="l">
              <a:spcBef>
                <a:spcPts val="600"/>
              </a:spcBef>
              <a:spcAft>
                <a:spcPts val="0"/>
              </a:spcAft>
              <a:buSzPts val="1800"/>
              <a:buChar char="◉"/>
            </a:pPr>
            <a:r>
              <a:rPr lang="en"/>
              <a:t>Web Editor/ Text Editor</a:t>
            </a:r>
            <a:endParaRPr/>
          </a:p>
          <a:p>
            <a:pPr indent="-342900" lvl="0" marL="457200" rtl="0" algn="l">
              <a:spcBef>
                <a:spcPts val="0"/>
              </a:spcBef>
              <a:spcAft>
                <a:spcPts val="0"/>
              </a:spcAft>
              <a:buSzPts val="1800"/>
              <a:buChar char="◉"/>
            </a:pPr>
            <a:r>
              <a:rPr lang="en"/>
              <a:t>Bootstrap (Front end)</a:t>
            </a:r>
            <a:endParaRPr/>
          </a:p>
          <a:p>
            <a:pPr indent="-342900" lvl="0" marL="457200" rtl="0" algn="l">
              <a:spcBef>
                <a:spcPts val="0"/>
              </a:spcBef>
              <a:spcAft>
                <a:spcPts val="0"/>
              </a:spcAft>
              <a:buSzPts val="1800"/>
              <a:buChar char="◉"/>
            </a:pPr>
            <a:r>
              <a:rPr lang="en"/>
              <a:t>MySQL (Back end)</a:t>
            </a:r>
            <a:endParaRPr/>
          </a:p>
        </p:txBody>
      </p:sp>
      <p:grpSp>
        <p:nvGrpSpPr>
          <p:cNvPr id="190" name="Google Shape;190;p19"/>
          <p:cNvGrpSpPr/>
          <p:nvPr/>
        </p:nvGrpSpPr>
        <p:grpSpPr>
          <a:xfrm>
            <a:off x="916458" y="1019750"/>
            <a:ext cx="214625" cy="214625"/>
            <a:chOff x="2594050" y="1631825"/>
            <a:chExt cx="439625" cy="439625"/>
          </a:xfrm>
        </p:grpSpPr>
        <p:sp>
          <p:nvSpPr>
            <p:cNvPr id="191" name="Google Shape;191;p19"/>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2814912" y="1754062"/>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19"/>
          <p:cNvSpPr txBox="1"/>
          <p:nvPr>
            <p:ph idx="1" type="body"/>
          </p:nvPr>
        </p:nvSpPr>
        <p:spPr>
          <a:xfrm>
            <a:off x="4881350" y="1451475"/>
            <a:ext cx="3439200" cy="312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highlight>
                  <a:schemeClr val="accent1"/>
                </a:highlight>
              </a:rPr>
              <a:t>Hardwares</a:t>
            </a:r>
            <a:endParaRPr b="1">
              <a:highlight>
                <a:schemeClr val="accent1"/>
              </a:highlight>
            </a:endParaRPr>
          </a:p>
          <a:p>
            <a:pPr indent="-342900" lvl="0" marL="457200" rtl="0" algn="l">
              <a:spcBef>
                <a:spcPts val="600"/>
              </a:spcBef>
              <a:spcAft>
                <a:spcPts val="0"/>
              </a:spcAft>
              <a:buSzPts val="1800"/>
              <a:buChar char="◉"/>
            </a:pPr>
            <a:r>
              <a:rPr lang="en"/>
              <a:t>Microsoft® Windows® 10 (64-bit)</a:t>
            </a:r>
            <a:endParaRPr/>
          </a:p>
          <a:p>
            <a:pPr indent="-342900" lvl="0" marL="457200" rtl="0" algn="l">
              <a:spcBef>
                <a:spcPts val="0"/>
              </a:spcBef>
              <a:spcAft>
                <a:spcPts val="0"/>
              </a:spcAft>
              <a:buSzPts val="1800"/>
              <a:buChar char="◉"/>
            </a:pPr>
            <a:r>
              <a:rPr lang="en"/>
              <a:t>4 GB RAM minimum, 8 GB recommended</a:t>
            </a:r>
            <a:endParaRPr/>
          </a:p>
          <a:p>
            <a:pPr indent="-342900" lvl="0" marL="457200" rtl="0" algn="l">
              <a:spcBef>
                <a:spcPts val="0"/>
              </a:spcBef>
              <a:spcAft>
                <a:spcPts val="0"/>
              </a:spcAft>
              <a:buSzPts val="1800"/>
              <a:buChar char="◉"/>
            </a:pPr>
            <a:r>
              <a:rPr lang="en"/>
              <a:t>2 GB of available disk space </a:t>
            </a:r>
            <a:endParaRPr/>
          </a:p>
          <a:p>
            <a:pPr indent="-342900" lvl="0" marL="457200" rtl="0" algn="l">
              <a:spcBef>
                <a:spcPts val="0"/>
              </a:spcBef>
              <a:spcAft>
                <a:spcPts val="0"/>
              </a:spcAft>
              <a:buSzPts val="1800"/>
              <a:buChar char="◉"/>
            </a:pPr>
            <a:r>
              <a:rPr lang="en"/>
              <a:t>1280 x 800 minimum screen resolution</a:t>
            </a:r>
            <a:endParaRPr/>
          </a:p>
          <a:p>
            <a:pPr indent="-342900" lvl="0" marL="457200" rtl="0" algn="l">
              <a:spcBef>
                <a:spcPts val="0"/>
              </a:spcBef>
              <a:spcAft>
                <a:spcPts val="0"/>
              </a:spcAft>
              <a:buSzPts val="1800"/>
              <a:buChar char="◉"/>
            </a:pPr>
            <a:r>
              <a:rPr lang="en"/>
              <a:t>Hard Drive: 60 GB</a:t>
            </a:r>
            <a:endParaRPr/>
          </a:p>
          <a:p>
            <a:pPr indent="-342900" lvl="0" marL="457200" rtl="0" algn="l">
              <a:spcBef>
                <a:spcPts val="0"/>
              </a:spcBef>
              <a:spcAft>
                <a:spcPts val="0"/>
              </a:spcAft>
              <a:buSzPts val="1800"/>
              <a:buChar char="◉"/>
            </a:pPr>
            <a:r>
              <a:rPr lang="en"/>
              <a:t>Intel Core: i5 8th Gen</a:t>
            </a:r>
            <a:endParaRPr/>
          </a:p>
          <a:p>
            <a:pPr indent="-342900" lvl="0" marL="457200" rtl="0" algn="l">
              <a:spcBef>
                <a:spcPts val="0"/>
              </a:spcBef>
              <a:spcAft>
                <a:spcPts val="0"/>
              </a:spcAft>
              <a:buSzPts val="1800"/>
              <a:buChar char="◉"/>
            </a:pPr>
            <a:r>
              <a:rPr lang="en"/>
              <a:t>Computer System with Internet</a:t>
            </a:r>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Dictionary</a:t>
            </a:r>
            <a:endParaRPr/>
          </a:p>
        </p:txBody>
      </p:sp>
      <p:sp>
        <p:nvSpPr>
          <p:cNvPr id="202" name="Google Shape;202;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3" name="Google Shape;203;p20"/>
          <p:cNvGraphicFramePr/>
          <p:nvPr/>
        </p:nvGraphicFramePr>
        <p:xfrm>
          <a:off x="476550" y="2024700"/>
          <a:ext cx="3000000" cy="3000000"/>
        </p:xfrm>
        <a:graphic>
          <a:graphicData uri="http://schemas.openxmlformats.org/drawingml/2006/table">
            <a:tbl>
              <a:tblPr>
                <a:noFill/>
                <a:tableStyleId>{90ACD2D0-C4FA-4D02-BCDF-CA46C8D4F19F}</a:tableStyleId>
              </a:tblPr>
              <a:tblGrid>
                <a:gridCol w="1365150"/>
                <a:gridCol w="1119500"/>
                <a:gridCol w="1073400"/>
                <a:gridCol w="1395875"/>
                <a:gridCol w="1687600"/>
                <a:gridCol w="1549375"/>
              </a:tblGrid>
              <a:tr h="396200">
                <a:tc>
                  <a:txBody>
                    <a:bodyPr/>
                    <a:lstStyle/>
                    <a:p>
                      <a:pPr indent="0" lvl="0" marL="0" rtl="0" algn="l">
                        <a:spcBef>
                          <a:spcPts val="0"/>
                        </a:spcBef>
                        <a:spcAft>
                          <a:spcPts val="0"/>
                        </a:spcAft>
                        <a:buNone/>
                      </a:pPr>
                      <a:r>
                        <a:rPr b="1" lang="en">
                          <a:latin typeface="Lora"/>
                          <a:ea typeface="Lora"/>
                          <a:cs typeface="Lora"/>
                          <a:sym typeface="Lora"/>
                        </a:rPr>
                        <a:t>Field Name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Data Type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Field Size</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Constraints</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Description</a:t>
                      </a:r>
                      <a:endParaRPr b="1">
                        <a:latin typeface="Lora"/>
                        <a:ea typeface="Lora"/>
                        <a:cs typeface="Lora"/>
                        <a:sym typeface="Lora"/>
                      </a:endParaRPr>
                    </a:p>
                  </a:txBody>
                  <a:tcPr marT="91425" marB="91425" marR="91425" marL="91425">
                    <a:solidFill>
                      <a:schemeClr val="accent2"/>
                    </a:solidFill>
                  </a:tcPr>
                </a:tc>
                <a:tc>
                  <a:txBody>
                    <a:bodyPr/>
                    <a:lstStyle/>
                    <a:p>
                      <a:pPr indent="0" lvl="0" marL="0" rtl="0" algn="l">
                        <a:spcBef>
                          <a:spcPts val="0"/>
                        </a:spcBef>
                        <a:spcAft>
                          <a:spcPts val="0"/>
                        </a:spcAft>
                        <a:buNone/>
                      </a:pPr>
                      <a:r>
                        <a:rPr b="1" lang="en">
                          <a:latin typeface="Lora"/>
                          <a:ea typeface="Lora"/>
                          <a:cs typeface="Lora"/>
                          <a:sym typeface="Lora"/>
                        </a:rPr>
                        <a:t>Example</a:t>
                      </a:r>
                      <a:endParaRPr b="1">
                        <a:latin typeface="Lora"/>
                        <a:ea typeface="Lora"/>
                        <a:cs typeface="Lora"/>
                        <a:sym typeface="Lora"/>
                      </a:endParaRPr>
                    </a:p>
                  </a:txBody>
                  <a:tcPr marT="91425" marB="91425" marR="91425" marL="91425">
                    <a:solidFill>
                      <a:schemeClr val="accent2"/>
                    </a:solidFill>
                  </a:tcPr>
                </a:tc>
              </a:tr>
              <a:tr h="425325">
                <a:tc>
                  <a:txBody>
                    <a:bodyPr/>
                    <a:lstStyle/>
                    <a:p>
                      <a:pPr indent="0" lvl="0" marL="0" rtl="0" algn="l">
                        <a:spcBef>
                          <a:spcPts val="0"/>
                        </a:spcBef>
                        <a:spcAft>
                          <a:spcPts val="0"/>
                        </a:spcAft>
                        <a:buNone/>
                      </a:pPr>
                      <a:r>
                        <a:rPr lang="en">
                          <a:latin typeface="Lora"/>
                          <a:ea typeface="Lora"/>
                          <a:cs typeface="Lora"/>
                          <a:sym typeface="Lora"/>
                        </a:rPr>
                        <a:t>college_name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50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PRIMARY KEY</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College name</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MCC</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user_id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20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College User Id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mcc_blr</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pwd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Login Password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1234</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cmf_pwd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Confirm Password</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1234</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email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varchar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30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User Email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abc@gmail.com</a:t>
                      </a:r>
                      <a:endParaRPr>
                        <a:latin typeface="Lora"/>
                        <a:ea typeface="Lora"/>
                        <a:cs typeface="Lora"/>
                        <a:sym typeface="Lora"/>
                      </a:endParaRPr>
                    </a:p>
                  </a:txBody>
                  <a:tcPr marT="91425" marB="91425" marR="91425" marL="91425">
                    <a:solidFill>
                      <a:schemeClr val="accent1"/>
                    </a:solidFill>
                  </a:tcPr>
                </a:tc>
              </a:tr>
              <a:tr h="381000">
                <a:tc>
                  <a:txBody>
                    <a:bodyPr/>
                    <a:lstStyle/>
                    <a:p>
                      <a:pPr indent="0" lvl="0" marL="0" rtl="0" algn="l">
                        <a:spcBef>
                          <a:spcPts val="0"/>
                        </a:spcBef>
                        <a:spcAft>
                          <a:spcPts val="0"/>
                        </a:spcAft>
                        <a:buNone/>
                      </a:pPr>
                      <a:r>
                        <a:rPr lang="en">
                          <a:latin typeface="Lora"/>
                          <a:ea typeface="Lora"/>
                          <a:cs typeface="Lora"/>
                          <a:sym typeface="Lora"/>
                        </a:rPr>
                        <a:t>contact_no</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integer</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10</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NOT NULL</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User Phone No.</a:t>
                      </a:r>
                      <a:endParaRPr>
                        <a:latin typeface="Lora"/>
                        <a:ea typeface="Lora"/>
                        <a:cs typeface="Lora"/>
                        <a:sym typeface="Lora"/>
                      </a:endParaRPr>
                    </a:p>
                  </a:txBody>
                  <a:tcPr marT="91425" marB="91425" marR="91425" marL="91425">
                    <a:solidFill>
                      <a:schemeClr val="accent1"/>
                    </a:solidFill>
                  </a:tcPr>
                </a:tc>
                <a:tc>
                  <a:txBody>
                    <a:bodyPr/>
                    <a:lstStyle/>
                    <a:p>
                      <a:pPr indent="0" lvl="0" marL="0" rtl="0" algn="l">
                        <a:spcBef>
                          <a:spcPts val="0"/>
                        </a:spcBef>
                        <a:spcAft>
                          <a:spcPts val="0"/>
                        </a:spcAft>
                        <a:buNone/>
                      </a:pPr>
                      <a:r>
                        <a:rPr lang="en">
                          <a:latin typeface="Lora"/>
                          <a:ea typeface="Lora"/>
                          <a:cs typeface="Lora"/>
                          <a:sym typeface="Lora"/>
                        </a:rPr>
                        <a:t>9237635122</a:t>
                      </a:r>
                      <a:endParaRPr>
                        <a:latin typeface="Lora"/>
                        <a:ea typeface="Lora"/>
                        <a:cs typeface="Lora"/>
                        <a:sym typeface="Lora"/>
                      </a:endParaRPr>
                    </a:p>
                  </a:txBody>
                  <a:tcPr marT="91425" marB="91425" marR="91425" marL="91425">
                    <a:solidFill>
                      <a:schemeClr val="accent1"/>
                    </a:solidFill>
                  </a:tcPr>
                </a:tc>
              </a:tr>
            </a:tbl>
          </a:graphicData>
        </a:graphic>
      </p:graphicFrame>
      <p:sp>
        <p:nvSpPr>
          <p:cNvPr id="204" name="Google Shape;204;p20"/>
          <p:cNvSpPr txBox="1"/>
          <p:nvPr/>
        </p:nvSpPr>
        <p:spPr>
          <a:xfrm>
            <a:off x="612200" y="1462650"/>
            <a:ext cx="330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ora"/>
                <a:ea typeface="Lora"/>
                <a:cs typeface="Lora"/>
                <a:sym typeface="Lora"/>
              </a:rPr>
              <a:t>TABLE 1.1 - REGISTRATION</a:t>
            </a:r>
            <a:endParaRPr b="1" sz="1600">
              <a:latin typeface="Lora"/>
              <a:ea typeface="Lora"/>
              <a:cs typeface="Lora"/>
              <a:sym typeface="Lora"/>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