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0CA1E-50B2-A8E4-EB59-FC896366B643}" v="367" dt="2021-06-18T16:38:09.745"/>
    <p1510:client id="{8BF828C8-8BEE-4A79-9876-F2A74024702C}" v="2373" dt="2021-06-18T15:50:23.575"/>
    <p1510:client id="{CBF56A13-4640-2B86-D6DC-F2CA100BBC08}" v="20" dt="2021-06-18T16:40:34.590"/>
    <p1510:client id="{D51B6C72-7356-2CC2-94AB-02B7C75AEDF5}" v="4" dt="2021-06-24T14:31:24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4089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6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5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1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04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4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0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5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6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93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0" y="1600709"/>
            <a:ext cx="6120000" cy="860400"/>
          </a:xfrm>
        </p:spPr>
        <p:txBody>
          <a:bodyPr vert="horz" lIns="0" tIns="0" rIns="0" bIns="0" rtlCol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E-commerce Product Recommendation System using </a:t>
            </a:r>
            <a:r>
              <a:rPr lang="en-US" sz="2000"/>
              <a:t>Machine Learning</a:t>
            </a:r>
            <a:br>
              <a:rPr lang="en-US" sz="2000" dirty="0"/>
            </a:br>
            <a:br>
              <a:rPr lang="en-US" sz="2000" dirty="0"/>
            </a:br>
            <a:r>
              <a:rPr lang="en-US" sz="2000"/>
              <a:t>CSE 476 : Machine Learning Lab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2E10169F-E557-48D9-8BD1-C62243426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63" r="19499" b="11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A23D807-625D-493F-B04A-6026538C216A}"/>
              </a:ext>
            </a:extLst>
          </p:cNvPr>
          <p:cNvSpPr txBox="1"/>
          <p:nvPr/>
        </p:nvSpPr>
        <p:spPr>
          <a:xfrm>
            <a:off x="4984750" y="2759076"/>
            <a:ext cx="2009476" cy="1787824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b="1">
                <a:solidFill>
                  <a:schemeClr val="tx1">
                    <a:alpha val="70000"/>
                  </a:schemeClr>
                </a:solidFill>
              </a:rPr>
              <a:t>Submitted By -</a:t>
            </a:r>
            <a:endParaRPr lang="en-US"/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>
                <a:solidFill>
                  <a:schemeClr val="tx1">
                    <a:alpha val="70000"/>
                  </a:schemeClr>
                </a:solidFill>
              </a:rPr>
              <a:t>Nazia Tasnim</a:t>
            </a:r>
            <a:endParaRPr lang="en-US" sz="2000">
              <a:solidFill>
                <a:srgbClr val="FFFFFF">
                  <a:alpha val="70000"/>
                </a:srgbClr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>
                <a:solidFill>
                  <a:schemeClr val="tx1">
                    <a:alpha val="70000"/>
                  </a:schemeClr>
                </a:solidFill>
              </a:rPr>
              <a:t>2016331089</a:t>
            </a:r>
            <a:endParaRPr lang="en-US" sz="20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32C99-FA1E-4C1D-9CEB-17FEC6FE2521}"/>
              </a:ext>
            </a:extLst>
          </p:cNvPr>
          <p:cNvSpPr txBox="1"/>
          <p:nvPr/>
        </p:nvSpPr>
        <p:spPr>
          <a:xfrm>
            <a:off x="8892935" y="2753803"/>
            <a:ext cx="2743200" cy="19851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Submitted To -</a:t>
            </a:r>
            <a:endParaRPr lang="en-US" sz="2000" b="1">
              <a:cs typeface="Calibri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Dr. Md Forhad Rabbi</a:t>
            </a:r>
            <a:endParaRPr lang="en-US" sz="2000">
              <a:cs typeface="Calibri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Associate Professor</a:t>
            </a:r>
            <a:endParaRPr lang="en-US" sz="2000">
              <a:cs typeface="Calibri"/>
            </a:endParaRPr>
          </a:p>
          <a:p>
            <a:pPr>
              <a:spcAft>
                <a:spcPts val="600"/>
              </a:spcAft>
            </a:pP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3D5F7-B730-423E-A2BB-942BC9480238}"/>
              </a:ext>
            </a:extLst>
          </p:cNvPr>
          <p:cNvSpPr txBox="1"/>
          <p:nvPr/>
        </p:nvSpPr>
        <p:spPr>
          <a:xfrm>
            <a:off x="3486150" y="2925433"/>
            <a:ext cx="3203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333EAC1-4803-43BB-9CF1-AACA84D60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67" y="92420"/>
            <a:ext cx="6768859" cy="5177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32B687-2282-4A53-9ACF-8DC65A04663D}"/>
              </a:ext>
            </a:extLst>
          </p:cNvPr>
          <p:cNvSpPr txBox="1"/>
          <p:nvPr/>
        </p:nvSpPr>
        <p:spPr>
          <a:xfrm>
            <a:off x="2840966" y="5529532"/>
            <a:ext cx="73727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Jointplot</a:t>
            </a:r>
            <a:r>
              <a:rPr lang="en-US" dirty="0"/>
              <a:t> showing that </a:t>
            </a:r>
            <a:r>
              <a:rPr lang="en-US" dirty="0">
                <a:ea typeface="+mn-lt"/>
                <a:cs typeface="+mn-lt"/>
              </a:rPr>
              <a:t>popular products ( higher ratings)  tend to be rated more frequently, majority have rated products in the higher range.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4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261BD-8079-4B68-8C7F-429C9BE57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1089025"/>
            <a:ext cx="7797799" cy="1532951"/>
          </a:xfrm>
        </p:spPr>
        <p:txBody>
          <a:bodyPr>
            <a:normAutofit/>
          </a:bodyPr>
          <a:lstStyle/>
          <a:p>
            <a:r>
              <a:rPr lang="en-US" dirty="0"/>
              <a:t>Model Building &amp; Evaluation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8428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0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2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60BFA39-C15D-4918-BD4C-0EC1688CEB0F}"/>
              </a:ext>
            </a:extLst>
          </p:cNvPr>
          <p:cNvSpPr txBox="1"/>
          <p:nvPr/>
        </p:nvSpPr>
        <p:spPr>
          <a:xfrm>
            <a:off x="540988" y="2759076"/>
            <a:ext cx="3884962" cy="3009899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For this task I ran the dataset through several types of recommender models. A table of their respective performances is given below :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CBD48AD-B6F8-49A5-9CB4-E39D17C0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0381"/>
              </p:ext>
            </p:extLst>
          </p:nvPr>
        </p:nvGraphicFramePr>
        <p:xfrm>
          <a:off x="5820851" y="540033"/>
          <a:ext cx="5546511" cy="5775280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4111043">
                  <a:extLst>
                    <a:ext uri="{9D8B030D-6E8A-4147-A177-3AD203B41FA5}">
                      <a16:colId xmlns:a16="http://schemas.microsoft.com/office/drawing/2014/main" val="3853331921"/>
                    </a:ext>
                  </a:extLst>
                </a:gridCol>
                <a:gridCol w="1435468">
                  <a:extLst>
                    <a:ext uri="{9D8B030D-6E8A-4147-A177-3AD203B41FA5}">
                      <a16:colId xmlns:a16="http://schemas.microsoft.com/office/drawing/2014/main" val="1880979345"/>
                    </a:ext>
                  </a:extLst>
                </a:gridCol>
              </a:tblGrid>
              <a:tr h="46383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 cap="all" spc="60">
                          <a:solidFill>
                            <a:srgbClr val="000000"/>
                          </a:solidFill>
                        </a:rPr>
                        <a:t>Used Models</a:t>
                      </a:r>
                      <a:endParaRPr lang="en-US" sz="1800">
                        <a:solidFill>
                          <a:srgbClr val="000000"/>
                        </a:solidFill>
                      </a:endParaRPr>
                    </a:p>
                  </a:txBody>
                  <a:tcPr marL="165631" marR="165631" marT="165631" marB="8281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 cap="all" spc="60">
                          <a:solidFill>
                            <a:srgbClr val="000000"/>
                          </a:solidFill>
                        </a:rPr>
                        <a:t>RMSE</a:t>
                      </a:r>
                      <a:endParaRPr lang="en-US" sz="1800">
                        <a:solidFill>
                          <a:srgbClr val="000000"/>
                        </a:solidFill>
                      </a:endParaRPr>
                    </a:p>
                  </a:txBody>
                  <a:tcPr marL="165631" marR="165631" marT="165631" marB="8281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23849"/>
                  </a:ext>
                </a:extLst>
              </a:tr>
              <a:tr h="5087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Popularity Based (manual)</a:t>
                      </a:r>
                      <a:endParaRPr lang="en-US" sz="1800"/>
                    </a:p>
                  </a:txBody>
                  <a:tcPr marL="165631" marR="165631" marT="165631" marB="828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1.226</a:t>
                      </a:r>
                      <a:endParaRPr lang="en-US" sz="1800"/>
                    </a:p>
                  </a:txBody>
                  <a:tcPr marL="165631" marR="165631" marT="165631" marB="828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05192"/>
                  </a:ext>
                </a:extLst>
              </a:tr>
              <a:tr h="5087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Popularity Based (</a:t>
                      </a:r>
                      <a:r>
                        <a:rPr lang="en-US" sz="1500" cap="none" spc="0" err="1">
                          <a:solidFill>
                            <a:schemeClr val="tx1"/>
                          </a:solidFill>
                        </a:rPr>
                        <a:t>turicreate</a:t>
                      </a: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/>
                    </a:p>
                  </a:txBody>
                  <a:tcPr marL="165631" marR="165631" marT="165631" marB="828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1.2385</a:t>
                      </a:r>
                      <a:endParaRPr lang="en-US" sz="1800"/>
                    </a:p>
                  </a:txBody>
                  <a:tcPr marL="165631" marR="165631" marT="165631" marB="828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142301"/>
                  </a:ext>
                </a:extLst>
              </a:tr>
              <a:tr h="5087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Item Similarity Based Collaborative Filtering</a:t>
                      </a:r>
                      <a:endParaRPr lang="en-US" sz="1800"/>
                    </a:p>
                  </a:txBody>
                  <a:tcPr marL="165631" marR="165631" marT="165631" marB="828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4.35</a:t>
                      </a:r>
                      <a:endParaRPr lang="en-US" sz="1800"/>
                    </a:p>
                  </a:txBody>
                  <a:tcPr marL="165631" marR="165631" marT="165631" marB="828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3237"/>
                  </a:ext>
                </a:extLst>
              </a:tr>
              <a:tr h="73307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User Based Collaborative Filtering (Matrix Factorization)</a:t>
                      </a:r>
                      <a:endParaRPr lang="en-US" sz="1800"/>
                    </a:p>
                  </a:txBody>
                  <a:tcPr marL="165631" marR="165631" marT="165631" marB="828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1.268</a:t>
                      </a:r>
                      <a:endParaRPr lang="en-US" sz="1800"/>
                    </a:p>
                  </a:txBody>
                  <a:tcPr marL="165631" marR="165631" marT="165631" marB="828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131917"/>
                  </a:ext>
                </a:extLst>
              </a:tr>
              <a:tr h="5087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Clustering Based Models (KNN)</a:t>
                      </a:r>
                      <a:endParaRPr lang="en-US" sz="1800"/>
                    </a:p>
                  </a:txBody>
                  <a:tcPr marL="165631" marR="165631" marT="165631" marB="828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1.11</a:t>
                      </a:r>
                      <a:endParaRPr lang="en-US" sz="1800"/>
                    </a:p>
                  </a:txBody>
                  <a:tcPr marL="165631" marR="165631" marT="165631" marB="828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721583"/>
                  </a:ext>
                </a:extLst>
              </a:tr>
              <a:tr h="50870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spc="0" noProof="0">
                          <a:solidFill>
                            <a:schemeClr val="tx1"/>
                          </a:solidFill>
                        </a:rPr>
                        <a:t>Matrix Factorization Based Model (NMF)</a:t>
                      </a:r>
                      <a:endParaRPr lang="en-US" sz="1800"/>
                    </a:p>
                  </a:txBody>
                  <a:tcPr marL="165631" marR="165631" marT="165631" marB="828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1.28</a:t>
                      </a:r>
                      <a:endParaRPr lang="en-US" sz="1800"/>
                    </a:p>
                  </a:txBody>
                  <a:tcPr marL="165631" marR="165631" marT="165631" marB="828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45769"/>
                  </a:ext>
                </a:extLst>
              </a:tr>
              <a:tr h="5087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Matrix Factorization Based Model (SVD)</a:t>
                      </a:r>
                      <a:endParaRPr lang="en-US" sz="1800"/>
                    </a:p>
                  </a:txBody>
                  <a:tcPr marL="165631" marR="165631" marT="165631" marB="828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1.05</a:t>
                      </a:r>
                      <a:endParaRPr lang="en-US" sz="1800"/>
                    </a:p>
                  </a:txBody>
                  <a:tcPr marL="165631" marR="165631" marT="165631" marB="828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928801"/>
                  </a:ext>
                </a:extLst>
              </a:tr>
              <a:tr h="50870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spc="0" noProof="0">
                          <a:solidFill>
                            <a:schemeClr val="tx1"/>
                          </a:solidFill>
                        </a:rPr>
                        <a:t>Matrix Factorization Based Model (</a:t>
                      </a:r>
                      <a:r>
                        <a:rPr lang="en-US" sz="1500" u="none" strike="noStrike" cap="none" spc="0" noProof="0" err="1">
                          <a:solidFill>
                            <a:schemeClr val="tx1"/>
                          </a:solidFill>
                        </a:rPr>
                        <a:t>SVDpp</a:t>
                      </a:r>
                      <a:r>
                        <a:rPr lang="en-US" sz="1500" u="none" strike="noStrike" cap="none" spc="0" noProof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/>
                    </a:p>
                  </a:txBody>
                  <a:tcPr marL="165631" marR="165631" marT="165631" marB="8281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1.04</a:t>
                      </a:r>
                      <a:endParaRPr lang="en-US" sz="1800"/>
                    </a:p>
                  </a:txBody>
                  <a:tcPr marL="165631" marR="165631" marT="165631" marB="8281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664910"/>
                  </a:ext>
                </a:extLst>
              </a:tr>
              <a:tr h="5087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Collaborative Filtering (Co-clustering)</a:t>
                      </a:r>
                      <a:endParaRPr lang="en-US" sz="1800"/>
                    </a:p>
                  </a:txBody>
                  <a:tcPr marL="165631" marR="165631" marT="165631" marB="8281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1.17</a:t>
                      </a:r>
                      <a:endParaRPr lang="en-US" sz="1800"/>
                    </a:p>
                  </a:txBody>
                  <a:tcPr marL="165631" marR="165631" marT="165631" marB="8281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332778"/>
                  </a:ext>
                </a:extLst>
              </a:tr>
              <a:tr h="50870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spc="0" noProof="0">
                          <a:solidFill>
                            <a:schemeClr val="tx1"/>
                          </a:solidFill>
                        </a:rPr>
                        <a:t>Collaborative Filtering (Slope One)</a:t>
                      </a:r>
                      <a:endParaRPr lang="en-US" sz="1800"/>
                    </a:p>
                  </a:txBody>
                  <a:tcPr marL="165631" marR="165631" marT="165631" marB="8281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1.13</a:t>
                      </a:r>
                      <a:endParaRPr lang="en-US" sz="1800"/>
                    </a:p>
                  </a:txBody>
                  <a:tcPr marL="165631" marR="165631" marT="165631" marB="8281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29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22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CF61C9-2124-4BC9-9FC1-38317CF3EEED}"/>
              </a:ext>
            </a:extLst>
          </p:cNvPr>
          <p:cNvSpPr txBox="1"/>
          <p:nvPr/>
        </p:nvSpPr>
        <p:spPr>
          <a:xfrm>
            <a:off x="540988" y="2759076"/>
            <a:ext cx="3884962" cy="3009899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>
                <a:solidFill>
                  <a:schemeClr val="tx1">
                    <a:alpha val="70000"/>
                  </a:schemeClr>
                </a:solidFill>
              </a:rPr>
              <a:t>In terms of RMSE, SVD and SVDpp performs best and they both yield very close results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B92300F-8019-4BC1-83FF-3886D6728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1685236"/>
            <a:ext cx="6113812" cy="348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6" name="Rectangle 14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F1879-B351-4CA0-9AA0-4353558F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Grid Search on Best Models</a:t>
            </a: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9991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2B650-F4D4-4863-9C27-11382CCCB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951" y="2425192"/>
            <a:ext cx="5155838" cy="23495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i="0" dirty="0">
                <a:solidFill>
                  <a:srgbClr val="FFFFFF"/>
                </a:solidFill>
                <a:ea typeface="+mn-lt"/>
                <a:cs typeface="+mn-lt"/>
              </a:rPr>
              <a:t>RMSE of SVD after grid search : </a:t>
            </a:r>
            <a:r>
              <a:rPr lang="en-US" sz="2000" i="0" dirty="0">
                <a:solidFill>
                  <a:srgbClr val="FFFFFF"/>
                </a:solidFill>
                <a:ea typeface="+mn-lt"/>
                <a:cs typeface="+mn-lt"/>
              </a:rPr>
              <a:t>1.04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i="0" dirty="0">
                <a:solidFill>
                  <a:srgbClr val="FFFFFF"/>
                </a:solidFill>
                <a:ea typeface="+mn-lt"/>
                <a:cs typeface="+mn-lt"/>
              </a:rPr>
              <a:t>Best Parameters :</a:t>
            </a:r>
            <a:r>
              <a:rPr lang="en-US" sz="2000" i="0" dirty="0">
                <a:solidFill>
                  <a:srgbClr val="FFFFFF"/>
                </a:solidFill>
                <a:ea typeface="+mn-lt"/>
                <a:cs typeface="+mn-lt"/>
              </a:rPr>
              <a:t> {'</a:t>
            </a:r>
            <a:r>
              <a:rPr lang="en-US" sz="2000" i="0" dirty="0" err="1">
                <a:solidFill>
                  <a:srgbClr val="FFFFFF"/>
                </a:solidFill>
                <a:ea typeface="+mn-lt"/>
                <a:cs typeface="+mn-lt"/>
              </a:rPr>
              <a:t>n_epochs</a:t>
            </a:r>
            <a:r>
              <a:rPr lang="en-US" sz="2000" i="0" dirty="0">
                <a:solidFill>
                  <a:srgbClr val="FFFFFF"/>
                </a:solidFill>
                <a:ea typeface="+mn-lt"/>
                <a:cs typeface="+mn-lt"/>
              </a:rPr>
              <a:t>': 20, '</a:t>
            </a:r>
            <a:r>
              <a:rPr lang="en-US" sz="2000" i="0" dirty="0" err="1">
                <a:solidFill>
                  <a:srgbClr val="FFFFFF"/>
                </a:solidFill>
                <a:ea typeface="+mn-lt"/>
                <a:cs typeface="+mn-lt"/>
              </a:rPr>
              <a:t>lr_all</a:t>
            </a:r>
            <a:r>
              <a:rPr lang="en-US" sz="2000" i="0" dirty="0">
                <a:solidFill>
                  <a:srgbClr val="FFFFFF"/>
                </a:solidFill>
                <a:ea typeface="+mn-lt"/>
                <a:cs typeface="+mn-lt"/>
              </a:rPr>
              <a:t>': 0.009, '</a:t>
            </a:r>
            <a:r>
              <a:rPr lang="en-US" sz="2000" i="0" dirty="0" err="1">
                <a:solidFill>
                  <a:srgbClr val="FFFFFF"/>
                </a:solidFill>
                <a:ea typeface="+mn-lt"/>
                <a:cs typeface="+mn-lt"/>
              </a:rPr>
              <a:t>reg_all</a:t>
            </a:r>
            <a:r>
              <a:rPr lang="en-US" sz="2000" i="0" dirty="0">
                <a:solidFill>
                  <a:srgbClr val="FFFFFF"/>
                </a:solidFill>
                <a:ea typeface="+mn-lt"/>
                <a:cs typeface="+mn-lt"/>
              </a:rPr>
              <a:t>': 0.6}</a:t>
            </a:r>
          </a:p>
          <a:p>
            <a:endParaRPr lang="en-US" sz="2000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AEB98BC-8537-4BD0-A13F-2413E05BEE98}"/>
              </a:ext>
            </a:extLst>
          </p:cNvPr>
          <p:cNvSpPr txBox="1"/>
          <p:nvPr/>
        </p:nvSpPr>
        <p:spPr>
          <a:xfrm>
            <a:off x="1820174" y="971909"/>
            <a:ext cx="689825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97BBC23-9E47-4DDB-BAF8-9A0B5AE9AC26}"/>
              </a:ext>
            </a:extLst>
          </p:cNvPr>
          <p:cNvSpPr txBox="1">
            <a:spLocks/>
          </p:cNvSpPr>
          <p:nvPr/>
        </p:nvSpPr>
        <p:spPr>
          <a:xfrm>
            <a:off x="6807200" y="2405064"/>
            <a:ext cx="5155838" cy="2349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4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i="0" dirty="0">
                <a:solidFill>
                  <a:srgbClr val="FFFFFF"/>
                </a:solidFill>
                <a:ea typeface="+mn-lt"/>
                <a:cs typeface="+mn-lt"/>
              </a:rPr>
              <a:t>RMSE of </a:t>
            </a:r>
            <a:r>
              <a:rPr lang="en-US" sz="2000" b="1" i="0" dirty="0" err="1">
                <a:solidFill>
                  <a:srgbClr val="FFFFFF"/>
                </a:solidFill>
                <a:ea typeface="+mn-lt"/>
                <a:cs typeface="+mn-lt"/>
              </a:rPr>
              <a:t>SVDpp</a:t>
            </a:r>
            <a:r>
              <a:rPr lang="en-US" sz="2000" b="1" i="0" dirty="0">
                <a:solidFill>
                  <a:srgbClr val="FFFFFF"/>
                </a:solidFill>
                <a:ea typeface="+mn-lt"/>
                <a:cs typeface="+mn-lt"/>
              </a:rPr>
              <a:t> after grid search : </a:t>
            </a:r>
            <a:r>
              <a:rPr lang="en-US" sz="2000" i="0" dirty="0">
                <a:solidFill>
                  <a:srgbClr val="FFFFFF"/>
                </a:solidFill>
                <a:ea typeface="+mn-lt"/>
                <a:cs typeface="+mn-lt"/>
              </a:rPr>
              <a:t>1.04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i="0" dirty="0">
                <a:solidFill>
                  <a:srgbClr val="FFFFFF"/>
                </a:solidFill>
                <a:ea typeface="+mn-lt"/>
                <a:cs typeface="+mn-lt"/>
              </a:rPr>
              <a:t>Best Parameters :</a:t>
            </a:r>
            <a:r>
              <a:rPr lang="en-US" sz="2000" i="0" dirty="0">
                <a:solidFill>
                  <a:srgbClr val="FFFFFF"/>
                </a:solidFill>
                <a:ea typeface="+mn-lt"/>
                <a:cs typeface="+mn-lt"/>
              </a:rPr>
              <a:t> {'</a:t>
            </a:r>
            <a:r>
              <a:rPr lang="en-US" sz="2000" i="0" dirty="0" err="1">
                <a:solidFill>
                  <a:srgbClr val="FFFFFF"/>
                </a:solidFill>
                <a:ea typeface="+mn-lt"/>
                <a:cs typeface="+mn-lt"/>
              </a:rPr>
              <a:t>n_epochs</a:t>
            </a:r>
            <a:r>
              <a:rPr lang="en-US" sz="2000" i="0" dirty="0">
                <a:solidFill>
                  <a:srgbClr val="FFFFFF"/>
                </a:solidFill>
                <a:ea typeface="+mn-lt"/>
                <a:cs typeface="+mn-lt"/>
              </a:rPr>
              <a:t>': 20, '</a:t>
            </a:r>
            <a:r>
              <a:rPr lang="en-US" sz="2000" i="0" dirty="0" err="1">
                <a:solidFill>
                  <a:srgbClr val="FFFFFF"/>
                </a:solidFill>
                <a:ea typeface="+mn-lt"/>
                <a:cs typeface="+mn-lt"/>
              </a:rPr>
              <a:t>lr_all</a:t>
            </a:r>
            <a:r>
              <a:rPr lang="en-US" sz="2000" i="0" dirty="0">
                <a:solidFill>
                  <a:srgbClr val="FFFFFF"/>
                </a:solidFill>
                <a:ea typeface="+mn-lt"/>
                <a:cs typeface="+mn-lt"/>
              </a:rPr>
              <a:t>': 0.009, '</a:t>
            </a:r>
            <a:r>
              <a:rPr lang="en-US" sz="2000" i="0" dirty="0" err="1">
                <a:solidFill>
                  <a:srgbClr val="FFFFFF"/>
                </a:solidFill>
                <a:ea typeface="+mn-lt"/>
                <a:cs typeface="+mn-lt"/>
              </a:rPr>
              <a:t>reg_all</a:t>
            </a:r>
            <a:r>
              <a:rPr lang="en-US" sz="2000" i="0" dirty="0">
                <a:solidFill>
                  <a:srgbClr val="FFFFFF"/>
                </a:solidFill>
                <a:ea typeface="+mn-lt"/>
                <a:cs typeface="+mn-lt"/>
              </a:rPr>
              <a:t>': 0.6}</a:t>
            </a: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6CE30-BE3A-410C-AFD8-20D61F2A98FC}"/>
              </a:ext>
            </a:extLst>
          </p:cNvPr>
          <p:cNvSpPr txBox="1"/>
          <p:nvPr/>
        </p:nvSpPr>
        <p:spPr>
          <a:xfrm>
            <a:off x="1575759" y="4767532"/>
            <a:ext cx="941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j-lt"/>
                <a:ea typeface="+mj-lt"/>
                <a:cs typeface="+mj-lt"/>
              </a:rPr>
              <a:t>Grid Search didn't substantially improve the performance of the best models.</a:t>
            </a:r>
          </a:p>
        </p:txBody>
      </p:sp>
    </p:spTree>
    <p:extLst>
      <p:ext uri="{BB962C8B-B14F-4D97-AF65-F5344CB8AC3E}">
        <p14:creationId xmlns:p14="http://schemas.microsoft.com/office/powerpoint/2010/main" val="152764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10973-0013-422C-842A-B9332E57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Observations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721866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A743-3DDF-4515-8DC2-F5F32A08D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10" y="1292586"/>
            <a:ext cx="10346335" cy="4476389"/>
          </a:xfrm>
        </p:spPr>
        <p:txBody>
          <a:bodyPr vert="horz" lIns="0" tIns="0" rIns="0" bIns="0" rtlCol="0" anchorCtr="0">
            <a:normAutofit/>
          </a:bodyPr>
          <a:lstStyle/>
          <a:p>
            <a:pPr marL="359410" indent="-359410">
              <a:lnSpc>
                <a:spcPct val="115000"/>
              </a:lnSpc>
            </a:pPr>
            <a:r>
              <a:rPr lang="en-US" sz="2100" dirty="0">
                <a:solidFill>
                  <a:srgbClr val="FFFFFF"/>
                </a:solidFill>
                <a:ea typeface="+mn-lt"/>
                <a:cs typeface="+mn-lt"/>
              </a:rPr>
              <a:t>The Popularity-based recommender system is a non-personalized recommender system and these are based on frequency counts, which may be not suitable to the user.</a:t>
            </a:r>
          </a:p>
          <a:p>
            <a:pPr marL="359410" indent="-359410">
              <a:lnSpc>
                <a:spcPct val="115000"/>
              </a:lnSpc>
              <a:buClr>
                <a:srgbClr val="8091E7"/>
              </a:buClr>
            </a:pPr>
            <a:r>
              <a:rPr lang="en-US" sz="2100" dirty="0">
                <a:solidFill>
                  <a:srgbClr val="FFFFFF"/>
                </a:solidFill>
                <a:ea typeface="+mn-lt"/>
                <a:cs typeface="+mn-lt"/>
              </a:rPr>
              <a:t>Model-based Collaborative Filtering is a personalized recommender system, the recommendations are based on the past behavior of the user and it is not dependent on any additional information.</a:t>
            </a:r>
          </a:p>
          <a:p>
            <a:pPr marL="359410" indent="-359410">
              <a:lnSpc>
                <a:spcPct val="115000"/>
              </a:lnSpc>
              <a:buClr>
                <a:srgbClr val="8091E7"/>
              </a:buClr>
            </a:pPr>
            <a:r>
              <a:rPr lang="en-US" sz="2100" dirty="0">
                <a:solidFill>
                  <a:srgbClr val="FFFFFF"/>
                </a:solidFill>
              </a:rPr>
              <a:t>Item Similarity Based model performed worse than even simple popularity based models. Best performing models is </a:t>
            </a:r>
            <a:r>
              <a:rPr lang="en-US" sz="2100" dirty="0" err="1">
                <a:solidFill>
                  <a:srgbClr val="FFFFFF"/>
                </a:solidFill>
              </a:rPr>
              <a:t>SVDpp</a:t>
            </a:r>
            <a:r>
              <a:rPr lang="en-US" sz="2100" dirty="0">
                <a:solidFill>
                  <a:srgbClr val="FFFFFF"/>
                </a:solidFill>
              </a:rPr>
              <a:t> (RMSE : 1.04%)</a:t>
            </a:r>
          </a:p>
          <a:p>
            <a:pPr marL="359410" indent="-359410">
              <a:lnSpc>
                <a:spcPct val="115000"/>
              </a:lnSpc>
              <a:buClr>
                <a:srgbClr val="8091E7"/>
              </a:buClr>
            </a:pPr>
            <a:r>
              <a:rPr lang="en-US" sz="2100" dirty="0">
                <a:solidFill>
                  <a:srgbClr val="FFFFFF"/>
                </a:solidFill>
              </a:rPr>
              <a:t>Hyper parameter tuning with </a:t>
            </a:r>
            <a:r>
              <a:rPr lang="en-US" sz="2100" dirty="0" err="1">
                <a:solidFill>
                  <a:srgbClr val="FFFFFF"/>
                </a:solidFill>
              </a:rPr>
              <a:t>GridSearch</a:t>
            </a:r>
            <a:r>
              <a:rPr lang="en-US" sz="2100" dirty="0">
                <a:solidFill>
                  <a:srgbClr val="FFFFFF"/>
                </a:solidFill>
              </a:rPr>
              <a:t> didn't improve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752156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E0F56-70E5-485E-8332-A1C3D02F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Thank You!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1227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E69C1-8586-4EF4-99CC-47C54B05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666874"/>
            <a:ext cx="4457200" cy="35210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What is a recommendation system?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3531A3-FAAF-4F5C-AF87-916460053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671" y="408462"/>
            <a:ext cx="913428" cy="1032464"/>
            <a:chOff x="999771" y="932104"/>
            <a:chExt cx="913428" cy="10324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9EC0F0-36F6-475A-B313-91019F46E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E720176-168D-4875-B380-1FFAD166C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F9F2-65C8-4063-9164-2DBD90E2A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B23F83-9229-4C60-938A-F2CF20C2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ED4C557-D730-47E9-AC8A-884190A4E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AA1D3F0-72CD-4C7B-8C03-2A50531F9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29409EB-5515-4925-83E4-F7C979ED0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E18C444-B7B2-4918-AD29-D6CD204E58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B974E9A-69BC-4453-9A9D-6036790B37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AE02-6121-49B3-BB41-87A042F8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A system that creates a similarity mapping between the user and items and exploits the similarity between user/item to make recommendations.</a:t>
            </a:r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3511A5-69DC-406F-AFE1-A7248A4CE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27954" y="5402020"/>
            <a:ext cx="912571" cy="1032464"/>
            <a:chOff x="5329995" y="4868671"/>
            <a:chExt cx="912571" cy="10324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1B5CB3-BCAF-4109-B9F9-5FC34D383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V="1">
              <a:off x="5376824" y="5010722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A1D338F-12B9-476D-9D9C-E55E41236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5EF7F9B-7A42-4B15-8511-C2968A4FE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1952DB7-91C4-4C9C-AEC9-7DBA47F2F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 flipV="1">
              <a:off x="5329995" y="4868671"/>
              <a:ext cx="864005" cy="1032464"/>
              <a:chOff x="2207971" y="2384401"/>
              <a:chExt cx="864005" cy="1032464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C2A575A-5190-4DE4-9DFE-F5974353EF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C7150A2-FFA7-4F7C-81C9-2FA3803FA8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7E7BC8E-8EF0-45B0-AE3F-6A6B7316C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8E09A32-931A-4C38-A558-274FA30070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0988A58-B96D-4381-A625-6822161B21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1074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34">
            <a:extLst>
              <a:ext uri="{FF2B5EF4-FFF2-40B4-BE49-F238E27FC236}">
                <a16:creationId xmlns:a16="http://schemas.microsoft.com/office/drawing/2014/main" id="{061C99D7-FEBB-404D-9467-2655CFB44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E3728-656E-4403-B7C1-E0C30213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2252663"/>
            <a:ext cx="4457200" cy="23495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What can it Solve ?</a:t>
            </a:r>
            <a:endParaRPr lang="en-US"/>
          </a:p>
        </p:txBody>
      </p:sp>
      <p:grpSp>
        <p:nvGrpSpPr>
          <p:cNvPr id="66" name="Group 36">
            <a:extLst>
              <a:ext uri="{FF2B5EF4-FFF2-40B4-BE49-F238E27FC236}">
                <a16:creationId xmlns:a16="http://schemas.microsoft.com/office/drawing/2014/main" id="{DBBBD066-A04F-463E-9842-8CAD7AC56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4538" y="944341"/>
            <a:ext cx="864005" cy="1105345"/>
            <a:chOff x="5283338" y="944341"/>
            <a:chExt cx="864005" cy="1105345"/>
          </a:xfrm>
        </p:grpSpPr>
        <p:grpSp>
          <p:nvGrpSpPr>
            <p:cNvPr id="67" name="Group 37">
              <a:extLst>
                <a:ext uri="{FF2B5EF4-FFF2-40B4-BE49-F238E27FC236}">
                  <a16:creationId xmlns:a16="http://schemas.microsoft.com/office/drawing/2014/main" id="{76088591-D239-4ED6-A550-44FFEF0F1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 flipH="1" flipV="1">
              <a:off x="5330167" y="1302623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68" name="Freeform: Shape 44">
                <a:extLst>
                  <a:ext uri="{FF2B5EF4-FFF2-40B4-BE49-F238E27FC236}">
                    <a16:creationId xmlns:a16="http://schemas.microsoft.com/office/drawing/2014/main" id="{DCD2C47D-2B0F-4F3D-BDD0-C8AAF4DD3D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reeform: Shape 45">
                <a:extLst>
                  <a:ext uri="{FF2B5EF4-FFF2-40B4-BE49-F238E27FC236}">
                    <a16:creationId xmlns:a16="http://schemas.microsoft.com/office/drawing/2014/main" id="{B5609BB9-F037-46FF-88F3-9B11331086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Group 38">
              <a:extLst>
                <a:ext uri="{FF2B5EF4-FFF2-40B4-BE49-F238E27FC236}">
                  <a16:creationId xmlns:a16="http://schemas.microsoft.com/office/drawing/2014/main" id="{CCCAF9DC-AA3F-4174-ABE4-2FB2114EF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V="1">
              <a:off x="5283338" y="944341"/>
              <a:ext cx="864005" cy="1032464"/>
              <a:chOff x="2207971" y="2384401"/>
              <a:chExt cx="864005" cy="1032464"/>
            </a:xfrm>
          </p:grpSpPr>
          <p:sp>
            <p:nvSpPr>
              <p:cNvPr id="72" name="Freeform: Shape 39">
                <a:extLst>
                  <a:ext uri="{FF2B5EF4-FFF2-40B4-BE49-F238E27FC236}">
                    <a16:creationId xmlns:a16="http://schemas.microsoft.com/office/drawing/2014/main" id="{C750E4FA-6809-46D8-B99E-6722FA2B1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Freeform: Shape 40">
                <a:extLst>
                  <a:ext uri="{FF2B5EF4-FFF2-40B4-BE49-F238E27FC236}">
                    <a16:creationId xmlns:a16="http://schemas.microsoft.com/office/drawing/2014/main" id="{A8B007AA-8D8C-440F-A7EA-66760703AD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5" name="Group 41">
                <a:extLst>
                  <a:ext uri="{FF2B5EF4-FFF2-40B4-BE49-F238E27FC236}">
                    <a16:creationId xmlns:a16="http://schemas.microsoft.com/office/drawing/2014/main" id="{37FC6DDE-29AD-4117-A81C-282D4714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76" name="Straight Connector 42">
                  <a:extLst>
                    <a:ext uri="{FF2B5EF4-FFF2-40B4-BE49-F238E27FC236}">
                      <a16:creationId xmlns:a16="http://schemas.microsoft.com/office/drawing/2014/main" id="{0B1E8C43-EE88-493A-8296-A7B3201957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43">
                  <a:extLst>
                    <a:ext uri="{FF2B5EF4-FFF2-40B4-BE49-F238E27FC236}">
                      <a16:creationId xmlns:a16="http://schemas.microsoft.com/office/drawing/2014/main" id="{530E88D7-127F-4EC4-B802-C96E419698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47">
            <a:extLst>
              <a:ext uri="{FF2B5EF4-FFF2-40B4-BE49-F238E27FC236}">
                <a16:creationId xmlns:a16="http://schemas.microsoft.com/office/drawing/2014/main" id="{91046B5C-4FD5-4C36-B468-E7C110961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501" y="5440856"/>
            <a:ext cx="388541" cy="388541"/>
            <a:chOff x="1079501" y="5440856"/>
            <a:chExt cx="388541" cy="388541"/>
          </a:xfrm>
        </p:grpSpPr>
        <p:sp>
          <p:nvSpPr>
            <p:cNvPr id="79" name="Oval 48">
              <a:extLst>
                <a:ext uri="{FF2B5EF4-FFF2-40B4-BE49-F238E27FC236}">
                  <a16:creationId xmlns:a16="http://schemas.microsoft.com/office/drawing/2014/main" id="{254833BC-CB3A-40E6-8945-357629DAF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27627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49">
              <a:extLst>
                <a:ext uri="{FF2B5EF4-FFF2-40B4-BE49-F238E27FC236}">
                  <a16:creationId xmlns:a16="http://schemas.microsoft.com/office/drawing/2014/main" id="{3794329C-6345-421E-AAD0-12C25E8CF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01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8BBD-FB4E-4752-B145-EE554828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vert="horz" lIns="0" tIns="0" rIns="0" bIns="0" rtlCol="0" anchor="ctr" anchorCtr="0">
            <a:noAutofit/>
          </a:bodyPr>
          <a:lstStyle/>
          <a:p>
            <a:pPr marL="359410" indent="-359410">
              <a:lnSpc>
                <a:spcPct val="115000"/>
              </a:lnSpc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It can help the user to find the right product.</a:t>
            </a:r>
            <a:endParaRPr lang="en-US">
              <a:solidFill>
                <a:srgbClr val="FFFFFF"/>
              </a:solidFill>
            </a:endParaRPr>
          </a:p>
          <a:p>
            <a:pPr marL="359410" indent="-359410">
              <a:lnSpc>
                <a:spcPct val="115000"/>
              </a:lnSpc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It can increase the user engagement. For example, there's 40% more click on the google news due to recommendation.</a:t>
            </a:r>
            <a:endParaRPr lang="en-US">
              <a:solidFill>
                <a:srgbClr val="FFFFFF"/>
              </a:solidFill>
            </a:endParaRPr>
          </a:p>
          <a:p>
            <a:pPr marL="359410" indent="-359410">
              <a:lnSpc>
                <a:spcPct val="115000"/>
              </a:lnSpc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It helps the item providers to deliver the items to the right user. In Amazon , 35 % products get sold due to recommendation.</a:t>
            </a:r>
            <a:endParaRPr lang="en-US">
              <a:solidFill>
                <a:srgbClr val="FFFFFF"/>
              </a:solidFill>
            </a:endParaRPr>
          </a:p>
          <a:p>
            <a:pPr marL="359410" indent="-359410">
              <a:lnSpc>
                <a:spcPct val="115000"/>
              </a:lnSpc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It helps to make the contents more personalized. In Netflix most of the rented movies are from recommendations.</a:t>
            </a:r>
            <a:endParaRPr lang="en-US" dirty="0">
              <a:solidFill>
                <a:srgbClr val="FFFFFF"/>
              </a:solidFill>
            </a:endParaRPr>
          </a:p>
          <a:p>
            <a:pPr marL="359410" indent="-359410">
              <a:lnSpc>
                <a:spcPct val="115000"/>
              </a:lnSpc>
              <a:buClr>
                <a:srgbClr val="8091E7"/>
              </a:buClr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62731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8421B-67D2-48A7-B48E-00E0BF73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2252663"/>
            <a:ext cx="4457200" cy="23495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Types of Recommenders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D847-00CC-44DB-834A-AE04EAA7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7200" cy="4689476"/>
          </a:xfrm>
        </p:spPr>
        <p:txBody>
          <a:bodyPr anchor="ctr">
            <a:normAutofit/>
          </a:bodyPr>
          <a:lstStyle/>
          <a:p>
            <a:pPr marL="359410" indent="-359410"/>
            <a:r>
              <a:rPr lang="en-US"/>
              <a:t>Popularity Based</a:t>
            </a:r>
          </a:p>
          <a:p>
            <a:pPr marL="359410" indent="-359410">
              <a:buClr>
                <a:srgbClr val="8091E7"/>
              </a:buClr>
            </a:pPr>
            <a:r>
              <a:rPr lang="en-US"/>
              <a:t>Clustering Models Based</a:t>
            </a:r>
          </a:p>
          <a:p>
            <a:pPr marL="359410" indent="-359410">
              <a:buClr>
                <a:srgbClr val="8091E7"/>
              </a:buClr>
            </a:pPr>
            <a:r>
              <a:rPr lang="en-US"/>
              <a:t>Content Similarity Based</a:t>
            </a:r>
          </a:p>
          <a:p>
            <a:pPr marL="359410" indent="-359410">
              <a:buClr>
                <a:srgbClr val="8091E7"/>
              </a:buClr>
            </a:pPr>
            <a:r>
              <a:rPr lang="en-US"/>
              <a:t>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58388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6F060-2A93-4055-A779-EA9A4477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Dataset Description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486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C0956D9B-7173-4DCA-A64E-FB8453632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BA65907B-E146-4654-AE07-B49D92CD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H="1" flipV="1">
            <a:off x="599282" y="56536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5797CDB4-0DB1-4F55-9395-A79982282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2787" y="602787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63D6B1CE-4694-452C-9AF9-AF622C95D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H="1">
            <a:off x="4031566" y="39164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936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1A1359-2C35-43BF-8F55-F9118E3C5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467010" y="3303077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40837F-E1AD-442E-A41F-3D85F593B7A7}"/>
              </a:ext>
            </a:extLst>
          </p:cNvPr>
          <p:cNvSpPr txBox="1"/>
          <p:nvPr/>
        </p:nvSpPr>
        <p:spPr>
          <a:xfrm>
            <a:off x="6672504" y="2759076"/>
            <a:ext cx="5224469" cy="3009899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>
                <a:solidFill>
                  <a:schemeClr val="tx1">
                    <a:alpha val="70000"/>
                  </a:schemeClr>
                </a:solidFill>
              </a:rPr>
              <a:t>Amazon Electronics Dataset ​</a:t>
            </a:r>
          </a:p>
          <a:p>
            <a:pPr lvl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Char char="•"/>
            </a:pPr>
            <a:r>
              <a:rPr lang="en-US" sz="2000">
                <a:solidFill>
                  <a:schemeClr val="tx1">
                    <a:alpha val="70000"/>
                  </a:schemeClr>
                </a:solidFill>
              </a:rPr>
              <a:t>Has 4 attributes ​</a:t>
            </a:r>
          </a:p>
          <a:p>
            <a:pPr lvl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Char char="•"/>
            </a:pPr>
            <a:r>
              <a:rPr lang="en-US" sz="2000">
                <a:solidFill>
                  <a:schemeClr val="tx1">
                    <a:alpha val="70000"/>
                  </a:schemeClr>
                </a:solidFill>
              </a:rPr>
              <a:t>7824482 entries​</a:t>
            </a:r>
          </a:p>
          <a:p>
            <a:pPr lvl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Char char="•"/>
            </a:pPr>
            <a:r>
              <a:rPr lang="en-US" sz="2000">
                <a:solidFill>
                  <a:schemeClr val="tx1">
                    <a:alpha val="70000"/>
                  </a:schemeClr>
                </a:solidFill>
              </a:rPr>
              <a:t>Total number of unique Users : 4201696 ​</a:t>
            </a:r>
          </a:p>
          <a:p>
            <a:pPr lvl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Char char="•"/>
            </a:pPr>
            <a:r>
              <a:rPr lang="en-US" sz="2000">
                <a:solidFill>
                  <a:schemeClr val="tx1">
                    <a:alpha val="70000"/>
                  </a:schemeClr>
                </a:solidFill>
              </a:rPr>
              <a:t>Total number of unique Products : 476002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57A9288-4304-4CFF-BE2E-F7C6D2837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63544" y="4750791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02DF9B6-8D61-4325-BA28-A0944151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3294203" y="314388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22">
            <a:extLst>
              <a:ext uri="{FF2B5EF4-FFF2-40B4-BE49-F238E27FC236}">
                <a16:creationId xmlns:a16="http://schemas.microsoft.com/office/drawing/2014/main" id="{FE2E0032-B27E-4F50-A925-1422AD8F8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2804199" y="3252258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24">
            <a:extLst>
              <a:ext uri="{FF2B5EF4-FFF2-40B4-BE49-F238E27FC236}">
                <a16:creationId xmlns:a16="http://schemas.microsoft.com/office/drawing/2014/main" id="{FF08AF79-FA87-4768-A066-9CD4C303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42264" y="2322381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D84136B-C375-4D27-A651-59A5EDE6F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7891" y="5998972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28">
            <a:extLst>
              <a:ext uri="{FF2B5EF4-FFF2-40B4-BE49-F238E27FC236}">
                <a16:creationId xmlns:a16="http://schemas.microsoft.com/office/drawing/2014/main" id="{C05FA3A5-635A-4809-B9DF-B84A3F0F6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944" y="506877"/>
            <a:ext cx="6057005" cy="5852220"/>
            <a:chOff x="23944" y="506877"/>
            <a:chExt cx="6057005" cy="585222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904051B-DFB6-4623-AC9D-EF1CF1A25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69226" y="3085483"/>
              <a:ext cx="464739" cy="900000"/>
              <a:chOff x="2769226" y="3085483"/>
              <a:chExt cx="464739" cy="900000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6E2E0C8-91F6-431D-A5BC-F1937D29C2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 flipV="1">
                <a:off x="2769226" y="3216679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60869B0-A3DA-4A6E-B951-8AA69495A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V="1">
                <a:off x="3087425" y="3085483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AE4144F-D4D2-4445-87A4-D51693420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3944" y="564687"/>
              <a:ext cx="3673900" cy="5794410"/>
              <a:chOff x="23944" y="564687"/>
              <a:chExt cx="3673900" cy="579441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EA3E0E2B-5AFA-4329-A02B-483A0B3FE3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 flipH="1" flipV="1">
                <a:off x="717090" y="150866"/>
                <a:ext cx="2287608" cy="3673900"/>
                <a:chOff x="-6080955" y="3437416"/>
                <a:chExt cx="2287608" cy="3673900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26FA10C8-4128-46BF-B174-7FB723288BA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-4937151" y="4754133"/>
                  <a:ext cx="0" cy="23571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F9871ACC-8D68-44C3-A03A-C51DEC89F7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 flipH="1">
                  <a:off x="-5226554" y="3437416"/>
                  <a:ext cx="571820" cy="1316717"/>
                </a:xfrm>
                <a:custGeom>
                  <a:avLst/>
                  <a:gdLst>
                    <a:gd name="connsiteX0" fmla="*/ 282417 w 571820"/>
                    <a:gd name="connsiteY0" fmla="*/ 1316717 h 1316717"/>
                    <a:gd name="connsiteX1" fmla="*/ 285910 w 571820"/>
                    <a:gd name="connsiteY1" fmla="*/ 1313542 h 1316717"/>
                    <a:gd name="connsiteX2" fmla="*/ 289403 w 571820"/>
                    <a:gd name="connsiteY2" fmla="*/ 1316717 h 1316717"/>
                    <a:gd name="connsiteX3" fmla="*/ 289403 w 571820"/>
                    <a:gd name="connsiteY3" fmla="*/ 1310368 h 1316717"/>
                    <a:gd name="connsiteX4" fmla="*/ 309203 w 571820"/>
                    <a:gd name="connsiteY4" fmla="*/ 1292372 h 1316717"/>
                    <a:gd name="connsiteX5" fmla="*/ 571820 w 571820"/>
                    <a:gd name="connsiteY5" fmla="*/ 658358 h 1316717"/>
                    <a:gd name="connsiteX6" fmla="*/ 309203 w 571820"/>
                    <a:gd name="connsiteY6" fmla="*/ 24345 h 1316717"/>
                    <a:gd name="connsiteX7" fmla="*/ 289403 w 571820"/>
                    <a:gd name="connsiteY7" fmla="*/ 6349 h 1316717"/>
                    <a:gd name="connsiteX8" fmla="*/ 289403 w 571820"/>
                    <a:gd name="connsiteY8" fmla="*/ 0 h 1316717"/>
                    <a:gd name="connsiteX9" fmla="*/ 285910 w 571820"/>
                    <a:gd name="connsiteY9" fmla="*/ 3175 h 1316717"/>
                    <a:gd name="connsiteX10" fmla="*/ 282417 w 571820"/>
                    <a:gd name="connsiteY10" fmla="*/ 0 h 1316717"/>
                    <a:gd name="connsiteX11" fmla="*/ 282417 w 571820"/>
                    <a:gd name="connsiteY11" fmla="*/ 6350 h 1316717"/>
                    <a:gd name="connsiteX12" fmla="*/ 262617 w 571820"/>
                    <a:gd name="connsiteY12" fmla="*/ 24345 h 1316717"/>
                    <a:gd name="connsiteX13" fmla="*/ 0 w 571820"/>
                    <a:gd name="connsiteY13" fmla="*/ 658359 h 1316717"/>
                    <a:gd name="connsiteX14" fmla="*/ 262617 w 571820"/>
                    <a:gd name="connsiteY14" fmla="*/ 1292372 h 1316717"/>
                    <a:gd name="connsiteX15" fmla="*/ 282417 w 571820"/>
                    <a:gd name="connsiteY15" fmla="*/ 1310368 h 131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1820" h="1316717">
                      <a:moveTo>
                        <a:pt x="282417" y="1316717"/>
                      </a:moveTo>
                      <a:lnTo>
                        <a:pt x="285910" y="1313542"/>
                      </a:lnTo>
                      <a:lnTo>
                        <a:pt x="289403" y="1316717"/>
                      </a:lnTo>
                      <a:lnTo>
                        <a:pt x="289403" y="1310368"/>
                      </a:lnTo>
                      <a:lnTo>
                        <a:pt x="309203" y="1292372"/>
                      </a:lnTo>
                      <a:cubicBezTo>
                        <a:pt x="471461" y="1130114"/>
                        <a:pt x="571820" y="905956"/>
                        <a:pt x="571820" y="658358"/>
                      </a:cubicBezTo>
                      <a:cubicBezTo>
                        <a:pt x="571820" y="410761"/>
                        <a:pt x="471461" y="186603"/>
                        <a:pt x="309203" y="24345"/>
                      </a:cubicBezTo>
                      <a:lnTo>
                        <a:pt x="289403" y="6349"/>
                      </a:lnTo>
                      <a:lnTo>
                        <a:pt x="289403" y="0"/>
                      </a:lnTo>
                      <a:lnTo>
                        <a:pt x="285910" y="3175"/>
                      </a:lnTo>
                      <a:lnTo>
                        <a:pt x="282417" y="0"/>
                      </a:lnTo>
                      <a:lnTo>
                        <a:pt x="282417" y="6350"/>
                      </a:lnTo>
                      <a:lnTo>
                        <a:pt x="262617" y="24345"/>
                      </a:lnTo>
                      <a:cubicBezTo>
                        <a:pt x="100359" y="186604"/>
                        <a:pt x="0" y="410761"/>
                        <a:pt x="0" y="658359"/>
                      </a:cubicBezTo>
                      <a:cubicBezTo>
                        <a:pt x="0" y="905956"/>
                        <a:pt x="100359" y="1130114"/>
                        <a:pt x="262617" y="1292372"/>
                      </a:cubicBezTo>
                      <a:lnTo>
                        <a:pt x="282417" y="131036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E5522192-CFE9-4FED-840F-ADBE6F59C0F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DA1EBF34-FC97-4671-A122-6C5E1F0D07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0BA45D8-12F0-4D6F-808B-B37135897A2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Freeform: Shape 67">
                  <a:extLst>
                    <a:ext uri="{FF2B5EF4-FFF2-40B4-BE49-F238E27FC236}">
                      <a16:creationId xmlns:a16="http://schemas.microsoft.com/office/drawing/2014/main" id="{278489CE-7C14-45B9-AF44-BD81D7620E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CB2398FB-A632-47E0-9F14-961A6CB636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B7A5050F-CB28-496E-A373-15F3BF626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062B2D-C0D0-41FA-944D-0C423B12D8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64687" y="564687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2CB9FF0-E3C1-4420-A548-CE71AF16B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471900" y="4361866"/>
                <a:ext cx="1785983" cy="2208479"/>
                <a:chOff x="2725201" y="4453039"/>
                <a:chExt cx="1785983" cy="2208479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90FC27E-E80B-4C4C-B050-6011EA5529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3618192" y="4453039"/>
                  <a:ext cx="0" cy="22084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41D8888-AFE4-498D-9C7D-AA5B737B029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2738439" y="5243393"/>
                  <a:ext cx="176093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67842D5A-C61A-4D91-8753-C18619787C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2725201" y="4861779"/>
                  <a:ext cx="1785983" cy="1799739"/>
                </a:xfrm>
                <a:custGeom>
                  <a:avLst/>
                  <a:gdLst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892991 w 1785983"/>
                    <a:gd name="connsiteY8" fmla="*/ 1795123 h 1799739"/>
                    <a:gd name="connsiteX9" fmla="*/ 763082 w 1785983"/>
                    <a:gd name="connsiteY9" fmla="*/ 1694835 h 1799739"/>
                    <a:gd name="connsiteX10" fmla="*/ 379877 w 1785983"/>
                    <a:gd name="connsiteY10" fmla="*/ 3722 h 1799739"/>
                    <a:gd name="connsiteX11" fmla="*/ 440819 w 1785983"/>
                    <a:gd name="connsiteY11" fmla="*/ 59 h 1799739"/>
                    <a:gd name="connsiteX0" fmla="*/ 440819 w 1785983"/>
                    <a:gd name="connsiteY0" fmla="*/ 59 h 1849891"/>
                    <a:gd name="connsiteX1" fmla="*/ 845918 w 1785983"/>
                    <a:gd name="connsiteY1" fmla="*/ 261596 h 1849891"/>
                    <a:gd name="connsiteX2" fmla="*/ 892992 w 1785983"/>
                    <a:gd name="connsiteY2" fmla="*/ 360758 h 1849891"/>
                    <a:gd name="connsiteX3" fmla="*/ 892992 w 1785983"/>
                    <a:gd name="connsiteY3" fmla="*/ 365372 h 1849891"/>
                    <a:gd name="connsiteX4" fmla="*/ 940065 w 1785983"/>
                    <a:gd name="connsiteY4" fmla="*/ 266212 h 1849891"/>
                    <a:gd name="connsiteX5" fmla="*/ 1406106 w 1785983"/>
                    <a:gd name="connsiteY5" fmla="*/ 8338 h 1849891"/>
                    <a:gd name="connsiteX6" fmla="*/ 1022901 w 1785983"/>
                    <a:gd name="connsiteY6" fmla="*/ 1699451 h 1849891"/>
                    <a:gd name="connsiteX7" fmla="*/ 892991 w 1785983"/>
                    <a:gd name="connsiteY7" fmla="*/ 1799739 h 1849891"/>
                    <a:gd name="connsiteX8" fmla="*/ 838223 w 1785983"/>
                    <a:gd name="connsiteY8" fmla="*/ 1849891 h 1849891"/>
                    <a:gd name="connsiteX9" fmla="*/ 763082 w 1785983"/>
                    <a:gd name="connsiteY9" fmla="*/ 1694835 h 1849891"/>
                    <a:gd name="connsiteX10" fmla="*/ 379877 w 1785983"/>
                    <a:gd name="connsiteY10" fmla="*/ 3722 h 1849891"/>
                    <a:gd name="connsiteX11" fmla="*/ 440819 w 1785983"/>
                    <a:gd name="connsiteY11" fmla="*/ 59 h 1849891"/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763082 w 1785983"/>
                    <a:gd name="connsiteY8" fmla="*/ 1694835 h 1799739"/>
                    <a:gd name="connsiteX9" fmla="*/ 379877 w 1785983"/>
                    <a:gd name="connsiteY9" fmla="*/ 3722 h 1799739"/>
                    <a:gd name="connsiteX10" fmla="*/ 440819 w 1785983"/>
                    <a:gd name="connsiteY10" fmla="*/ 59 h 179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5983" h="1799739">
                      <a:moveTo>
                        <a:pt x="440819" y="59"/>
                      </a:moveTo>
                      <a:cubicBezTo>
                        <a:pt x="584367" y="2557"/>
                        <a:pt x="735105" y="83293"/>
                        <a:pt x="845918" y="261596"/>
                      </a:cubicBezTo>
                      <a:lnTo>
                        <a:pt x="892992" y="360758"/>
                      </a:lnTo>
                      <a:lnTo>
                        <a:pt x="892992" y="365372"/>
                      </a:lnTo>
                      <a:lnTo>
                        <a:pt x="940065" y="266212"/>
                      </a:lnTo>
                      <a:cubicBezTo>
                        <a:pt x="1066709" y="62437"/>
                        <a:pt x="1245499" y="-13903"/>
                        <a:pt x="1406106" y="8338"/>
                      </a:cubicBezTo>
                      <a:cubicBezTo>
                        <a:pt x="1827702" y="66720"/>
                        <a:pt x="2124001" y="804388"/>
                        <a:pt x="1022901" y="1699451"/>
                      </a:cubicBezTo>
                      <a:lnTo>
                        <a:pt x="892991" y="1799739"/>
                      </a:lnTo>
                      <a:lnTo>
                        <a:pt x="763082" y="1694835"/>
                      </a:lnTo>
                      <a:cubicBezTo>
                        <a:pt x="-338018" y="799772"/>
                        <a:pt x="-41719" y="62104"/>
                        <a:pt x="379877" y="3722"/>
                      </a:cubicBezTo>
                      <a:cubicBezTo>
                        <a:pt x="399953" y="942"/>
                        <a:pt x="420313" y="-298"/>
                        <a:pt x="440819" y="59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Bell MT" panose="02020503060305020303" pitchFamily="18" charset="0"/>
                  </a:endParaRPr>
                </a:p>
              </p:txBody>
            </p:sp>
            <p:sp>
              <p:nvSpPr>
                <p:cNvPr id="18" name="Rectangle 30">
                  <a:extLst>
                    <a:ext uri="{FF2B5EF4-FFF2-40B4-BE49-F238E27FC236}">
                      <a16:creationId xmlns:a16="http://schemas.microsoft.com/office/drawing/2014/main" id="{BAEDE965-3379-4021-884D-232F9EB32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124232" y="5447997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CCC4C18E-DF21-4699-B482-A639CD94A4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315029" y="5983110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54">
                <a:extLst>
                  <a:ext uri="{FF2B5EF4-FFF2-40B4-BE49-F238E27FC236}">
                    <a16:creationId xmlns:a16="http://schemas.microsoft.com/office/drawing/2014/main" id="{523E3F76-FA52-4D37-B985-4DDB0383C1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6200000">
                <a:off x="1580551" y="3113335"/>
                <a:ext cx="571820" cy="1620000"/>
                <a:chOff x="8482785" y="4330454"/>
                <a:chExt cx="571820" cy="1620000"/>
              </a:xfrm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809AA631-158A-4B69-90A2-10257983AE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8482785" y="4333632"/>
                  <a:ext cx="571820" cy="1311956"/>
                </a:xfrm>
                <a:custGeom>
                  <a:avLst/>
                  <a:gdLst>
                    <a:gd name="connsiteX0" fmla="*/ 282417 w 571820"/>
                    <a:gd name="connsiteY0" fmla="*/ 0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82417 w 571820"/>
                    <a:gd name="connsiteY0" fmla="*/ 6349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309203 w 571820"/>
                    <a:gd name="connsiteY4" fmla="*/ 24345 h 1316717"/>
                    <a:gd name="connsiteX5" fmla="*/ 571820 w 571820"/>
                    <a:gd name="connsiteY5" fmla="*/ 658359 h 1316717"/>
                    <a:gd name="connsiteX6" fmla="*/ 309203 w 571820"/>
                    <a:gd name="connsiteY6" fmla="*/ 1292372 h 1316717"/>
                    <a:gd name="connsiteX7" fmla="*/ 289403 w 571820"/>
                    <a:gd name="connsiteY7" fmla="*/ 1310368 h 1316717"/>
                    <a:gd name="connsiteX8" fmla="*/ 289403 w 571820"/>
                    <a:gd name="connsiteY8" fmla="*/ 1316717 h 1316717"/>
                    <a:gd name="connsiteX9" fmla="*/ 287393 w 571820"/>
                    <a:gd name="connsiteY9" fmla="*/ 1314890 h 1316717"/>
                    <a:gd name="connsiteX10" fmla="*/ 285910 w 571820"/>
                    <a:gd name="connsiteY10" fmla="*/ 1313542 h 1316717"/>
                    <a:gd name="connsiteX11" fmla="*/ 282417 w 571820"/>
                    <a:gd name="connsiteY11" fmla="*/ 1316717 h 1316717"/>
                    <a:gd name="connsiteX12" fmla="*/ 282417 w 571820"/>
                    <a:gd name="connsiteY12" fmla="*/ 1310367 h 1316717"/>
                    <a:gd name="connsiteX13" fmla="*/ 262617 w 571820"/>
                    <a:gd name="connsiteY13" fmla="*/ 1292372 h 1316717"/>
                    <a:gd name="connsiteX14" fmla="*/ 0 w 571820"/>
                    <a:gd name="connsiteY14" fmla="*/ 658358 h 1316717"/>
                    <a:gd name="connsiteX15" fmla="*/ 262617 w 571820"/>
                    <a:gd name="connsiteY15" fmla="*/ 24345 h 1316717"/>
                    <a:gd name="connsiteX0" fmla="*/ 262617 w 571820"/>
                    <a:gd name="connsiteY0" fmla="*/ 22518 h 1314890"/>
                    <a:gd name="connsiteX1" fmla="*/ 285910 w 571820"/>
                    <a:gd name="connsiteY1" fmla="*/ 1348 h 1314890"/>
                    <a:gd name="connsiteX2" fmla="*/ 287393 w 571820"/>
                    <a:gd name="connsiteY2" fmla="*/ 0 h 1314890"/>
                    <a:gd name="connsiteX3" fmla="*/ 309203 w 571820"/>
                    <a:gd name="connsiteY3" fmla="*/ 22518 h 1314890"/>
                    <a:gd name="connsiteX4" fmla="*/ 571820 w 571820"/>
                    <a:gd name="connsiteY4" fmla="*/ 656532 h 1314890"/>
                    <a:gd name="connsiteX5" fmla="*/ 309203 w 571820"/>
                    <a:gd name="connsiteY5" fmla="*/ 1290545 h 1314890"/>
                    <a:gd name="connsiteX6" fmla="*/ 289403 w 571820"/>
                    <a:gd name="connsiteY6" fmla="*/ 1308541 h 1314890"/>
                    <a:gd name="connsiteX7" fmla="*/ 289403 w 571820"/>
                    <a:gd name="connsiteY7" fmla="*/ 1314890 h 1314890"/>
                    <a:gd name="connsiteX8" fmla="*/ 287393 w 571820"/>
                    <a:gd name="connsiteY8" fmla="*/ 1313063 h 1314890"/>
                    <a:gd name="connsiteX9" fmla="*/ 285910 w 571820"/>
                    <a:gd name="connsiteY9" fmla="*/ 1311715 h 1314890"/>
                    <a:gd name="connsiteX10" fmla="*/ 282417 w 571820"/>
                    <a:gd name="connsiteY10" fmla="*/ 1314890 h 1314890"/>
                    <a:gd name="connsiteX11" fmla="*/ 282417 w 571820"/>
                    <a:gd name="connsiteY11" fmla="*/ 1308540 h 1314890"/>
                    <a:gd name="connsiteX12" fmla="*/ 262617 w 571820"/>
                    <a:gd name="connsiteY12" fmla="*/ 1290545 h 1314890"/>
                    <a:gd name="connsiteX13" fmla="*/ 0 w 571820"/>
                    <a:gd name="connsiteY13" fmla="*/ 656531 h 1314890"/>
                    <a:gd name="connsiteX14" fmla="*/ 262617 w 571820"/>
                    <a:gd name="connsiteY14" fmla="*/ 22518 h 1314890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82417 w 571820"/>
                    <a:gd name="connsiteY10" fmla="*/ 1307192 h 1313542"/>
                    <a:gd name="connsiteX11" fmla="*/ 262617 w 571820"/>
                    <a:gd name="connsiteY11" fmla="*/ 1289197 h 1313542"/>
                    <a:gd name="connsiteX12" fmla="*/ 0 w 571820"/>
                    <a:gd name="connsiteY12" fmla="*/ 655183 h 1313542"/>
                    <a:gd name="connsiteX13" fmla="*/ 262617 w 571820"/>
                    <a:gd name="connsiteY13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62617 w 571820"/>
                    <a:gd name="connsiteY10" fmla="*/ 1289197 h 1313542"/>
                    <a:gd name="connsiteX11" fmla="*/ 0 w 571820"/>
                    <a:gd name="connsiteY11" fmla="*/ 655183 h 1313542"/>
                    <a:gd name="connsiteX12" fmla="*/ 262617 w 571820"/>
                    <a:gd name="connsiteY12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62617 w 571820"/>
                    <a:gd name="connsiteY9" fmla="*/ 1289197 h 1313542"/>
                    <a:gd name="connsiteX10" fmla="*/ 0 w 571820"/>
                    <a:gd name="connsiteY10" fmla="*/ 655183 h 1313542"/>
                    <a:gd name="connsiteX11" fmla="*/ 262617 w 571820"/>
                    <a:gd name="connsiteY11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62617 w 571820"/>
                    <a:gd name="connsiteY8" fmla="*/ 1289197 h 1313542"/>
                    <a:gd name="connsiteX9" fmla="*/ 0 w 571820"/>
                    <a:gd name="connsiteY9" fmla="*/ 655183 h 1313542"/>
                    <a:gd name="connsiteX10" fmla="*/ 262617 w 571820"/>
                    <a:gd name="connsiteY10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62617 w 571820"/>
                    <a:gd name="connsiteY7" fmla="*/ 1289197 h 1313542"/>
                    <a:gd name="connsiteX8" fmla="*/ 0 w 571820"/>
                    <a:gd name="connsiteY8" fmla="*/ 655183 h 1313542"/>
                    <a:gd name="connsiteX9" fmla="*/ 262617 w 571820"/>
                    <a:gd name="connsiteY9" fmla="*/ 21170 h 1313542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9403 w 571820"/>
                    <a:gd name="connsiteY5" fmla="*/ 1307193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5832 w 571820"/>
                    <a:gd name="connsiteY5" fmla="*/ 1311956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11956"/>
                    <a:gd name="connsiteX1" fmla="*/ 285910 w 571820"/>
                    <a:gd name="connsiteY1" fmla="*/ 0 h 1311956"/>
                    <a:gd name="connsiteX2" fmla="*/ 309203 w 571820"/>
                    <a:gd name="connsiteY2" fmla="*/ 21170 h 1311956"/>
                    <a:gd name="connsiteX3" fmla="*/ 571820 w 571820"/>
                    <a:gd name="connsiteY3" fmla="*/ 655184 h 1311956"/>
                    <a:gd name="connsiteX4" fmla="*/ 309203 w 571820"/>
                    <a:gd name="connsiteY4" fmla="*/ 1289197 h 1311956"/>
                    <a:gd name="connsiteX5" fmla="*/ 285832 w 571820"/>
                    <a:gd name="connsiteY5" fmla="*/ 1311956 h 1311956"/>
                    <a:gd name="connsiteX6" fmla="*/ 262617 w 571820"/>
                    <a:gd name="connsiteY6" fmla="*/ 1289197 h 1311956"/>
                    <a:gd name="connsiteX7" fmla="*/ 0 w 571820"/>
                    <a:gd name="connsiteY7" fmla="*/ 655183 h 1311956"/>
                    <a:gd name="connsiteX8" fmla="*/ 262617 w 571820"/>
                    <a:gd name="connsiteY8" fmla="*/ 21170 h 1311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1820" h="1311956">
                      <a:moveTo>
                        <a:pt x="262617" y="21170"/>
                      </a:moveTo>
                      <a:lnTo>
                        <a:pt x="285910" y="0"/>
                      </a:lnTo>
                      <a:lnTo>
                        <a:pt x="309203" y="21170"/>
                      </a:lnTo>
                      <a:cubicBezTo>
                        <a:pt x="471461" y="183428"/>
                        <a:pt x="571820" y="407586"/>
                        <a:pt x="571820" y="655184"/>
                      </a:cubicBezTo>
                      <a:cubicBezTo>
                        <a:pt x="571820" y="902781"/>
                        <a:pt x="471461" y="1126939"/>
                        <a:pt x="309203" y="1289197"/>
                      </a:cubicBezTo>
                      <a:lnTo>
                        <a:pt x="285832" y="1311956"/>
                      </a:lnTo>
                      <a:lnTo>
                        <a:pt x="262617" y="1289197"/>
                      </a:lnTo>
                      <a:cubicBezTo>
                        <a:pt x="100359" y="1126938"/>
                        <a:pt x="0" y="902781"/>
                        <a:pt x="0" y="655183"/>
                      </a:cubicBezTo>
                      <a:cubicBezTo>
                        <a:pt x="0" y="407586"/>
                        <a:pt x="100359" y="183428"/>
                        <a:pt x="262617" y="21170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Straight Connector 56">
                  <a:extLst>
                    <a:ext uri="{FF2B5EF4-FFF2-40B4-BE49-F238E27FC236}">
                      <a16:creationId xmlns:a16="http://schemas.microsoft.com/office/drawing/2014/main" id="{D6D57B8E-34D6-4A65-9238-0036DB1407C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768695" y="4330454"/>
                  <a:ext cx="0" cy="16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73DDDDA-FC8D-49F7-8963-D23E6ECD9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07049" y="506877"/>
              <a:ext cx="3673900" cy="5794410"/>
              <a:chOff x="2407049" y="506877"/>
              <a:chExt cx="3673900" cy="579441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F3FABF6-D421-4B20-8D3D-E26304C63F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 flipH="1" flipV="1">
                <a:off x="3100195" y="3041208"/>
                <a:ext cx="2287608" cy="3673900"/>
                <a:chOff x="-6080955" y="3437416"/>
                <a:chExt cx="2287608" cy="3673900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D649EE99-03BF-4461-9E0C-0C8FDB3190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-4937151" y="4754133"/>
                  <a:ext cx="0" cy="23571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Freeform: Shape 44">
                  <a:extLst>
                    <a:ext uri="{FF2B5EF4-FFF2-40B4-BE49-F238E27FC236}">
                      <a16:creationId xmlns:a16="http://schemas.microsoft.com/office/drawing/2014/main" id="{3EE9E019-AC24-4B8C-B263-187B2BD30F7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 flipH="1">
                  <a:off x="-5226554" y="3437416"/>
                  <a:ext cx="571820" cy="1316717"/>
                </a:xfrm>
                <a:custGeom>
                  <a:avLst/>
                  <a:gdLst>
                    <a:gd name="connsiteX0" fmla="*/ 282417 w 571820"/>
                    <a:gd name="connsiteY0" fmla="*/ 1316717 h 1316717"/>
                    <a:gd name="connsiteX1" fmla="*/ 285910 w 571820"/>
                    <a:gd name="connsiteY1" fmla="*/ 1313542 h 1316717"/>
                    <a:gd name="connsiteX2" fmla="*/ 289403 w 571820"/>
                    <a:gd name="connsiteY2" fmla="*/ 1316717 h 1316717"/>
                    <a:gd name="connsiteX3" fmla="*/ 289403 w 571820"/>
                    <a:gd name="connsiteY3" fmla="*/ 1310368 h 1316717"/>
                    <a:gd name="connsiteX4" fmla="*/ 309203 w 571820"/>
                    <a:gd name="connsiteY4" fmla="*/ 1292372 h 1316717"/>
                    <a:gd name="connsiteX5" fmla="*/ 571820 w 571820"/>
                    <a:gd name="connsiteY5" fmla="*/ 658358 h 1316717"/>
                    <a:gd name="connsiteX6" fmla="*/ 309203 w 571820"/>
                    <a:gd name="connsiteY6" fmla="*/ 24345 h 1316717"/>
                    <a:gd name="connsiteX7" fmla="*/ 289403 w 571820"/>
                    <a:gd name="connsiteY7" fmla="*/ 6349 h 1316717"/>
                    <a:gd name="connsiteX8" fmla="*/ 289403 w 571820"/>
                    <a:gd name="connsiteY8" fmla="*/ 0 h 1316717"/>
                    <a:gd name="connsiteX9" fmla="*/ 285910 w 571820"/>
                    <a:gd name="connsiteY9" fmla="*/ 3175 h 1316717"/>
                    <a:gd name="connsiteX10" fmla="*/ 282417 w 571820"/>
                    <a:gd name="connsiteY10" fmla="*/ 0 h 1316717"/>
                    <a:gd name="connsiteX11" fmla="*/ 282417 w 571820"/>
                    <a:gd name="connsiteY11" fmla="*/ 6350 h 1316717"/>
                    <a:gd name="connsiteX12" fmla="*/ 262617 w 571820"/>
                    <a:gd name="connsiteY12" fmla="*/ 24345 h 1316717"/>
                    <a:gd name="connsiteX13" fmla="*/ 0 w 571820"/>
                    <a:gd name="connsiteY13" fmla="*/ 658359 h 1316717"/>
                    <a:gd name="connsiteX14" fmla="*/ 262617 w 571820"/>
                    <a:gd name="connsiteY14" fmla="*/ 1292372 h 1316717"/>
                    <a:gd name="connsiteX15" fmla="*/ 282417 w 571820"/>
                    <a:gd name="connsiteY15" fmla="*/ 1310368 h 131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1820" h="1316717">
                      <a:moveTo>
                        <a:pt x="282417" y="1316717"/>
                      </a:moveTo>
                      <a:lnTo>
                        <a:pt x="285910" y="1313542"/>
                      </a:lnTo>
                      <a:lnTo>
                        <a:pt x="289403" y="1316717"/>
                      </a:lnTo>
                      <a:lnTo>
                        <a:pt x="289403" y="1310368"/>
                      </a:lnTo>
                      <a:lnTo>
                        <a:pt x="309203" y="1292372"/>
                      </a:lnTo>
                      <a:cubicBezTo>
                        <a:pt x="471461" y="1130114"/>
                        <a:pt x="571820" y="905956"/>
                        <a:pt x="571820" y="658358"/>
                      </a:cubicBezTo>
                      <a:cubicBezTo>
                        <a:pt x="571820" y="410761"/>
                        <a:pt x="471461" y="186603"/>
                        <a:pt x="309203" y="24345"/>
                      </a:cubicBezTo>
                      <a:lnTo>
                        <a:pt x="289403" y="6349"/>
                      </a:lnTo>
                      <a:lnTo>
                        <a:pt x="289403" y="0"/>
                      </a:lnTo>
                      <a:lnTo>
                        <a:pt x="285910" y="3175"/>
                      </a:lnTo>
                      <a:lnTo>
                        <a:pt x="282417" y="0"/>
                      </a:lnTo>
                      <a:lnTo>
                        <a:pt x="282417" y="6350"/>
                      </a:lnTo>
                      <a:lnTo>
                        <a:pt x="262617" y="24345"/>
                      </a:lnTo>
                      <a:cubicBezTo>
                        <a:pt x="100359" y="186604"/>
                        <a:pt x="0" y="410761"/>
                        <a:pt x="0" y="658359"/>
                      </a:cubicBezTo>
                      <a:cubicBezTo>
                        <a:pt x="0" y="905956"/>
                        <a:pt x="100359" y="1130114"/>
                        <a:pt x="262617" y="1292372"/>
                      </a:cubicBezTo>
                      <a:lnTo>
                        <a:pt x="282417" y="131036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2DAA8940-E364-4BAD-A73C-AAF916D434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463AAD40-80B7-4B83-9FC3-3EC890892CF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58335ED1-5088-49E2-B689-F5F7FEA6F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7F78BB5B-5487-461B-8398-F2767D3ADE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C7A184B5-074B-4FB2-972C-584FC30ED5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37EC3B55-F0A9-4689-BA9E-948D33250E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90C2779-2E08-4C34-8001-869132267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199791" y="5960872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E299188-1210-43DE-BC6A-9032940F7D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3847010" y="295629"/>
                <a:ext cx="1785983" cy="2208479"/>
                <a:chOff x="2725201" y="4453039"/>
                <a:chExt cx="1785983" cy="2208479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4BB73A2-4837-4125-BCCB-15118FF0A35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3618192" y="4453039"/>
                  <a:ext cx="0" cy="22084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156953A-33B0-4694-BD48-245D0E74C2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2738439" y="5243393"/>
                  <a:ext cx="176093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7CB4ED53-8834-4236-BC77-2CF87E5F8C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2725201" y="4861779"/>
                  <a:ext cx="1785983" cy="1799739"/>
                </a:xfrm>
                <a:custGeom>
                  <a:avLst/>
                  <a:gdLst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892991 w 1785983"/>
                    <a:gd name="connsiteY8" fmla="*/ 1795123 h 1799739"/>
                    <a:gd name="connsiteX9" fmla="*/ 763082 w 1785983"/>
                    <a:gd name="connsiteY9" fmla="*/ 1694835 h 1799739"/>
                    <a:gd name="connsiteX10" fmla="*/ 379877 w 1785983"/>
                    <a:gd name="connsiteY10" fmla="*/ 3722 h 1799739"/>
                    <a:gd name="connsiteX11" fmla="*/ 440819 w 1785983"/>
                    <a:gd name="connsiteY11" fmla="*/ 59 h 1799739"/>
                    <a:gd name="connsiteX0" fmla="*/ 440819 w 1785983"/>
                    <a:gd name="connsiteY0" fmla="*/ 59 h 1849891"/>
                    <a:gd name="connsiteX1" fmla="*/ 845918 w 1785983"/>
                    <a:gd name="connsiteY1" fmla="*/ 261596 h 1849891"/>
                    <a:gd name="connsiteX2" fmla="*/ 892992 w 1785983"/>
                    <a:gd name="connsiteY2" fmla="*/ 360758 h 1849891"/>
                    <a:gd name="connsiteX3" fmla="*/ 892992 w 1785983"/>
                    <a:gd name="connsiteY3" fmla="*/ 365372 h 1849891"/>
                    <a:gd name="connsiteX4" fmla="*/ 940065 w 1785983"/>
                    <a:gd name="connsiteY4" fmla="*/ 266212 h 1849891"/>
                    <a:gd name="connsiteX5" fmla="*/ 1406106 w 1785983"/>
                    <a:gd name="connsiteY5" fmla="*/ 8338 h 1849891"/>
                    <a:gd name="connsiteX6" fmla="*/ 1022901 w 1785983"/>
                    <a:gd name="connsiteY6" fmla="*/ 1699451 h 1849891"/>
                    <a:gd name="connsiteX7" fmla="*/ 892991 w 1785983"/>
                    <a:gd name="connsiteY7" fmla="*/ 1799739 h 1849891"/>
                    <a:gd name="connsiteX8" fmla="*/ 838223 w 1785983"/>
                    <a:gd name="connsiteY8" fmla="*/ 1849891 h 1849891"/>
                    <a:gd name="connsiteX9" fmla="*/ 763082 w 1785983"/>
                    <a:gd name="connsiteY9" fmla="*/ 1694835 h 1849891"/>
                    <a:gd name="connsiteX10" fmla="*/ 379877 w 1785983"/>
                    <a:gd name="connsiteY10" fmla="*/ 3722 h 1849891"/>
                    <a:gd name="connsiteX11" fmla="*/ 440819 w 1785983"/>
                    <a:gd name="connsiteY11" fmla="*/ 59 h 1849891"/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763082 w 1785983"/>
                    <a:gd name="connsiteY8" fmla="*/ 1694835 h 1799739"/>
                    <a:gd name="connsiteX9" fmla="*/ 379877 w 1785983"/>
                    <a:gd name="connsiteY9" fmla="*/ 3722 h 1799739"/>
                    <a:gd name="connsiteX10" fmla="*/ 440819 w 1785983"/>
                    <a:gd name="connsiteY10" fmla="*/ 59 h 179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5983" h="1799739">
                      <a:moveTo>
                        <a:pt x="440819" y="59"/>
                      </a:moveTo>
                      <a:cubicBezTo>
                        <a:pt x="584367" y="2557"/>
                        <a:pt x="735105" y="83293"/>
                        <a:pt x="845918" y="261596"/>
                      </a:cubicBezTo>
                      <a:lnTo>
                        <a:pt x="892992" y="360758"/>
                      </a:lnTo>
                      <a:lnTo>
                        <a:pt x="892992" y="365372"/>
                      </a:lnTo>
                      <a:lnTo>
                        <a:pt x="940065" y="266212"/>
                      </a:lnTo>
                      <a:cubicBezTo>
                        <a:pt x="1066709" y="62437"/>
                        <a:pt x="1245499" y="-13903"/>
                        <a:pt x="1406106" y="8338"/>
                      </a:cubicBezTo>
                      <a:cubicBezTo>
                        <a:pt x="1827702" y="66720"/>
                        <a:pt x="2124001" y="804388"/>
                        <a:pt x="1022901" y="1699451"/>
                      </a:cubicBezTo>
                      <a:lnTo>
                        <a:pt x="892991" y="1799739"/>
                      </a:lnTo>
                      <a:lnTo>
                        <a:pt x="763082" y="1694835"/>
                      </a:lnTo>
                      <a:cubicBezTo>
                        <a:pt x="-338018" y="799772"/>
                        <a:pt x="-41719" y="62104"/>
                        <a:pt x="379877" y="3722"/>
                      </a:cubicBezTo>
                      <a:cubicBezTo>
                        <a:pt x="399953" y="942"/>
                        <a:pt x="420313" y="-298"/>
                        <a:pt x="440819" y="59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Bell MT" panose="02020503060305020303" pitchFamily="18" charset="0"/>
                  </a:endParaRPr>
                </a:p>
              </p:txBody>
            </p:sp>
            <p:sp>
              <p:nvSpPr>
                <p:cNvPr id="42" name="Rectangle 30">
                  <a:extLst>
                    <a:ext uri="{FF2B5EF4-FFF2-40B4-BE49-F238E27FC236}">
                      <a16:creationId xmlns:a16="http://schemas.microsoft.com/office/drawing/2014/main" id="{0270D9C6-0C17-47A6-A3AD-73CD778BD3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124232" y="5447997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30">
                  <a:extLst>
                    <a:ext uri="{FF2B5EF4-FFF2-40B4-BE49-F238E27FC236}">
                      <a16:creationId xmlns:a16="http://schemas.microsoft.com/office/drawing/2014/main" id="{18689D61-D6A5-460D-AD12-B79603AB08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315029" y="5983110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35">
                <a:extLst>
                  <a:ext uri="{FF2B5EF4-FFF2-40B4-BE49-F238E27FC236}">
                    <a16:creationId xmlns:a16="http://schemas.microsoft.com/office/drawing/2014/main" id="{4AD4AA2A-CAF1-4589-B004-65DD15BB3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3952522" y="2132639"/>
                <a:ext cx="571820" cy="1620000"/>
                <a:chOff x="8482785" y="4330454"/>
                <a:chExt cx="571820" cy="162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8421083-8269-4227-BD5F-8FBFAD9D95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8482785" y="4333632"/>
                  <a:ext cx="571820" cy="1311956"/>
                </a:xfrm>
                <a:custGeom>
                  <a:avLst/>
                  <a:gdLst>
                    <a:gd name="connsiteX0" fmla="*/ 282417 w 571820"/>
                    <a:gd name="connsiteY0" fmla="*/ 0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82417 w 571820"/>
                    <a:gd name="connsiteY0" fmla="*/ 6349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309203 w 571820"/>
                    <a:gd name="connsiteY4" fmla="*/ 24345 h 1316717"/>
                    <a:gd name="connsiteX5" fmla="*/ 571820 w 571820"/>
                    <a:gd name="connsiteY5" fmla="*/ 658359 h 1316717"/>
                    <a:gd name="connsiteX6" fmla="*/ 309203 w 571820"/>
                    <a:gd name="connsiteY6" fmla="*/ 1292372 h 1316717"/>
                    <a:gd name="connsiteX7" fmla="*/ 289403 w 571820"/>
                    <a:gd name="connsiteY7" fmla="*/ 1310368 h 1316717"/>
                    <a:gd name="connsiteX8" fmla="*/ 289403 w 571820"/>
                    <a:gd name="connsiteY8" fmla="*/ 1316717 h 1316717"/>
                    <a:gd name="connsiteX9" fmla="*/ 287393 w 571820"/>
                    <a:gd name="connsiteY9" fmla="*/ 1314890 h 1316717"/>
                    <a:gd name="connsiteX10" fmla="*/ 285910 w 571820"/>
                    <a:gd name="connsiteY10" fmla="*/ 1313542 h 1316717"/>
                    <a:gd name="connsiteX11" fmla="*/ 282417 w 571820"/>
                    <a:gd name="connsiteY11" fmla="*/ 1316717 h 1316717"/>
                    <a:gd name="connsiteX12" fmla="*/ 282417 w 571820"/>
                    <a:gd name="connsiteY12" fmla="*/ 1310367 h 1316717"/>
                    <a:gd name="connsiteX13" fmla="*/ 262617 w 571820"/>
                    <a:gd name="connsiteY13" fmla="*/ 1292372 h 1316717"/>
                    <a:gd name="connsiteX14" fmla="*/ 0 w 571820"/>
                    <a:gd name="connsiteY14" fmla="*/ 658358 h 1316717"/>
                    <a:gd name="connsiteX15" fmla="*/ 262617 w 571820"/>
                    <a:gd name="connsiteY15" fmla="*/ 24345 h 1316717"/>
                    <a:gd name="connsiteX0" fmla="*/ 262617 w 571820"/>
                    <a:gd name="connsiteY0" fmla="*/ 22518 h 1314890"/>
                    <a:gd name="connsiteX1" fmla="*/ 285910 w 571820"/>
                    <a:gd name="connsiteY1" fmla="*/ 1348 h 1314890"/>
                    <a:gd name="connsiteX2" fmla="*/ 287393 w 571820"/>
                    <a:gd name="connsiteY2" fmla="*/ 0 h 1314890"/>
                    <a:gd name="connsiteX3" fmla="*/ 309203 w 571820"/>
                    <a:gd name="connsiteY3" fmla="*/ 22518 h 1314890"/>
                    <a:gd name="connsiteX4" fmla="*/ 571820 w 571820"/>
                    <a:gd name="connsiteY4" fmla="*/ 656532 h 1314890"/>
                    <a:gd name="connsiteX5" fmla="*/ 309203 w 571820"/>
                    <a:gd name="connsiteY5" fmla="*/ 1290545 h 1314890"/>
                    <a:gd name="connsiteX6" fmla="*/ 289403 w 571820"/>
                    <a:gd name="connsiteY6" fmla="*/ 1308541 h 1314890"/>
                    <a:gd name="connsiteX7" fmla="*/ 289403 w 571820"/>
                    <a:gd name="connsiteY7" fmla="*/ 1314890 h 1314890"/>
                    <a:gd name="connsiteX8" fmla="*/ 287393 w 571820"/>
                    <a:gd name="connsiteY8" fmla="*/ 1313063 h 1314890"/>
                    <a:gd name="connsiteX9" fmla="*/ 285910 w 571820"/>
                    <a:gd name="connsiteY9" fmla="*/ 1311715 h 1314890"/>
                    <a:gd name="connsiteX10" fmla="*/ 282417 w 571820"/>
                    <a:gd name="connsiteY10" fmla="*/ 1314890 h 1314890"/>
                    <a:gd name="connsiteX11" fmla="*/ 282417 w 571820"/>
                    <a:gd name="connsiteY11" fmla="*/ 1308540 h 1314890"/>
                    <a:gd name="connsiteX12" fmla="*/ 262617 w 571820"/>
                    <a:gd name="connsiteY12" fmla="*/ 1290545 h 1314890"/>
                    <a:gd name="connsiteX13" fmla="*/ 0 w 571820"/>
                    <a:gd name="connsiteY13" fmla="*/ 656531 h 1314890"/>
                    <a:gd name="connsiteX14" fmla="*/ 262617 w 571820"/>
                    <a:gd name="connsiteY14" fmla="*/ 22518 h 1314890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82417 w 571820"/>
                    <a:gd name="connsiteY10" fmla="*/ 1307192 h 1313542"/>
                    <a:gd name="connsiteX11" fmla="*/ 262617 w 571820"/>
                    <a:gd name="connsiteY11" fmla="*/ 1289197 h 1313542"/>
                    <a:gd name="connsiteX12" fmla="*/ 0 w 571820"/>
                    <a:gd name="connsiteY12" fmla="*/ 655183 h 1313542"/>
                    <a:gd name="connsiteX13" fmla="*/ 262617 w 571820"/>
                    <a:gd name="connsiteY13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62617 w 571820"/>
                    <a:gd name="connsiteY10" fmla="*/ 1289197 h 1313542"/>
                    <a:gd name="connsiteX11" fmla="*/ 0 w 571820"/>
                    <a:gd name="connsiteY11" fmla="*/ 655183 h 1313542"/>
                    <a:gd name="connsiteX12" fmla="*/ 262617 w 571820"/>
                    <a:gd name="connsiteY12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62617 w 571820"/>
                    <a:gd name="connsiteY9" fmla="*/ 1289197 h 1313542"/>
                    <a:gd name="connsiteX10" fmla="*/ 0 w 571820"/>
                    <a:gd name="connsiteY10" fmla="*/ 655183 h 1313542"/>
                    <a:gd name="connsiteX11" fmla="*/ 262617 w 571820"/>
                    <a:gd name="connsiteY11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62617 w 571820"/>
                    <a:gd name="connsiteY8" fmla="*/ 1289197 h 1313542"/>
                    <a:gd name="connsiteX9" fmla="*/ 0 w 571820"/>
                    <a:gd name="connsiteY9" fmla="*/ 655183 h 1313542"/>
                    <a:gd name="connsiteX10" fmla="*/ 262617 w 571820"/>
                    <a:gd name="connsiteY10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62617 w 571820"/>
                    <a:gd name="connsiteY7" fmla="*/ 1289197 h 1313542"/>
                    <a:gd name="connsiteX8" fmla="*/ 0 w 571820"/>
                    <a:gd name="connsiteY8" fmla="*/ 655183 h 1313542"/>
                    <a:gd name="connsiteX9" fmla="*/ 262617 w 571820"/>
                    <a:gd name="connsiteY9" fmla="*/ 21170 h 1313542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9403 w 571820"/>
                    <a:gd name="connsiteY5" fmla="*/ 1307193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5832 w 571820"/>
                    <a:gd name="connsiteY5" fmla="*/ 1311956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11956"/>
                    <a:gd name="connsiteX1" fmla="*/ 285910 w 571820"/>
                    <a:gd name="connsiteY1" fmla="*/ 0 h 1311956"/>
                    <a:gd name="connsiteX2" fmla="*/ 309203 w 571820"/>
                    <a:gd name="connsiteY2" fmla="*/ 21170 h 1311956"/>
                    <a:gd name="connsiteX3" fmla="*/ 571820 w 571820"/>
                    <a:gd name="connsiteY3" fmla="*/ 655184 h 1311956"/>
                    <a:gd name="connsiteX4" fmla="*/ 309203 w 571820"/>
                    <a:gd name="connsiteY4" fmla="*/ 1289197 h 1311956"/>
                    <a:gd name="connsiteX5" fmla="*/ 285832 w 571820"/>
                    <a:gd name="connsiteY5" fmla="*/ 1311956 h 1311956"/>
                    <a:gd name="connsiteX6" fmla="*/ 262617 w 571820"/>
                    <a:gd name="connsiteY6" fmla="*/ 1289197 h 1311956"/>
                    <a:gd name="connsiteX7" fmla="*/ 0 w 571820"/>
                    <a:gd name="connsiteY7" fmla="*/ 655183 h 1311956"/>
                    <a:gd name="connsiteX8" fmla="*/ 262617 w 571820"/>
                    <a:gd name="connsiteY8" fmla="*/ 21170 h 1311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1820" h="1311956">
                      <a:moveTo>
                        <a:pt x="262617" y="21170"/>
                      </a:moveTo>
                      <a:lnTo>
                        <a:pt x="285910" y="0"/>
                      </a:lnTo>
                      <a:lnTo>
                        <a:pt x="309203" y="21170"/>
                      </a:lnTo>
                      <a:cubicBezTo>
                        <a:pt x="471461" y="183428"/>
                        <a:pt x="571820" y="407586"/>
                        <a:pt x="571820" y="655184"/>
                      </a:cubicBezTo>
                      <a:cubicBezTo>
                        <a:pt x="571820" y="902781"/>
                        <a:pt x="471461" y="1126939"/>
                        <a:pt x="309203" y="1289197"/>
                      </a:cubicBezTo>
                      <a:lnTo>
                        <a:pt x="285832" y="1311956"/>
                      </a:lnTo>
                      <a:lnTo>
                        <a:pt x="262617" y="1289197"/>
                      </a:lnTo>
                      <a:cubicBezTo>
                        <a:pt x="100359" y="1126938"/>
                        <a:pt x="0" y="902781"/>
                        <a:pt x="0" y="655183"/>
                      </a:cubicBezTo>
                      <a:cubicBezTo>
                        <a:pt x="0" y="407586"/>
                        <a:pt x="100359" y="183428"/>
                        <a:pt x="262617" y="21170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7E16D56-9F4A-404B-B046-27C5E2CBC7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768695" y="4330454"/>
                  <a:ext cx="0" cy="16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6305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6F060-2A93-4055-A779-EA9A4477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Exploratory Data Analysis</a:t>
            </a:r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4424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oxplot of Ratings showing that most of the ratings lie between 3.0 and 5.0">
            <a:extLst>
              <a:ext uri="{FF2B5EF4-FFF2-40B4-BE49-F238E27FC236}">
                <a16:creationId xmlns:a16="http://schemas.microsoft.com/office/drawing/2014/main" id="{391D8A82-27A5-4E6B-895F-AC0818A30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5" y="1209928"/>
            <a:ext cx="5316747" cy="3863048"/>
          </a:xfrm>
          <a:prstGeom prst="rect">
            <a:avLst/>
          </a:prstGeom>
        </p:spPr>
      </p:pic>
      <p:pic>
        <p:nvPicPr>
          <p:cNvPr id="3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96677803-67C6-4BD1-AA2C-AA9CEEBF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532" y="1214574"/>
            <a:ext cx="5589916" cy="37962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B7B532-C5DE-427E-913C-B3A8AF4F3007}"/>
              </a:ext>
            </a:extLst>
          </p:cNvPr>
          <p:cNvSpPr txBox="1"/>
          <p:nvPr/>
        </p:nvSpPr>
        <p:spPr>
          <a:xfrm>
            <a:off x="396815" y="5184475"/>
            <a:ext cx="53167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Boxplot of Ratings showing that most of the ratings lie between 3.0 and 5.0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DDD70-1AF5-481F-B4E9-71BDF7B2142B}"/>
              </a:ext>
            </a:extLst>
          </p:cNvPr>
          <p:cNvSpPr txBox="1"/>
          <p:nvPr/>
        </p:nvSpPr>
        <p:spPr>
          <a:xfrm>
            <a:off x="6290633" y="5183577"/>
            <a:ext cx="55899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Boxplot of per user rating count showing there are few users who rate many items but majority rate very few items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0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7B3BB125-665A-4195-899E-FDDBCBB36A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5850" y="1387901"/>
            <a:ext cx="5171471" cy="4151269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D46BD59-5E67-4028-BF0D-04F1F1E60D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25504" y="1431656"/>
            <a:ext cx="4913820" cy="410689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821013-DE92-4ED1-ADA2-0F7492426BAC}"/>
              </a:ext>
            </a:extLst>
          </p:cNvPr>
          <p:cNvSpPr txBox="1"/>
          <p:nvPr/>
        </p:nvSpPr>
        <p:spPr>
          <a:xfrm>
            <a:off x="1000664" y="5673306"/>
            <a:ext cx="52592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Majority of the products having very few ratings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1E2D08-54BC-4DB8-A393-F7C8405744B7}"/>
              </a:ext>
            </a:extLst>
          </p:cNvPr>
          <p:cNvSpPr txBox="1"/>
          <p:nvPr/>
        </p:nvSpPr>
        <p:spPr>
          <a:xfrm>
            <a:off x="6822596" y="5672406"/>
            <a:ext cx="4928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Top 30 most popular Products</a:t>
            </a:r>
          </a:p>
        </p:txBody>
      </p:sp>
    </p:spTree>
    <p:extLst>
      <p:ext uri="{BB962C8B-B14F-4D97-AF65-F5344CB8AC3E}">
        <p14:creationId xmlns:p14="http://schemas.microsoft.com/office/powerpoint/2010/main" val="176052675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_2SEEDS">
      <a:dk1>
        <a:srgbClr val="000000"/>
      </a:dk1>
      <a:lt1>
        <a:srgbClr val="FFFFFF"/>
      </a:lt1>
      <a:dk2>
        <a:srgbClr val="1C2F31"/>
      </a:dk2>
      <a:lt2>
        <a:srgbClr val="F3F3F0"/>
      </a:lt2>
      <a:accent1>
        <a:srgbClr val="2C48D7"/>
      </a:accent1>
      <a:accent2>
        <a:srgbClr val="2B97E5"/>
      </a:accent2>
      <a:accent3>
        <a:srgbClr val="5A2BE5"/>
      </a:accent3>
      <a:accent4>
        <a:srgbClr val="D34A19"/>
      </a:accent4>
      <a:accent5>
        <a:srgbClr val="DBA229"/>
      </a:accent5>
      <a:accent6>
        <a:srgbClr val="A7B716"/>
      </a:accent6>
      <a:hlink>
        <a:srgbClr val="9D8C34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LeafVTI</vt:lpstr>
      <vt:lpstr>E-commerce Product Recommendation System using Machine Learning  CSE 476 : Machine Learning Lab </vt:lpstr>
      <vt:lpstr>What is a recommendation system?</vt:lpstr>
      <vt:lpstr>What can it Solve ?</vt:lpstr>
      <vt:lpstr>Types of Recommenders</vt:lpstr>
      <vt:lpstr>Dataset Description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Model Building &amp; Evaluation</vt:lpstr>
      <vt:lpstr>PowerPoint Presentation</vt:lpstr>
      <vt:lpstr>PowerPoint Presentation</vt:lpstr>
      <vt:lpstr>Grid Search on Best Models</vt:lpstr>
      <vt:lpstr>PowerPoint Presentation</vt:lpstr>
      <vt:lpstr>Observations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344</cp:revision>
  <dcterms:created xsi:type="dcterms:W3CDTF">2021-06-18T14:43:45Z</dcterms:created>
  <dcterms:modified xsi:type="dcterms:W3CDTF">2021-06-25T18:43:14Z</dcterms:modified>
</cp:coreProperties>
</file>