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Vig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014B8801-9BF2-42FD-BCBF-D587E978E3CC}">
          <p14:sldIdLst>
            <p14:sldId id="272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ZpoKk0UkaJNVoJyqHGdGhd1P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40" y="6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al Mohammad" userId="47df338a99d7e602" providerId="LiveId" clId="{A94F6DE6-212A-46E3-8C65-F9746A43FF68}"/>
    <pc:docChg chg="undo custSel modSld">
      <pc:chgData name="Fazal Mohammad" userId="47df338a99d7e602" providerId="LiveId" clId="{A94F6DE6-212A-46E3-8C65-F9746A43FF68}" dt="2022-12-07T17:03:27.348" v="51" actId="1076"/>
      <pc:docMkLst>
        <pc:docMk/>
      </pc:docMkLst>
      <pc:sldChg chg="addSp modSp mod">
        <pc:chgData name="Fazal Mohammad" userId="47df338a99d7e602" providerId="LiveId" clId="{A94F6DE6-212A-46E3-8C65-F9746A43FF68}" dt="2022-12-07T17:03:27.348" v="51" actId="1076"/>
        <pc:sldMkLst>
          <pc:docMk/>
          <pc:sldMk cId="4179482865" sldId="272"/>
        </pc:sldMkLst>
        <pc:spChg chg="mod">
          <ac:chgData name="Fazal Mohammad" userId="47df338a99d7e602" providerId="LiveId" clId="{A94F6DE6-212A-46E3-8C65-F9746A43FF68}" dt="2022-12-07T17:03:27.348" v="51" actId="1076"/>
          <ac:spMkLst>
            <pc:docMk/>
            <pc:sldMk cId="4179482865" sldId="272"/>
            <ac:spMk id="25" creationId="{6B234F0A-91FE-2E8B-BCE8-7AE5DB9F1729}"/>
          </ac:spMkLst>
        </pc:spChg>
        <pc:spChg chg="mod">
          <ac:chgData name="Fazal Mohammad" userId="47df338a99d7e602" providerId="LiveId" clId="{A94F6DE6-212A-46E3-8C65-F9746A43FF68}" dt="2022-12-07T17:03:12.487" v="47" actId="403"/>
          <ac:spMkLst>
            <pc:docMk/>
            <pc:sldMk cId="4179482865" sldId="272"/>
            <ac:spMk id="26" creationId="{3985BBA3-AFA0-C865-7534-A82682E716EC}"/>
          </ac:spMkLst>
        </pc:spChg>
        <pc:spChg chg="add mod">
          <ac:chgData name="Fazal Mohammad" userId="47df338a99d7e602" providerId="LiveId" clId="{A94F6DE6-212A-46E3-8C65-F9746A43FF68}" dt="2022-12-07T17:03:21.963" v="50" actId="403"/>
          <ac:spMkLst>
            <pc:docMk/>
            <pc:sldMk cId="4179482865" sldId="272"/>
            <ac:spMk id="28" creationId="{310B9C38-0E4F-63E3-81BF-DE9E771319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4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9" name="Google Shape;59;p2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3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3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3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1" name="Google Shape;91;p3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5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2" name="Google Shape;102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3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5" name="Google Shape;105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37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0" name="Google Shape;120;p3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39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9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4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35" name="Google Shape;135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41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-US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US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-US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-US" sz="11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42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9" name="Google Shape;149;p42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" name="Google Shape;36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2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8" name="Google Shape;48;p24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2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RL_redirector" TargetMode="External"/><Relationship Id="rId7" Type="http://schemas.openxmlformats.org/officeDocument/2006/relationships/hyperlink" Target="https://en.wikipedia.org/wiki/Blacklist_(computing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Squid_(software)" TargetMode="External"/><Relationship Id="rId5" Type="http://schemas.openxmlformats.org/officeDocument/2006/relationships/hyperlink" Target="https://en.wikipedia.org/wiki/Plug-in_(computing)" TargetMode="External"/><Relationship Id="rId4" Type="http://schemas.openxmlformats.org/officeDocument/2006/relationships/hyperlink" Target="https://en.wikipedia.org/wiki/Content-control_softwar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475ED76-3144-2C4E-05B5-71CAB1247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56"/>
            <a:ext cx="1853851" cy="1427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F9A1B-F94C-1BC5-0D0E-610AA85A0633}"/>
              </a:ext>
            </a:extLst>
          </p:cNvPr>
          <p:cNvSpPr txBox="1"/>
          <p:nvPr/>
        </p:nvSpPr>
        <p:spPr>
          <a:xfrm>
            <a:off x="1334021" y="286565"/>
            <a:ext cx="647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 Ramdeobaba College of Engineering and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66A83-37C6-5FA1-9E38-902112B176C2}"/>
              </a:ext>
            </a:extLst>
          </p:cNvPr>
          <p:cNvSpPr txBox="1"/>
          <p:nvPr/>
        </p:nvSpPr>
        <p:spPr>
          <a:xfrm>
            <a:off x="1622122" y="1631071"/>
            <a:ext cx="5899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Project 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RASWALL</a:t>
            </a:r>
          </a:p>
        </p:txBody>
      </p:sp>
      <p:sp>
        <p:nvSpPr>
          <p:cNvPr id="25" name="Google Shape;156;p1">
            <a:extLst>
              <a:ext uri="{FF2B5EF4-FFF2-40B4-BE49-F238E27FC236}">
                <a16:creationId xmlns:a16="http://schemas.microsoft.com/office/drawing/2014/main" id="{6B234F0A-91FE-2E8B-BCE8-7AE5DB9F17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375" y="3589797"/>
            <a:ext cx="328746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Submitted by-	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Abhirag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Kulkarni(21)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          Ayush Shete(29)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          Fazal Mohammad(33)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          Faysal Khan(41)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        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Isha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Mankar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/>
              </a:rPr>
              <a:t>(14)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5BBA3-AFA0-C865-7534-A82682E716EC}"/>
              </a:ext>
            </a:extLst>
          </p:cNvPr>
          <p:cNvSpPr txBox="1"/>
          <p:nvPr/>
        </p:nvSpPr>
        <p:spPr>
          <a:xfrm>
            <a:off x="6169068" y="3416175"/>
            <a:ext cx="202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CST 353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B9C38-0E4F-63E3-81BF-DE9E771319A1}"/>
              </a:ext>
            </a:extLst>
          </p:cNvPr>
          <p:cNvSpPr txBox="1"/>
          <p:nvPr/>
        </p:nvSpPr>
        <p:spPr>
          <a:xfrm>
            <a:off x="416797" y="3262286"/>
            <a:ext cx="255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17948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"/>
          <p:cNvSpPr txBox="1">
            <a:spLocks noGrp="1"/>
          </p:cNvSpPr>
          <p:nvPr>
            <p:ph type="body" idx="1"/>
          </p:nvPr>
        </p:nvSpPr>
        <p:spPr>
          <a:xfrm>
            <a:off x="270998" y="595076"/>
            <a:ext cx="9144000" cy="45416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1200"/>
              <a:buNone/>
            </a:pPr>
            <a:r>
              <a:rPr lang="en-US" sz="1600" dirty="0">
                <a:latin typeface="Viga"/>
                <a:ea typeface="Viga"/>
                <a:cs typeface="Viga"/>
                <a:sym typeface="Viga"/>
              </a:rPr>
              <a:t>(</a:t>
            </a:r>
            <a:r>
              <a:rPr lang="en-US" sz="1600" dirty="0" err="1">
                <a:latin typeface="Viga"/>
                <a:ea typeface="Viga"/>
                <a:cs typeface="Viga"/>
                <a:sym typeface="Viga"/>
              </a:rPr>
              <a:t>IIl</a:t>
            </a:r>
            <a:r>
              <a:rPr lang="en-US" sz="1600" dirty="0">
                <a:latin typeface="Viga"/>
                <a:ea typeface="Viga"/>
                <a:cs typeface="Viga"/>
                <a:sym typeface="Viga"/>
              </a:rPr>
              <a:t>) </a:t>
            </a:r>
            <a:r>
              <a:rPr lang="en-US" sz="1600" dirty="0">
                <a:highlight>
                  <a:srgbClr val="FFFFFF"/>
                </a:highlight>
                <a:latin typeface="Viga"/>
                <a:ea typeface="Viga"/>
                <a:cs typeface="Viga"/>
                <a:sym typeface="Viga"/>
              </a:rPr>
              <a:t>Configuration of Firewall service</a:t>
            </a:r>
          </a:p>
          <a:p>
            <a:pPr marL="476250" lvl="0" indent="-34290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See current </a:t>
            </a:r>
            <a:r>
              <a:rPr lang="en-US" sz="14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configuirations</a:t>
            </a:r>
            <a:endParaRPr lang="en-US" sz="1400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nsolas"/>
                <a:cs typeface="Courier New"/>
                <a:sym typeface="Courier New"/>
              </a:rPr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0" i="0" dirty="0">
                <a:solidFill>
                  <a:schemeClr val="dk1"/>
                </a:solidFill>
                <a:effectLst/>
                <a:latin typeface="Courier New"/>
                <a:cs typeface="Courier New"/>
                <a:sym typeface="Courier New"/>
              </a:rPr>
              <a:t>	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sudo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iptables –L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>
              <a:solidFill>
                <a:schemeClr val="dk1"/>
              </a:solidFill>
              <a:latin typeface="Courier New"/>
              <a:ea typeface="Consolas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nsolas"/>
                <a:cs typeface="Courier New"/>
                <a:sym typeface="Courier New"/>
              </a:rPr>
              <a:t> 2. </a:t>
            </a:r>
            <a:r>
              <a:rPr lang="en-U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Enable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internet forwarding </a:t>
            </a:r>
            <a:endParaRPr sz="1400" b="1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sudo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iptables -A FORWARD -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wlan0 -o eth0 -j ACCEPT</a:t>
            </a:r>
            <a:endParaRPr lang="en-US" sz="1050" dirty="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/>
              <a:t>  3.  Add a forward rule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sudo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 iptables -F</a:t>
            </a:r>
            <a:endParaRPr lang="en-US" sz="1400" b="1" dirty="0">
              <a:solidFill>
                <a:srgbClr val="000000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4. Add a drop rules</a:t>
            </a:r>
            <a:endParaRPr sz="1100" dirty="0"/>
          </a:p>
          <a:p>
            <a:pPr marL="457200" lvl="1" indent="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12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a.	</a:t>
            </a:r>
            <a:r>
              <a:rPr lang="en-US" sz="1400" dirty="0" err="1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400" dirty="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iptables -A FORWARD -p </a:t>
            </a:r>
            <a:r>
              <a:rPr lang="en-US" sz="1400" dirty="0" err="1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-US" sz="1400" dirty="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-US" sz="1400" dirty="0" err="1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dport</a:t>
            </a:r>
            <a:r>
              <a:rPr lang="en-US" sz="1400" dirty="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80 -j DROP</a:t>
            </a:r>
            <a:b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 we add a new rule (</a:t>
            </a:r>
            <a:r>
              <a:rPr lang="en-US" sz="1400" b="1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 in the forward section (</a:t>
            </a:r>
            <a:r>
              <a:rPr lang="en-US" sz="1400" b="1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 for the </a:t>
            </a:r>
            <a:r>
              <a:rPr lang="en-US" sz="1400" b="0" i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protocol (</a:t>
            </a:r>
            <a:r>
              <a:rPr lang="en-US" sz="1400" b="1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 </a:t>
            </a:r>
            <a:r>
              <a:rPr lang="en-US" sz="1400" b="1" i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 for the HTTP port (</a:t>
            </a:r>
            <a:r>
              <a:rPr lang="en-US" sz="1400" b="1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1400" b="1" i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dport</a:t>
            </a:r>
            <a:r>
              <a:rPr lang="en-US" sz="1400" b="1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 and the action is to DROP everything (timeout connection)</a:t>
            </a:r>
            <a:endParaRPr sz="1400" b="1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dk1"/>
              </a:solidFill>
              <a:highlight>
                <a:srgbClr val="F0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0F0F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>
              <a:solidFill>
                <a:schemeClr val="dk1"/>
              </a:solidFill>
              <a:highlight>
                <a:srgbClr val="F0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372" y="691479"/>
            <a:ext cx="2209429" cy="4342671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10"/>
          <p:cNvSpPr txBox="1">
            <a:spLocks noGrp="1"/>
          </p:cNvSpPr>
          <p:nvPr>
            <p:ph type="title"/>
          </p:nvPr>
        </p:nvSpPr>
        <p:spPr>
          <a:xfrm>
            <a:off x="648425" y="10935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685" name="Google Shape;685;p10"/>
          <p:cNvSpPr txBox="1"/>
          <p:nvPr/>
        </p:nvSpPr>
        <p:spPr>
          <a:xfrm>
            <a:off x="328200" y="910050"/>
            <a:ext cx="8815800" cy="4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5.   Create and Execute a firewall script 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eriod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a new file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with nano.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eriod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 the script for white and Black.</a:t>
            </a:r>
            <a:endParaRPr dirty="0"/>
          </a:p>
          <a:p>
            <a:pPr marL="12573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eriod"/>
            </a:pP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#Whitelist mode</a:t>
            </a:r>
            <a:br>
              <a:rPr lang="en-US" sz="1500" b="0" i="0" u="none" strike="noStrike" cap="none" dirty="0">
                <a:solidFill>
                  <a:schemeClr val="lt2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iptables -P INPUT ACCEPT</a:t>
            </a:r>
            <a:br>
              <a:rPr lang="en-US" sz="1500" b="0" i="0" u="none" strike="noStrike" cap="none" dirty="0">
                <a:solidFill>
                  <a:schemeClr val="lt2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iptables -P FORWARD DROP</a:t>
            </a:r>
            <a:br>
              <a:rPr lang="en-US" sz="1500" b="0" i="0" u="none" strike="noStrike" cap="none" dirty="0">
                <a:solidFill>
                  <a:schemeClr val="lt2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iptables -P OUTPUT ACCEPT</a:t>
            </a:r>
            <a:endParaRPr sz="1500" b="0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eriod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 execution right to this script and run it.</a:t>
            </a:r>
            <a:endParaRPr dirty="0"/>
          </a:p>
          <a:p>
            <a:pPr marL="12573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eriod"/>
            </a:pPr>
            <a:r>
              <a:rPr lang="en-US" sz="1500" b="0" i="0" u="none" strike="noStrike" cap="none" dirty="0" err="1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+x firewall.sh</a:t>
            </a:r>
            <a:endParaRPr dirty="0">
              <a:highlight>
                <a:srgbClr val="C0C0C0"/>
              </a:highlight>
            </a:endParaRPr>
          </a:p>
          <a:p>
            <a:pPr marL="12573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eriod"/>
            </a:pPr>
            <a:r>
              <a:rPr lang="en-US" sz="1500" b="0" i="0" u="none" strike="noStrike" cap="none" dirty="0" err="1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500" b="0" i="0" u="none" strike="noStrike" cap="none" dirty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/usr/local/bin/firewall.sh</a:t>
            </a:r>
            <a:endParaRPr sz="1500" b="0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266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266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500" b="1" i="0" u="none" strike="noStrike" cap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None/>
            </a:pPr>
            <a:endParaRPr sz="1600" b="1" i="0" u="none" strike="noStrike" cap="none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"/>
          <p:cNvSpPr txBox="1">
            <a:spLocks noGrp="1"/>
          </p:cNvSpPr>
          <p:nvPr>
            <p:ph type="body" idx="1"/>
          </p:nvPr>
        </p:nvSpPr>
        <p:spPr>
          <a:xfrm>
            <a:off x="398024" y="1335075"/>
            <a:ext cx="8014455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400" i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Unified Security Management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400" i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Threat Prevention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400" i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Application and Identity-Based Inspection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400" i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Hybrid Cloud Support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400" i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Scalable Performance</a:t>
            </a:r>
            <a:endParaRPr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</p:txBody>
      </p:sp>
      <p:sp>
        <p:nvSpPr>
          <p:cNvPr id="692" name="Google Shape;692;p11"/>
          <p:cNvSpPr txBox="1">
            <a:spLocks noGrp="1"/>
          </p:cNvSpPr>
          <p:nvPr>
            <p:ph type="title"/>
          </p:nvPr>
        </p:nvSpPr>
        <p:spPr>
          <a:xfrm>
            <a:off x="398024" y="131569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Features :</a:t>
            </a:r>
            <a:endParaRPr dirty="0"/>
          </a:p>
        </p:txBody>
      </p:sp>
      <p:pic>
        <p:nvPicPr>
          <p:cNvPr id="693" name="Google Shape;6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439" y="788825"/>
            <a:ext cx="2254108" cy="4052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3"/>
          <p:cNvSpPr txBox="1">
            <a:spLocks noGrp="1"/>
          </p:cNvSpPr>
          <p:nvPr>
            <p:ph type="body" idx="1"/>
          </p:nvPr>
        </p:nvSpPr>
        <p:spPr>
          <a:xfrm>
            <a:off x="533606" y="741544"/>
            <a:ext cx="8815800" cy="195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Viga"/>
                <a:ea typeface="Viga"/>
                <a:cs typeface="Viga"/>
                <a:sym typeface="Viga"/>
              </a:rPr>
              <a:t>(IV) Squid and </a:t>
            </a:r>
            <a:r>
              <a:rPr lang="en-US" sz="1800" dirty="0" err="1">
                <a:latin typeface="Viga"/>
                <a:ea typeface="Viga"/>
                <a:cs typeface="Viga"/>
                <a:sym typeface="Viga"/>
              </a:rPr>
              <a:t>SquidGaurd</a:t>
            </a:r>
            <a:r>
              <a:rPr lang="en-US" sz="1800" dirty="0">
                <a:latin typeface="Viga"/>
                <a:ea typeface="Viga"/>
                <a:cs typeface="Viga"/>
                <a:sym typeface="Viga"/>
              </a:rPr>
              <a:t> Implementation</a:t>
            </a:r>
            <a:endParaRPr sz="1800" dirty="0"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What is Squid 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7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500" b="0" i="0" dirty="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Squid is a fully-featured HTTP/1.0 proxy which is almost a fully-featured HTTP/1.1 proxy.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500" b="0" i="0" dirty="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Squid offers a rich access control, authorization and logging environment</a:t>
            </a:r>
            <a:endParaRPr sz="1500" dirty="0">
              <a:solidFill>
                <a:srgbClr val="1E1E1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500" b="0" i="0" dirty="0">
                <a:solidFill>
                  <a:srgbClr val="1E1E1E"/>
                </a:solidFill>
                <a:latin typeface="Consolas"/>
                <a:ea typeface="Consolas"/>
                <a:cs typeface="Consolas"/>
                <a:sym typeface="Consolas"/>
              </a:rPr>
              <a:t>Squid offers a rich set of traffic optimization options</a:t>
            </a:r>
            <a:r>
              <a:rPr lang="en-US" sz="1500" dirty="0">
                <a:solidFill>
                  <a:schemeClr val="dk1"/>
                </a:solidFill>
                <a:highlight>
                  <a:srgbClr val="F0F0F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80010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3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300" dirty="0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 dirty="0">
              <a:solidFill>
                <a:schemeClr val="dk1"/>
              </a:solidFill>
              <a:highlight>
                <a:srgbClr val="F0F0F1"/>
              </a:highlight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06" name="Google Shape;706;p13"/>
          <p:cNvSpPr txBox="1"/>
          <p:nvPr/>
        </p:nvSpPr>
        <p:spPr>
          <a:xfrm>
            <a:off x="549962" y="2762018"/>
            <a:ext cx="8839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is SquidGaurd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SquidGuard</a:t>
            </a: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 is a </a:t>
            </a:r>
            <a:r>
              <a:rPr lang="en-US" sz="1400" b="0" i="0" u="sng" strike="noStrike" cap="none">
                <a:solidFill>
                  <a:srgbClr val="0645AD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 redirector</a:t>
            </a: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 software.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It can be used for </a:t>
            </a:r>
            <a:r>
              <a:rPr lang="en-US" sz="1400" b="0" i="0" u="sng" strike="noStrike" cap="none">
                <a:solidFill>
                  <a:srgbClr val="0645AD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control</a:t>
            </a: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 of websites users can access.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400" b="0" i="0" u="sng" strike="noStrike" cap="none">
                <a:solidFill>
                  <a:srgbClr val="0645AD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plug-in</a:t>
            </a: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 for </a:t>
            </a:r>
            <a:r>
              <a:rPr lang="en-US" sz="1400" b="0" i="0" u="sng" strike="noStrike" cap="none">
                <a:solidFill>
                  <a:srgbClr val="0645AD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Squid</a:t>
            </a: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 and uses </a:t>
            </a:r>
            <a:r>
              <a:rPr lang="en-US" sz="1400" b="0" i="0" u="sng" strike="noStrike" cap="none">
                <a:solidFill>
                  <a:srgbClr val="0645AD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blacklists</a:t>
            </a:r>
            <a:r>
              <a:rPr lang="en-US" sz="1400" b="0" i="0" u="none" strike="noStrike" cap="none">
                <a:solidFill>
                  <a:srgbClr val="202122"/>
                </a:solidFill>
                <a:latin typeface="Consolas"/>
                <a:ea typeface="Consolas"/>
                <a:cs typeface="Consolas"/>
                <a:sym typeface="Consolas"/>
              </a:rPr>
              <a:t> to define sites for which access is redirected.</a:t>
            </a:r>
            <a:endParaRPr sz="1400" b="0" i="0" u="none" strike="noStrike" cap="none">
              <a:solidFill>
                <a:schemeClr val="dk1"/>
              </a:solidFill>
              <a:highlight>
                <a:srgbClr val="F0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13"/>
          <p:cNvSpPr txBox="1"/>
          <p:nvPr/>
        </p:nvSpPr>
        <p:spPr>
          <a:xfrm>
            <a:off x="317003" y="162045"/>
            <a:ext cx="7519058" cy="63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   PROXY AND WEB FILTER</a:t>
            </a:r>
            <a:endParaRPr sz="2400" b="0" i="0" u="none" strike="noStrike" cap="none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4"/>
          <p:cNvSpPr txBox="1">
            <a:spLocks noGrp="1"/>
          </p:cNvSpPr>
          <p:nvPr>
            <p:ph type="body" idx="1"/>
          </p:nvPr>
        </p:nvSpPr>
        <p:spPr>
          <a:xfrm>
            <a:off x="463748" y="740775"/>
            <a:ext cx="9144000" cy="4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Viga"/>
                <a:ea typeface="Viga"/>
                <a:cs typeface="Viga"/>
                <a:sym typeface="Viga"/>
              </a:rPr>
              <a:t>(IV) Steps For the Implementation of Squid and </a:t>
            </a:r>
            <a:r>
              <a:rPr lang="en-US" sz="1800" dirty="0" err="1">
                <a:latin typeface="Viga"/>
                <a:ea typeface="Viga"/>
                <a:cs typeface="Viga"/>
                <a:sym typeface="Viga"/>
              </a:rPr>
              <a:t>SquidGaurd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dirty="0">
              <a:latin typeface="Viga"/>
              <a:ea typeface="Viga"/>
              <a:cs typeface="Viga"/>
              <a:sym typeface="Vig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rabicPeriod"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Instal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and restart Squid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rabicPeriod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Configure your web browser to use the Raspberry Pi as the HTTP Proxy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Configure iptables</a:t>
            </a:r>
            <a:endParaRPr sz="1400" dirty="0">
              <a:solidFill>
                <a:schemeClr val="dk1"/>
              </a:solidFill>
              <a:highlight>
                <a:srgbClr val="F0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rabicPeriod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Install the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squidguard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package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Download a list of websites and Extract files from the archive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Move files to the </a:t>
            </a:r>
            <a:r>
              <a:rPr lang="en-US" sz="1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SquidGuard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folder and Archive the original </a:t>
            </a:r>
            <a:r>
              <a:rPr lang="en-US" sz="1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SquidGuard</a:t>
            </a: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configuration file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a new configuration file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rabicPeriod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Build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SquidGaurd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and restart Squid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dirty="0"/>
              <a:t>a.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squidGuard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-C all -d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	b.	</a:t>
            </a:r>
            <a:r>
              <a:rPr lang="en-US" sz="1400" b="1" dirty="0" err="1"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service squid restart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450" b="1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50" b="1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13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4"/>
          <p:cNvSpPr txBox="1"/>
          <p:nvPr/>
        </p:nvSpPr>
        <p:spPr>
          <a:xfrm>
            <a:off x="317003" y="162045"/>
            <a:ext cx="7519058" cy="63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   PROXY AND WEB FILTER</a:t>
            </a:r>
            <a:endParaRPr sz="2400" b="0" i="0" u="none" strike="noStrike" cap="none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5"/>
          <p:cNvSpPr txBox="1">
            <a:spLocks noGrp="1"/>
          </p:cNvSpPr>
          <p:nvPr>
            <p:ph type="body" idx="1"/>
          </p:nvPr>
        </p:nvSpPr>
        <p:spPr>
          <a:xfrm>
            <a:off x="603765" y="834451"/>
            <a:ext cx="8289509" cy="466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1. Cost efficient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The raspberry pi does not have an OS like windows which requires a license cost. This is what makes it cost efficient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2. Portability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The small size of the device makes it portable which is the best part of the raspberry pi.</a:t>
            </a:r>
            <a:endParaRPr lang="en-US" sz="1100" dirty="0">
              <a:ea typeface="Consolas"/>
              <a:cs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100" dirty="0">
              <a:latin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600" dirty="0">
                <a:latin typeface="Consolas" panose="020B0609020204030204" pitchFamily="49" charset="0"/>
                <a:sym typeface="Consolas"/>
              </a:rPr>
              <a:t>3</a:t>
            </a:r>
            <a:r>
              <a:rPr lang="en-US" sz="1600" b="1" dirty="0">
                <a:latin typeface="Consolas" panose="020B0609020204030204" pitchFamily="49" charset="0"/>
                <a:sym typeface="Consolas"/>
              </a:rPr>
              <a:t>. Speed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200"/>
              <a:buNone/>
            </a:pPr>
            <a:endParaRPr lang="en-US" sz="600" dirty="0">
              <a:latin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200"/>
              <a:buNone/>
            </a:pPr>
            <a:r>
              <a:rPr lang="en-US" dirty="0">
                <a:latin typeface="Consolas" panose="020B0609020204030204" pitchFamily="49" charset="0"/>
                <a:sym typeface="Consolas"/>
              </a:rPr>
              <a:t>Normally, the hardware firewalls are tailored for faster response times, and hence handle more 	traffic loads.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20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200"/>
              <a:buNone/>
            </a:pPr>
            <a:r>
              <a:rPr lang="en-US" sz="1400" b="1" dirty="0">
                <a:latin typeface="Consolas" panose="020B0609020204030204" pitchFamily="49" charset="0"/>
                <a:sym typeface="Consolas"/>
              </a:rPr>
              <a:t>4. Security: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200"/>
              <a:buNone/>
            </a:pPr>
            <a:endParaRPr lang="en-US" sz="600" dirty="0">
              <a:latin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SzPts val="1200"/>
              <a:buNone/>
            </a:pPr>
            <a:r>
              <a:rPr lang="en-US" sz="1400" dirty="0">
                <a:latin typeface="Consolas" panose="020B0609020204030204" pitchFamily="49" charset="0"/>
                <a:sym typeface="Consolas"/>
              </a:rPr>
              <a:t>A</a:t>
            </a:r>
            <a:r>
              <a:rPr lang="en-US" dirty="0">
                <a:latin typeface="Consolas" panose="020B0609020204030204" pitchFamily="49" charset="0"/>
                <a:sym typeface="Consolas"/>
              </a:rPr>
              <a:t> firewall with its own operating system (proprietary) 	is less prone for   attacks. This in turn reduces the security risk. In addition, hardware firewalls have enhanced security controls.</a:t>
            </a:r>
            <a:endParaRPr dirty="0">
              <a:latin typeface="Consolas" panose="020B0609020204030204" pitchFamily="49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US" sz="2400" dirty="0"/>
            </a:br>
            <a:endParaRPr sz="1500" b="0" i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500" dirty="0">
              <a:solidFill>
                <a:schemeClr val="dk1"/>
              </a:solidFill>
              <a:highlight>
                <a:srgbClr val="F0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endParaRPr dirty="0"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603765" y="9374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ADVANTAGES OF RASWALL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6"/>
          <p:cNvSpPr txBox="1">
            <a:spLocks noGrp="1"/>
          </p:cNvSpPr>
          <p:nvPr>
            <p:ph type="title"/>
          </p:nvPr>
        </p:nvSpPr>
        <p:spPr>
          <a:xfrm>
            <a:off x="516725" y="238500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25" name="Google Shape;725;p16"/>
          <p:cNvSpPr/>
          <p:nvPr/>
        </p:nvSpPr>
        <p:spPr>
          <a:xfrm>
            <a:off x="4800125" y="436924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16"/>
          <p:cNvGrpSpPr/>
          <p:nvPr/>
        </p:nvGrpSpPr>
        <p:grpSpPr>
          <a:xfrm>
            <a:off x="6944069" y="732498"/>
            <a:ext cx="1524512" cy="3199926"/>
            <a:chOff x="5431588" y="1307171"/>
            <a:chExt cx="1423580" cy="2988072"/>
          </a:xfrm>
        </p:grpSpPr>
        <p:sp>
          <p:nvSpPr>
            <p:cNvPr id="727" name="Google Shape;727;p16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5381323" y="1128085"/>
            <a:ext cx="1891146" cy="2887347"/>
            <a:chOff x="3605604" y="1716301"/>
            <a:chExt cx="1765941" cy="2696187"/>
          </a:xfrm>
        </p:grpSpPr>
        <p:sp>
          <p:nvSpPr>
            <p:cNvPr id="751" name="Google Shape;751;p16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16"/>
          <p:cNvSpPr txBox="1">
            <a:spLocks noGrp="1"/>
          </p:cNvSpPr>
          <p:nvPr>
            <p:ph type="subTitle" idx="1"/>
          </p:nvPr>
        </p:nvSpPr>
        <p:spPr>
          <a:xfrm>
            <a:off x="158831" y="1467009"/>
            <a:ext cx="5230859" cy="26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Raswall</a:t>
            </a:r>
            <a:r>
              <a:rPr lang="en-US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is a firewall made with raspberry pi that gives Numerous connection points (HDMI, different USB, Ethernet, locally available Wi-Fi, and Bluetooth, numerous GPIOs, USB fueled, and so forth) as straightforward commands and is simply cost-effective in view of keeping its processing power.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>
            <a:spLocks noGrp="1"/>
          </p:cNvSpPr>
          <p:nvPr>
            <p:ph type="ctrTitle"/>
          </p:nvPr>
        </p:nvSpPr>
        <p:spPr>
          <a:xfrm>
            <a:off x="5280921" y="923655"/>
            <a:ext cx="3772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solidFill>
                  <a:schemeClr val="lt2"/>
                </a:solidFill>
              </a:rPr>
              <a:t>RASWALL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57" name="Google Shape;157;p1"/>
          <p:cNvGrpSpPr/>
          <p:nvPr/>
        </p:nvGrpSpPr>
        <p:grpSpPr>
          <a:xfrm>
            <a:off x="617583" y="236554"/>
            <a:ext cx="3520537" cy="4670392"/>
            <a:chOff x="196269" y="-35131"/>
            <a:chExt cx="4117010" cy="5284424"/>
          </a:xfrm>
        </p:grpSpPr>
        <p:grpSp>
          <p:nvGrpSpPr>
            <p:cNvPr id="158" name="Google Shape;158;p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60;p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1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1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1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1" name="Google Shape;281;p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 txBox="1">
            <a:spLocks noGrp="1"/>
          </p:cNvSpPr>
          <p:nvPr>
            <p:ph type="title" idx="6"/>
          </p:nvPr>
        </p:nvSpPr>
        <p:spPr>
          <a:xfrm>
            <a:off x="3377303" y="117389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01</a:t>
            </a:r>
            <a:endParaRPr/>
          </a:p>
        </p:txBody>
      </p:sp>
      <p:cxnSp>
        <p:nvCxnSpPr>
          <p:cNvPr id="293" name="Google Shape;293;p2"/>
          <p:cNvCxnSpPr/>
          <p:nvPr/>
        </p:nvCxnSpPr>
        <p:spPr>
          <a:xfrm>
            <a:off x="4571903" y="1052575"/>
            <a:ext cx="0" cy="2871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4" name="Google Shape;294;p2"/>
          <p:cNvSpPr txBox="1">
            <a:spLocks noGrp="1"/>
          </p:cNvSpPr>
          <p:nvPr>
            <p:ph type="ctrTitle"/>
          </p:nvPr>
        </p:nvSpPr>
        <p:spPr>
          <a:xfrm>
            <a:off x="572003" y="133746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2"/>
          <p:cNvSpPr txBox="1">
            <a:spLocks noGrp="1"/>
          </p:cNvSpPr>
          <p:nvPr>
            <p:ph type="ctrTitle" idx="2"/>
          </p:nvPr>
        </p:nvSpPr>
        <p:spPr>
          <a:xfrm>
            <a:off x="572003" y="2787423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lt2"/>
                </a:solidFill>
              </a:rPr>
              <a:t>Requirements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96" name="Google Shape;296;p2"/>
          <p:cNvSpPr txBox="1">
            <a:spLocks noGrp="1"/>
          </p:cNvSpPr>
          <p:nvPr>
            <p:ph type="ctrTitle" idx="4"/>
          </p:nvPr>
        </p:nvSpPr>
        <p:spPr>
          <a:xfrm>
            <a:off x="5924553" y="133746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Implementation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" name="Google Shape;297;p2"/>
          <p:cNvSpPr txBox="1">
            <a:spLocks noGrp="1"/>
          </p:cNvSpPr>
          <p:nvPr>
            <p:ph type="title" idx="7"/>
          </p:nvPr>
        </p:nvSpPr>
        <p:spPr>
          <a:xfrm>
            <a:off x="3377303" y="2610827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98" name="Google Shape;298;p2"/>
          <p:cNvSpPr txBox="1">
            <a:spLocks noGrp="1"/>
          </p:cNvSpPr>
          <p:nvPr>
            <p:ph type="title" idx="8"/>
          </p:nvPr>
        </p:nvSpPr>
        <p:spPr>
          <a:xfrm>
            <a:off x="3377303" y="4047777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99" name="Google Shape;299;p2"/>
          <p:cNvSpPr txBox="1">
            <a:spLocks noGrp="1"/>
          </p:cNvSpPr>
          <p:nvPr>
            <p:ph type="title" idx="9"/>
          </p:nvPr>
        </p:nvSpPr>
        <p:spPr>
          <a:xfrm>
            <a:off x="4574503" y="117389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00" name="Google Shape;300;p2"/>
          <p:cNvSpPr txBox="1">
            <a:spLocks noGrp="1"/>
          </p:cNvSpPr>
          <p:nvPr>
            <p:ph type="title" idx="13"/>
          </p:nvPr>
        </p:nvSpPr>
        <p:spPr>
          <a:xfrm>
            <a:off x="4610103" y="261551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01" name="Google Shape;301;p2"/>
          <p:cNvSpPr txBox="1">
            <a:spLocks noGrp="1"/>
          </p:cNvSpPr>
          <p:nvPr>
            <p:ph type="ctrTitle" idx="15"/>
          </p:nvPr>
        </p:nvSpPr>
        <p:spPr>
          <a:xfrm>
            <a:off x="4191218" y="422340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2" name="Google Shape;302;p2"/>
          <p:cNvSpPr txBox="1">
            <a:spLocks noGrp="1"/>
          </p:cNvSpPr>
          <p:nvPr>
            <p:ph type="ctrTitle" idx="17"/>
          </p:nvPr>
        </p:nvSpPr>
        <p:spPr>
          <a:xfrm>
            <a:off x="5924553" y="2787423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lt2"/>
                </a:solidFill>
              </a:rPr>
              <a:t>Advantages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03" name="Google Shape;303;p2"/>
          <p:cNvCxnSpPr/>
          <p:nvPr/>
        </p:nvCxnSpPr>
        <p:spPr>
          <a:xfrm>
            <a:off x="902250" y="24437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4" name="Google Shape;304;p2"/>
          <p:cNvCxnSpPr/>
          <p:nvPr/>
        </p:nvCxnSpPr>
        <p:spPr>
          <a:xfrm>
            <a:off x="902250" y="388225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2"/>
          <p:cNvSpPr txBox="1">
            <a:spLocks noGrp="1"/>
          </p:cNvSpPr>
          <p:nvPr>
            <p:ph type="ctrTitle"/>
          </p:nvPr>
        </p:nvSpPr>
        <p:spPr>
          <a:xfrm>
            <a:off x="2093550" y="325158"/>
            <a:ext cx="4956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 dirty="0">
                <a:solidFill>
                  <a:schemeClr val="lt2"/>
                </a:solidFill>
              </a:rPr>
              <a:t>TABLE OF CONTENTS</a:t>
            </a:r>
            <a:endParaRPr sz="27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>
            <a:spLocks noGrp="1"/>
          </p:cNvSpPr>
          <p:nvPr>
            <p:ph type="title"/>
          </p:nvPr>
        </p:nvSpPr>
        <p:spPr>
          <a:xfrm>
            <a:off x="617475" y="62500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11" name="Google Shape;311;p3"/>
          <p:cNvSpPr txBox="1">
            <a:spLocks noGrp="1"/>
          </p:cNvSpPr>
          <p:nvPr>
            <p:ph type="body" idx="1"/>
          </p:nvPr>
        </p:nvSpPr>
        <p:spPr>
          <a:xfrm>
            <a:off x="3401043" y="953871"/>
            <a:ext cx="5400879" cy="421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It is a firewall made with raspberry pi.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firewall is a software. It allows us to add security policies in the router.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role of a firewall is to block or allow access from a specific IP to another.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Raspberry Pi (RPi) makes a great internet firewall/router for small networks, and it does not cost a lot of money.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Raspberry Pi is a general-purpose computer, not a specialized firewall/router. 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 has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WiFi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Ethernet, and Bluetooth, and it runs Linux. 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comparison, a common choice for small networks is the small combination firewall/router/wireless access point/ Ethernet switch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"/>
          <p:cNvSpPr/>
          <p:nvPr/>
        </p:nvSpPr>
        <p:spPr>
          <a:xfrm rot="2700026">
            <a:off x="7439" y="14877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1108550" y="21210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 txBox="1">
            <a:spLocks noGrp="1"/>
          </p:cNvSpPr>
          <p:nvPr>
            <p:ph type="title"/>
          </p:nvPr>
        </p:nvSpPr>
        <p:spPr>
          <a:xfrm>
            <a:off x="617475" y="3179763"/>
            <a:ext cx="2117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RASWALL</a:t>
            </a:r>
            <a:endParaRPr/>
          </a:p>
        </p:txBody>
      </p:sp>
      <p:sp>
        <p:nvSpPr>
          <p:cNvPr id="315" name="Google Shape;315;p3"/>
          <p:cNvSpPr txBox="1">
            <a:spLocks noGrp="1"/>
          </p:cNvSpPr>
          <p:nvPr>
            <p:ph type="title"/>
          </p:nvPr>
        </p:nvSpPr>
        <p:spPr>
          <a:xfrm>
            <a:off x="568888" y="3515613"/>
            <a:ext cx="2117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latin typeface="Proxima Nova"/>
                <a:ea typeface="Proxima Nova"/>
                <a:cs typeface="Proxima Nova"/>
                <a:sym typeface="Proxima Nova"/>
              </a:rPr>
              <a:t>Firewall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"/>
          <p:cNvSpPr txBox="1">
            <a:spLocks noGrp="1"/>
          </p:cNvSpPr>
          <p:nvPr>
            <p:ph type="body" idx="1"/>
          </p:nvPr>
        </p:nvSpPr>
        <p:spPr>
          <a:xfrm>
            <a:off x="340875" y="7635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Our objective is to build a brand-new wireless access point that has a Private firewall and traffic filtering Functionality.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375600" y="138896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Our Goal</a:t>
            </a:r>
            <a:endParaRPr/>
          </a:p>
        </p:txBody>
      </p:sp>
      <p:sp>
        <p:nvSpPr>
          <p:cNvPr id="322" name="Google Shape;322;p4"/>
          <p:cNvSpPr txBox="1"/>
          <p:nvPr/>
        </p:nvSpPr>
        <p:spPr>
          <a:xfrm>
            <a:off x="1076640" y="1450757"/>
            <a:ext cx="3714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Our Current Network –</a:t>
            </a:r>
            <a:endParaRPr/>
          </a:p>
        </p:txBody>
      </p:sp>
      <p:sp>
        <p:nvSpPr>
          <p:cNvPr id="323" name="Google Shape;323;p4"/>
          <p:cNvSpPr txBox="1"/>
          <p:nvPr/>
        </p:nvSpPr>
        <p:spPr>
          <a:xfrm>
            <a:off x="1076640" y="3163978"/>
            <a:ext cx="3714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What Our Vision Is –</a:t>
            </a:r>
            <a:endParaRPr/>
          </a:p>
        </p:txBody>
      </p:sp>
      <p:pic>
        <p:nvPicPr>
          <p:cNvPr id="324" name="Google Shape;3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696" y="3436484"/>
            <a:ext cx="6569009" cy="163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4040" y="1762279"/>
            <a:ext cx="6454699" cy="133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5"/>
          <p:cNvGrpSpPr/>
          <p:nvPr/>
        </p:nvGrpSpPr>
        <p:grpSpPr>
          <a:xfrm>
            <a:off x="3659006" y="1551436"/>
            <a:ext cx="2069678" cy="1705829"/>
            <a:chOff x="449250" y="238125"/>
            <a:chExt cx="6401725" cy="5237425"/>
          </a:xfrm>
        </p:grpSpPr>
        <p:sp>
          <p:nvSpPr>
            <p:cNvPr id="331" name="Google Shape;331;p5"/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5"/>
          <p:cNvSpPr txBox="1">
            <a:spLocks noGrp="1"/>
          </p:cNvSpPr>
          <p:nvPr>
            <p:ph type="ctrTitle" idx="4294967295"/>
          </p:nvPr>
        </p:nvSpPr>
        <p:spPr>
          <a:xfrm>
            <a:off x="209416" y="0"/>
            <a:ext cx="3772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REQUIREMENTS</a:t>
            </a:r>
            <a:endParaRPr sz="2800" b="0" i="0" u="none" strike="noStrike" cap="none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pic>
        <p:nvPicPr>
          <p:cNvPr id="633" name="Google Shape;6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370" y="4050820"/>
            <a:ext cx="1784300" cy="89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9333" y="830070"/>
            <a:ext cx="1373050" cy="13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"/>
          <p:cNvPicPr preferRelativeResize="0"/>
          <p:nvPr/>
        </p:nvPicPr>
        <p:blipFill rotWithShape="1">
          <a:blip r:embed="rId5">
            <a:alphaModFix/>
          </a:blip>
          <a:srcRect l="-5469" t="-5469" r="-5469" b="-5469"/>
          <a:stretch/>
        </p:blipFill>
        <p:spPr>
          <a:xfrm>
            <a:off x="900947" y="1024772"/>
            <a:ext cx="1784300" cy="137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Google Shape;636;p5"/>
          <p:cNvCxnSpPr/>
          <p:nvPr/>
        </p:nvCxnSpPr>
        <p:spPr>
          <a:xfrm rot="10800000">
            <a:off x="2372875" y="1975250"/>
            <a:ext cx="1341900" cy="497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37" name="Google Shape;637;p5"/>
          <p:cNvCxnSpPr/>
          <p:nvPr/>
        </p:nvCxnSpPr>
        <p:spPr>
          <a:xfrm rot="10800000">
            <a:off x="2372875" y="1975250"/>
            <a:ext cx="1341900" cy="497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38" name="Google Shape;638;p5"/>
          <p:cNvCxnSpPr/>
          <p:nvPr/>
        </p:nvCxnSpPr>
        <p:spPr>
          <a:xfrm rot="10800000" flipH="1">
            <a:off x="5656100" y="2155800"/>
            <a:ext cx="1341900" cy="497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39" name="Google Shape;639;p5"/>
          <p:cNvCxnSpPr/>
          <p:nvPr/>
        </p:nvCxnSpPr>
        <p:spPr>
          <a:xfrm rot="5400000">
            <a:off x="4267075" y="3300500"/>
            <a:ext cx="992700" cy="357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40" name="Google Shape;640;p5"/>
          <p:cNvSpPr txBox="1">
            <a:spLocks noGrp="1"/>
          </p:cNvSpPr>
          <p:nvPr>
            <p:ph type="subTitle" idx="4294967295"/>
          </p:nvPr>
        </p:nvSpPr>
        <p:spPr>
          <a:xfrm>
            <a:off x="572000" y="2453300"/>
            <a:ext cx="1945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Raspberry pi</a:t>
            </a:r>
            <a:endParaRPr sz="1800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5"/>
          <p:cNvSpPr txBox="1">
            <a:spLocks noGrp="1"/>
          </p:cNvSpPr>
          <p:nvPr>
            <p:ph type="subTitle" idx="4294967295"/>
          </p:nvPr>
        </p:nvSpPr>
        <p:spPr>
          <a:xfrm>
            <a:off x="1769575" y="4345175"/>
            <a:ext cx="19452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Device having wifi support </a:t>
            </a:r>
            <a:endParaRPr sz="1800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5"/>
          <p:cNvSpPr txBox="1">
            <a:spLocks noGrp="1"/>
          </p:cNvSpPr>
          <p:nvPr>
            <p:ph type="subTitle" idx="4294967295"/>
          </p:nvPr>
        </p:nvSpPr>
        <p:spPr>
          <a:xfrm>
            <a:off x="6619650" y="2398050"/>
            <a:ext cx="1945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Ethernet Cable</a:t>
            </a:r>
            <a:endParaRPr sz="1800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71" y="1669774"/>
            <a:ext cx="3269816" cy="3168947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6"/>
          <p:cNvSpPr txBox="1">
            <a:spLocks noGrp="1"/>
          </p:cNvSpPr>
          <p:nvPr>
            <p:ph type="body" idx="1"/>
          </p:nvPr>
        </p:nvSpPr>
        <p:spPr>
          <a:xfrm>
            <a:off x="86925" y="1082512"/>
            <a:ext cx="6414000" cy="4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Viga"/>
                <a:ea typeface="Viga"/>
                <a:cs typeface="Viga"/>
                <a:sym typeface="Viga"/>
              </a:rPr>
              <a:t>(I) Installing Raspberry Pi</a:t>
            </a:r>
            <a:endParaRPr sz="1800" dirty="0"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nsolas"/>
              <a:buAutoNum type="arabicPeriod"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Install Raspberry Pi OS 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AutoNum type="arabicPeriod"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Plug the Raspberry Pi on the network with an RJ45 cable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AutoNum type="arabicPeriod"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your system by doing: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marR="10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lphaLcPeriod"/>
            </a:pPr>
            <a:r>
              <a:rPr lang="en-US" sz="1500" dirty="0" err="1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500" dirty="0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 apt update</a:t>
            </a:r>
            <a:endParaRPr sz="15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10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lphaLcPeriod"/>
            </a:pPr>
            <a:r>
              <a:rPr lang="en-US" sz="1500" dirty="0" err="1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500" dirty="0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 apt upgrade</a:t>
            </a:r>
            <a:endParaRPr sz="15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10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AutoNum type="alphaLcPeriod"/>
            </a:pPr>
            <a:r>
              <a:rPr lang="en-US" sz="1500" dirty="0" err="1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500" dirty="0">
                <a:solidFill>
                  <a:schemeClr val="dk1"/>
                </a:solidFill>
                <a:highlight>
                  <a:srgbClr val="F0F0F1"/>
                </a:highlight>
                <a:latin typeface="Courier New"/>
                <a:ea typeface="Courier New"/>
                <a:cs typeface="Courier New"/>
                <a:sym typeface="Courier New"/>
              </a:rPr>
              <a:t> reboot</a:t>
            </a:r>
            <a:endParaRPr sz="1500" dirty="0">
              <a:solidFill>
                <a:schemeClr val="dk1"/>
              </a:solidFill>
              <a:highlight>
                <a:srgbClr val="F0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 Enable SSH in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raspi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-config &gt; Interfacing options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 dirty="0">
              <a:solidFill>
                <a:schemeClr val="dk1"/>
              </a:solidFill>
              <a:highlight>
                <a:srgbClr val="F0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endParaRPr dirty="0"/>
          </a:p>
        </p:txBody>
      </p:sp>
      <p:sp>
        <p:nvSpPr>
          <p:cNvPr id="648" name="Google Shape;648;p6"/>
          <p:cNvSpPr txBox="1">
            <a:spLocks noGrp="1"/>
          </p:cNvSpPr>
          <p:nvPr>
            <p:ph type="title"/>
          </p:nvPr>
        </p:nvSpPr>
        <p:spPr>
          <a:xfrm>
            <a:off x="218400" y="86784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52" y="2136782"/>
            <a:ext cx="3796748" cy="29647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"/>
          <p:cNvSpPr txBox="1">
            <a:spLocks noGrp="1"/>
          </p:cNvSpPr>
          <p:nvPr>
            <p:ph type="title"/>
          </p:nvPr>
        </p:nvSpPr>
        <p:spPr>
          <a:xfrm>
            <a:off x="295155" y="109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655" name="Google Shape;655;p7"/>
          <p:cNvSpPr txBox="1"/>
          <p:nvPr/>
        </p:nvSpPr>
        <p:spPr>
          <a:xfrm>
            <a:off x="295155" y="792122"/>
            <a:ext cx="385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iga"/>
                <a:ea typeface="Viga"/>
                <a:cs typeface="Viga"/>
                <a:sym typeface="Viga"/>
              </a:rPr>
              <a:t>(II) </a:t>
            </a:r>
            <a:r>
              <a:rPr lang="en-US" sz="14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Creating</a:t>
            </a:r>
            <a:r>
              <a:rPr lang="en-US" sz="14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wireless router</a:t>
            </a:r>
            <a:endParaRPr sz="14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7"/>
          <p:cNvSpPr txBox="1"/>
          <p:nvPr/>
        </p:nvSpPr>
        <p:spPr>
          <a:xfrm>
            <a:off x="571500" y="1187320"/>
            <a:ext cx="608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Configuring the Wi-fi for the use of wireless access point.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Installing and configuring the services.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7"/>
          <p:cNvSpPr txBox="1"/>
          <p:nvPr/>
        </p:nvSpPr>
        <p:spPr>
          <a:xfrm>
            <a:off x="571500" y="1959769"/>
            <a:ext cx="385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 </a:t>
            </a:r>
            <a:r>
              <a:rPr lang="en-US" sz="14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Services </a:t>
            </a:r>
            <a:endParaRPr dirty="0"/>
          </a:p>
        </p:txBody>
      </p:sp>
      <p:grpSp>
        <p:nvGrpSpPr>
          <p:cNvPr id="658" name="Google Shape;658;p7"/>
          <p:cNvGrpSpPr/>
          <p:nvPr/>
        </p:nvGrpSpPr>
        <p:grpSpPr>
          <a:xfrm>
            <a:off x="872490" y="2360869"/>
            <a:ext cx="5105400" cy="1525343"/>
            <a:chOff x="0" y="24296"/>
            <a:chExt cx="5105400" cy="1525343"/>
          </a:xfrm>
        </p:grpSpPr>
        <p:sp>
          <p:nvSpPr>
            <p:cNvPr id="659" name="Google Shape;659;p7"/>
            <p:cNvSpPr/>
            <p:nvPr/>
          </p:nvSpPr>
          <p:spPr>
            <a:xfrm>
              <a:off x="0" y="24296"/>
              <a:ext cx="5105400" cy="532350"/>
            </a:xfrm>
            <a:prstGeom prst="roundRect">
              <a:avLst>
                <a:gd name="adj" fmla="val 16667"/>
              </a:avLst>
            </a:prstGeom>
            <a:solidFill>
              <a:srgbClr val="1D19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 txBox="1"/>
            <p:nvPr/>
          </p:nvSpPr>
          <p:spPr>
            <a:xfrm>
              <a:off x="25987" y="50283"/>
              <a:ext cx="5053426" cy="480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Hostapd - To Create the wireless access point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0" y="553609"/>
              <a:ext cx="51054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 txBox="1"/>
            <p:nvPr/>
          </p:nvSpPr>
          <p:spPr>
            <a:xfrm>
              <a:off x="0" y="553609"/>
              <a:ext cx="51054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2075" tIns="17775" rIns="99550" bIns="17775" anchor="t" anchorCtr="0">
              <a:noAutofit/>
            </a:bodyPr>
            <a:lstStyle/>
            <a:p>
              <a:pPr marL="571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0" y="785449"/>
              <a:ext cx="5105400" cy="532350"/>
            </a:xfrm>
            <a:prstGeom prst="roundRect">
              <a:avLst>
                <a:gd name="adj" fmla="val 16667"/>
              </a:avLst>
            </a:prstGeom>
            <a:solidFill>
              <a:srgbClr val="1D19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 txBox="1"/>
            <p:nvPr/>
          </p:nvSpPr>
          <p:spPr>
            <a:xfrm>
              <a:off x="25987" y="811436"/>
              <a:ext cx="5053426" cy="480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DNSmasq – To forward the DNS requests to another DNS server </a:t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0" y="1317799"/>
              <a:ext cx="51054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 txBox="1"/>
            <p:nvPr/>
          </p:nvSpPr>
          <p:spPr>
            <a:xfrm>
              <a:off x="0" y="1317799"/>
              <a:ext cx="51054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2075" tIns="17775" rIns="99550" bIns="17775" anchor="t" anchorCtr="0">
              <a:noAutofit/>
            </a:bodyPr>
            <a:lstStyle/>
            <a:p>
              <a:pPr marL="5715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"/>
          <p:cNvSpPr txBox="1">
            <a:spLocks noGrp="1"/>
          </p:cNvSpPr>
          <p:nvPr>
            <p:ph type="body" idx="1"/>
          </p:nvPr>
        </p:nvSpPr>
        <p:spPr>
          <a:xfrm>
            <a:off x="305427" y="999409"/>
            <a:ext cx="8014455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 b="0" i="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Configured hotspot starts automatically on boot, no extra configuration necessary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 b="0" i="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Configured WiFi network is WPA encrypted.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 b="0" i="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Default SSID of "RaspberryPiFi" and WPA key of "0123456789A" can be modified during install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 b="0" i="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Once set up, the local network facilites of the Pi will still operate as normal</a:t>
            </a:r>
            <a:endParaRPr/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 b="0" i="0">
                <a:solidFill>
                  <a:srgbClr val="24292F"/>
                </a:solidFill>
                <a:latin typeface="Consolas"/>
                <a:ea typeface="Consolas"/>
                <a:cs typeface="Consolas"/>
                <a:sym typeface="Consolas"/>
              </a:rPr>
              <a:t>Easy setup of either a custom or preconfigured DNS server.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8"/>
          <p:cNvSpPr txBox="1">
            <a:spLocks noGrp="1"/>
          </p:cNvSpPr>
          <p:nvPr>
            <p:ph type="title"/>
          </p:nvPr>
        </p:nvSpPr>
        <p:spPr>
          <a:xfrm>
            <a:off x="328577" y="0"/>
            <a:ext cx="7519058" cy="63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FEATURES OF CONFIGURING WIRELESS ROUTING: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979</Words>
  <Application>Microsoft Office PowerPoint</Application>
  <PresentationFormat>On-screen Show (16:9)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 New</vt:lpstr>
      <vt:lpstr>Consolas</vt:lpstr>
      <vt:lpstr>Proxima Nova</vt:lpstr>
      <vt:lpstr>DM Sans</vt:lpstr>
      <vt:lpstr>Arial</vt:lpstr>
      <vt:lpstr>Viga</vt:lpstr>
      <vt:lpstr>Times New Roman</vt:lpstr>
      <vt:lpstr>Cyber Security Business Plan</vt:lpstr>
      <vt:lpstr>PowerPoint Presentation</vt:lpstr>
      <vt:lpstr>RASWALL</vt:lpstr>
      <vt:lpstr>01</vt:lpstr>
      <vt:lpstr>INTRODUCTION</vt:lpstr>
      <vt:lpstr>Our Goal</vt:lpstr>
      <vt:lpstr>REQUIREMENTS</vt:lpstr>
      <vt:lpstr>IMPLEMENTATION</vt:lpstr>
      <vt:lpstr>IMPLEMENTATION</vt:lpstr>
      <vt:lpstr>FEATURES OF CONFIGURING WIRELESS ROUTING:</vt:lpstr>
      <vt:lpstr>PowerPoint Presentation</vt:lpstr>
      <vt:lpstr>IMPLEMENTATION</vt:lpstr>
      <vt:lpstr>Features :</vt:lpstr>
      <vt:lpstr>PowerPoint Presentation</vt:lpstr>
      <vt:lpstr>PowerPoint Presentation</vt:lpstr>
      <vt:lpstr>ADVANTAGES OF RASWALL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RASWALL</dc:title>
  <dc:creator>91779</dc:creator>
  <cp:lastModifiedBy>Ayush Shete</cp:lastModifiedBy>
  <cp:revision>5</cp:revision>
  <dcterms:modified xsi:type="dcterms:W3CDTF">2022-12-07T21:46:02Z</dcterms:modified>
</cp:coreProperties>
</file>