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notesMasterIdLst>
    <p:notesMasterId r:id="rId26"/>
  </p:notesMasterIdLst>
  <p:sldIdLst>
    <p:sldId id="256" r:id="rId2"/>
    <p:sldId id="257" r:id="rId3"/>
    <p:sldId id="258" r:id="rId4"/>
    <p:sldId id="262" r:id="rId5"/>
    <p:sldId id="265" r:id="rId6"/>
    <p:sldId id="266" r:id="rId7"/>
    <p:sldId id="267" r:id="rId8"/>
    <p:sldId id="268" r:id="rId9"/>
    <p:sldId id="269" r:id="rId10"/>
    <p:sldId id="271" r:id="rId11"/>
    <p:sldId id="272" r:id="rId12"/>
    <p:sldId id="274" r:id="rId13"/>
    <p:sldId id="275" r:id="rId14"/>
    <p:sldId id="276" r:id="rId15"/>
    <p:sldId id="278" r:id="rId16"/>
    <p:sldId id="279" r:id="rId17"/>
    <p:sldId id="280" r:id="rId18"/>
    <p:sldId id="281" r:id="rId19"/>
    <p:sldId id="282" r:id="rId20"/>
    <p:sldId id="283" r:id="rId21"/>
    <p:sldId id="284" r:id="rId22"/>
    <p:sldId id="285" r:id="rId23"/>
    <p:sldId id="286" r:id="rId24"/>
    <p:sldId id="28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974A3-F8C5-4047-8CC4-68C89314D953}"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D22D54-E156-4ED3-A052-B7EF491279E0}" type="slidenum">
              <a:rPr lang="en-IN" smtClean="0"/>
              <a:t>‹#›</a:t>
            </a:fld>
            <a:endParaRPr lang="en-IN"/>
          </a:p>
        </p:txBody>
      </p:sp>
    </p:spTree>
    <p:extLst>
      <p:ext uri="{BB962C8B-B14F-4D97-AF65-F5344CB8AC3E}">
        <p14:creationId xmlns:p14="http://schemas.microsoft.com/office/powerpoint/2010/main" val="3187383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D9660B-1902-429E-BB99-E92E26E5E93E}"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D0468-E110-4462-A394-71D4C299CC98}" type="slidenum">
              <a:rPr lang="en-IN" smtClean="0"/>
              <a:t>‹#›</a:t>
            </a:fld>
            <a:endParaRPr lang="en-IN"/>
          </a:p>
        </p:txBody>
      </p:sp>
    </p:spTree>
    <p:extLst>
      <p:ext uri="{BB962C8B-B14F-4D97-AF65-F5344CB8AC3E}">
        <p14:creationId xmlns:p14="http://schemas.microsoft.com/office/powerpoint/2010/main" val="1443395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D9660B-1902-429E-BB99-E92E26E5E93E}"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D0468-E110-4462-A394-71D4C299CC98}" type="slidenum">
              <a:rPr lang="en-IN" smtClean="0"/>
              <a:t>‹#›</a:t>
            </a:fld>
            <a:endParaRPr lang="en-IN"/>
          </a:p>
        </p:txBody>
      </p:sp>
    </p:spTree>
    <p:extLst>
      <p:ext uri="{BB962C8B-B14F-4D97-AF65-F5344CB8AC3E}">
        <p14:creationId xmlns:p14="http://schemas.microsoft.com/office/powerpoint/2010/main" val="3518718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D9660B-1902-429E-BB99-E92E26E5E93E}"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D0468-E110-4462-A394-71D4C299CC9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9005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D9660B-1902-429E-BB99-E92E26E5E93E}"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D0468-E110-4462-A394-71D4C299CC98}" type="slidenum">
              <a:rPr lang="en-IN" smtClean="0"/>
              <a:t>‹#›</a:t>
            </a:fld>
            <a:endParaRPr lang="en-IN"/>
          </a:p>
        </p:txBody>
      </p:sp>
    </p:spTree>
    <p:extLst>
      <p:ext uri="{BB962C8B-B14F-4D97-AF65-F5344CB8AC3E}">
        <p14:creationId xmlns:p14="http://schemas.microsoft.com/office/powerpoint/2010/main" val="1699151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D9660B-1902-429E-BB99-E92E26E5E93E}"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D0468-E110-4462-A394-71D4C299CC9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4538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D9660B-1902-429E-BB99-E92E26E5E93E}"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D0468-E110-4462-A394-71D4C299CC98}" type="slidenum">
              <a:rPr lang="en-IN" smtClean="0"/>
              <a:t>‹#›</a:t>
            </a:fld>
            <a:endParaRPr lang="en-IN"/>
          </a:p>
        </p:txBody>
      </p:sp>
    </p:spTree>
    <p:extLst>
      <p:ext uri="{BB962C8B-B14F-4D97-AF65-F5344CB8AC3E}">
        <p14:creationId xmlns:p14="http://schemas.microsoft.com/office/powerpoint/2010/main" val="2785339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9660B-1902-429E-BB99-E92E26E5E93E}"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D0468-E110-4462-A394-71D4C299CC98}" type="slidenum">
              <a:rPr lang="en-IN" smtClean="0"/>
              <a:t>‹#›</a:t>
            </a:fld>
            <a:endParaRPr lang="en-IN"/>
          </a:p>
        </p:txBody>
      </p:sp>
    </p:spTree>
    <p:extLst>
      <p:ext uri="{BB962C8B-B14F-4D97-AF65-F5344CB8AC3E}">
        <p14:creationId xmlns:p14="http://schemas.microsoft.com/office/powerpoint/2010/main" val="4011370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9660B-1902-429E-BB99-E92E26E5E93E}"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D0468-E110-4462-A394-71D4C299CC98}" type="slidenum">
              <a:rPr lang="en-IN" smtClean="0"/>
              <a:t>‹#›</a:t>
            </a:fld>
            <a:endParaRPr lang="en-IN"/>
          </a:p>
        </p:txBody>
      </p:sp>
    </p:spTree>
    <p:extLst>
      <p:ext uri="{BB962C8B-B14F-4D97-AF65-F5344CB8AC3E}">
        <p14:creationId xmlns:p14="http://schemas.microsoft.com/office/powerpoint/2010/main" val="1986586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9660B-1902-429E-BB99-E92E26E5E93E}"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D0468-E110-4462-A394-71D4C299CC98}" type="slidenum">
              <a:rPr lang="en-IN" smtClean="0"/>
              <a:t>‹#›</a:t>
            </a:fld>
            <a:endParaRPr lang="en-IN"/>
          </a:p>
        </p:txBody>
      </p:sp>
    </p:spTree>
    <p:extLst>
      <p:ext uri="{BB962C8B-B14F-4D97-AF65-F5344CB8AC3E}">
        <p14:creationId xmlns:p14="http://schemas.microsoft.com/office/powerpoint/2010/main" val="1523478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D9660B-1902-429E-BB99-E92E26E5E93E}"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D0468-E110-4462-A394-71D4C299CC98}" type="slidenum">
              <a:rPr lang="en-IN" smtClean="0"/>
              <a:t>‹#›</a:t>
            </a:fld>
            <a:endParaRPr lang="en-IN"/>
          </a:p>
        </p:txBody>
      </p:sp>
    </p:spTree>
    <p:extLst>
      <p:ext uri="{BB962C8B-B14F-4D97-AF65-F5344CB8AC3E}">
        <p14:creationId xmlns:p14="http://schemas.microsoft.com/office/powerpoint/2010/main" val="1845695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D9660B-1902-429E-BB99-E92E26E5E93E}"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BD0468-E110-4462-A394-71D4C299CC98}" type="slidenum">
              <a:rPr lang="en-IN" smtClean="0"/>
              <a:t>‹#›</a:t>
            </a:fld>
            <a:endParaRPr lang="en-IN"/>
          </a:p>
        </p:txBody>
      </p:sp>
    </p:spTree>
    <p:extLst>
      <p:ext uri="{BB962C8B-B14F-4D97-AF65-F5344CB8AC3E}">
        <p14:creationId xmlns:p14="http://schemas.microsoft.com/office/powerpoint/2010/main" val="3298181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D9660B-1902-429E-BB99-E92E26E5E93E}" type="datetimeFigureOut">
              <a:rPr lang="en-IN" smtClean="0"/>
              <a:t>09-04-2024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BD0468-E110-4462-A394-71D4C299CC98}" type="slidenum">
              <a:rPr lang="en-IN" smtClean="0"/>
              <a:t>‹#›</a:t>
            </a:fld>
            <a:endParaRPr lang="en-IN"/>
          </a:p>
        </p:txBody>
      </p:sp>
    </p:spTree>
    <p:extLst>
      <p:ext uri="{BB962C8B-B14F-4D97-AF65-F5344CB8AC3E}">
        <p14:creationId xmlns:p14="http://schemas.microsoft.com/office/powerpoint/2010/main" val="210375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D9660B-1902-429E-BB99-E92E26E5E93E}" type="datetimeFigureOut">
              <a:rPr lang="en-IN" smtClean="0"/>
              <a:t>09-04-2024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BD0468-E110-4462-A394-71D4C299CC98}" type="slidenum">
              <a:rPr lang="en-IN" smtClean="0"/>
              <a:t>‹#›</a:t>
            </a:fld>
            <a:endParaRPr lang="en-IN"/>
          </a:p>
        </p:txBody>
      </p:sp>
    </p:spTree>
    <p:extLst>
      <p:ext uri="{BB962C8B-B14F-4D97-AF65-F5344CB8AC3E}">
        <p14:creationId xmlns:p14="http://schemas.microsoft.com/office/powerpoint/2010/main" val="447301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9660B-1902-429E-BB99-E92E26E5E93E}" type="datetimeFigureOut">
              <a:rPr lang="en-IN" smtClean="0"/>
              <a:t>09-04-2024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BD0468-E110-4462-A394-71D4C299CC98}" type="slidenum">
              <a:rPr lang="en-IN" smtClean="0"/>
              <a:t>‹#›</a:t>
            </a:fld>
            <a:endParaRPr lang="en-IN"/>
          </a:p>
        </p:txBody>
      </p:sp>
    </p:spTree>
    <p:extLst>
      <p:ext uri="{BB962C8B-B14F-4D97-AF65-F5344CB8AC3E}">
        <p14:creationId xmlns:p14="http://schemas.microsoft.com/office/powerpoint/2010/main" val="192574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9660B-1902-429E-BB99-E92E26E5E93E}"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BD0468-E110-4462-A394-71D4C299CC98}" type="slidenum">
              <a:rPr lang="en-IN" smtClean="0"/>
              <a:t>‹#›</a:t>
            </a:fld>
            <a:endParaRPr lang="en-IN"/>
          </a:p>
        </p:txBody>
      </p:sp>
    </p:spTree>
    <p:extLst>
      <p:ext uri="{BB962C8B-B14F-4D97-AF65-F5344CB8AC3E}">
        <p14:creationId xmlns:p14="http://schemas.microsoft.com/office/powerpoint/2010/main" val="3257233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BD0468-E110-4462-A394-71D4C299CC98}" type="slidenum">
              <a:rPr lang="en-IN" smtClean="0"/>
              <a:t>‹#›</a:t>
            </a:fld>
            <a:endParaRPr lang="en-IN"/>
          </a:p>
        </p:txBody>
      </p:sp>
      <p:sp>
        <p:nvSpPr>
          <p:cNvPr id="5" name="Date Placeholder 4"/>
          <p:cNvSpPr>
            <a:spLocks noGrp="1"/>
          </p:cNvSpPr>
          <p:nvPr>
            <p:ph type="dt" sz="half" idx="10"/>
          </p:nvPr>
        </p:nvSpPr>
        <p:spPr/>
        <p:txBody>
          <a:bodyPr/>
          <a:lstStyle/>
          <a:p>
            <a:fld id="{9CD9660B-1902-429E-BB99-E92E26E5E93E}" type="datetimeFigureOut">
              <a:rPr lang="en-IN" smtClean="0"/>
              <a:t>09-04-2024</a:t>
            </a:fld>
            <a:endParaRPr lang="en-IN"/>
          </a:p>
        </p:txBody>
      </p:sp>
    </p:spTree>
    <p:extLst>
      <p:ext uri="{BB962C8B-B14F-4D97-AF65-F5344CB8AC3E}">
        <p14:creationId xmlns:p14="http://schemas.microsoft.com/office/powerpoint/2010/main" val="171406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D9660B-1902-429E-BB99-E92E26E5E93E}" type="datetimeFigureOut">
              <a:rPr lang="en-IN" smtClean="0"/>
              <a:t>09-04-2024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BD0468-E110-4462-A394-71D4C299CC98}" type="slidenum">
              <a:rPr lang="en-IN" smtClean="0"/>
              <a:t>‹#›</a:t>
            </a:fld>
            <a:endParaRPr lang="en-IN"/>
          </a:p>
        </p:txBody>
      </p:sp>
    </p:spTree>
    <p:extLst>
      <p:ext uri="{BB962C8B-B14F-4D97-AF65-F5344CB8AC3E}">
        <p14:creationId xmlns:p14="http://schemas.microsoft.com/office/powerpoint/2010/main" val="1079964686"/>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4F98F-AF0D-9055-0811-63654D2A1D0D}"/>
              </a:ext>
            </a:extLst>
          </p:cNvPr>
          <p:cNvSpPr>
            <a:spLocks noGrp="1"/>
          </p:cNvSpPr>
          <p:nvPr>
            <p:ph type="ctrTitle"/>
          </p:nvPr>
        </p:nvSpPr>
        <p:spPr>
          <a:xfrm>
            <a:off x="1456623" y="198438"/>
            <a:ext cx="9144000" cy="1064928"/>
          </a:xfrm>
        </p:spPr>
        <p:txBody>
          <a:bodyPr>
            <a:normAutofit/>
          </a:bodyPr>
          <a:lstStyle/>
          <a:p>
            <a:r>
              <a:rPr lang="en-IN" b="1" u="sng" dirty="0">
                <a:solidFill>
                  <a:srgbClr val="0D0D0D"/>
                </a:solidFill>
                <a:effectLst/>
                <a:latin typeface="Söhne"/>
              </a:rPr>
              <a:t>An Analysis Of Crime In India  </a:t>
            </a:r>
            <a:endParaRPr lang="en-IN" b="1" u="sng" dirty="0"/>
          </a:p>
        </p:txBody>
      </p:sp>
      <p:sp>
        <p:nvSpPr>
          <p:cNvPr id="3" name="Subtitle 2">
            <a:extLst>
              <a:ext uri="{FF2B5EF4-FFF2-40B4-BE49-F238E27FC236}">
                <a16:creationId xmlns:a16="http://schemas.microsoft.com/office/drawing/2014/main" id="{E82EFADB-1F36-32ED-EC3A-360ED1FDF077}"/>
              </a:ext>
            </a:extLst>
          </p:cNvPr>
          <p:cNvSpPr>
            <a:spLocks noGrp="1"/>
          </p:cNvSpPr>
          <p:nvPr>
            <p:ph type="subTitle" idx="1"/>
          </p:nvPr>
        </p:nvSpPr>
        <p:spPr>
          <a:xfrm>
            <a:off x="1524000" y="1992429"/>
            <a:ext cx="9144000" cy="3650381"/>
          </a:xfrm>
        </p:spPr>
        <p:txBody>
          <a:bodyPr/>
          <a:lstStyle/>
          <a:p>
            <a:endParaRPr lang="en-IN" dirty="0"/>
          </a:p>
        </p:txBody>
      </p:sp>
      <p:pic>
        <p:nvPicPr>
          <p:cNvPr id="8" name="Picture 7">
            <a:extLst>
              <a:ext uri="{FF2B5EF4-FFF2-40B4-BE49-F238E27FC236}">
                <a16:creationId xmlns:a16="http://schemas.microsoft.com/office/drawing/2014/main" id="{E917E37F-121C-96FB-0438-094079D973E5}"/>
              </a:ext>
            </a:extLst>
          </p:cNvPr>
          <p:cNvPicPr>
            <a:picLocks noChangeAspect="1"/>
          </p:cNvPicPr>
          <p:nvPr/>
        </p:nvPicPr>
        <p:blipFill>
          <a:blip r:embed="rId2"/>
          <a:stretch>
            <a:fillRect/>
          </a:stretch>
        </p:blipFill>
        <p:spPr>
          <a:xfrm>
            <a:off x="1303866" y="1508042"/>
            <a:ext cx="9824185" cy="4304898"/>
          </a:xfrm>
          <a:prstGeom prst="rect">
            <a:avLst/>
          </a:prstGeom>
        </p:spPr>
      </p:pic>
      <p:sp>
        <p:nvSpPr>
          <p:cNvPr id="10" name="TextBox 9">
            <a:extLst>
              <a:ext uri="{FF2B5EF4-FFF2-40B4-BE49-F238E27FC236}">
                <a16:creationId xmlns:a16="http://schemas.microsoft.com/office/drawing/2014/main" id="{9596F30B-78F2-CC8A-D5C5-DC3090F9524D}"/>
              </a:ext>
            </a:extLst>
          </p:cNvPr>
          <p:cNvSpPr txBox="1"/>
          <p:nvPr/>
        </p:nvSpPr>
        <p:spPr>
          <a:xfrm>
            <a:off x="6995160" y="5812940"/>
            <a:ext cx="6116854" cy="830997"/>
          </a:xfrm>
          <a:prstGeom prst="rect">
            <a:avLst/>
          </a:prstGeom>
          <a:noFill/>
        </p:spPr>
        <p:txBody>
          <a:bodyPr wrap="square">
            <a:spAutoFit/>
          </a:bodyPr>
          <a:lstStyle/>
          <a:p>
            <a:pPr marL="0" indent="0" algn="ctr">
              <a:buNone/>
            </a:pPr>
            <a:r>
              <a:rPr lang="en-US" sz="2400" b="1" i="1" dirty="0">
                <a:solidFill>
                  <a:srgbClr val="00B050"/>
                </a:solidFill>
              </a:rPr>
              <a:t>Submitted by :- Ayush Gajbhiye</a:t>
            </a:r>
          </a:p>
          <a:p>
            <a:pPr marL="0" indent="0" algn="ctr">
              <a:buNone/>
            </a:pPr>
            <a:r>
              <a:rPr lang="en-US" sz="2400" b="1" i="1" dirty="0">
                <a:solidFill>
                  <a:srgbClr val="00B050"/>
                </a:solidFill>
              </a:rPr>
              <a:t>To :- Prof. Irfan Shaikh</a:t>
            </a:r>
            <a:endParaRPr lang="en-IN" sz="2400" b="1" i="1" dirty="0">
              <a:solidFill>
                <a:srgbClr val="00B050"/>
              </a:solidFill>
            </a:endParaRPr>
          </a:p>
        </p:txBody>
      </p:sp>
    </p:spTree>
    <p:extLst>
      <p:ext uri="{BB962C8B-B14F-4D97-AF65-F5344CB8AC3E}">
        <p14:creationId xmlns:p14="http://schemas.microsoft.com/office/powerpoint/2010/main" val="26812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FAAE2-4617-0394-FB75-B0A43135A61A}"/>
              </a:ext>
            </a:extLst>
          </p:cNvPr>
          <p:cNvSpPr>
            <a:spLocks noGrp="1"/>
          </p:cNvSpPr>
          <p:nvPr>
            <p:ph type="title"/>
          </p:nvPr>
        </p:nvSpPr>
        <p:spPr>
          <a:xfrm>
            <a:off x="1219202" y="863598"/>
            <a:ext cx="9601196" cy="1303867"/>
          </a:xfrm>
        </p:spPr>
        <p:txBody>
          <a:bodyPr>
            <a:normAutofit/>
          </a:bodyPr>
          <a:lstStyle/>
          <a:p>
            <a:r>
              <a:rPr lang="en-IN" b="1" i="0" dirty="0">
                <a:solidFill>
                  <a:srgbClr val="000000"/>
                </a:solidFill>
                <a:effectLst/>
                <a:latin typeface="Helvetica Neue"/>
              </a:rPr>
              <a:t> </a:t>
            </a:r>
            <a:r>
              <a:rPr lang="en-IN" b="1" i="0" dirty="0">
                <a:solidFill>
                  <a:srgbClr val="000000"/>
                </a:solidFill>
                <a:effectLst/>
              </a:rPr>
              <a:t>Outlier</a:t>
            </a:r>
            <a:r>
              <a:rPr lang="en-IN" b="1" i="0" dirty="0">
                <a:solidFill>
                  <a:srgbClr val="000000"/>
                </a:solidFill>
                <a:effectLst/>
                <a:latin typeface="Helvetica Neue"/>
              </a:rPr>
              <a:t> </a:t>
            </a:r>
            <a:br>
              <a:rPr lang="en-IN" b="1" i="0" dirty="0">
                <a:solidFill>
                  <a:srgbClr val="000000"/>
                </a:solidFill>
                <a:effectLst/>
                <a:latin typeface="Helvetica Neue"/>
              </a:rPr>
            </a:br>
            <a:endParaRPr lang="en-IN" dirty="0"/>
          </a:p>
        </p:txBody>
      </p:sp>
      <p:pic>
        <p:nvPicPr>
          <p:cNvPr id="4" name="Picture 3">
            <a:extLst>
              <a:ext uri="{FF2B5EF4-FFF2-40B4-BE49-F238E27FC236}">
                <a16:creationId xmlns:a16="http://schemas.microsoft.com/office/drawing/2014/main" id="{CCAA7AEF-8B10-77F9-A539-0ED593F45DCD}"/>
              </a:ext>
            </a:extLst>
          </p:cNvPr>
          <p:cNvPicPr>
            <a:picLocks noChangeAspect="1"/>
          </p:cNvPicPr>
          <p:nvPr/>
        </p:nvPicPr>
        <p:blipFill>
          <a:blip r:embed="rId2"/>
          <a:stretch>
            <a:fillRect/>
          </a:stretch>
        </p:blipFill>
        <p:spPr>
          <a:xfrm>
            <a:off x="549752" y="1599573"/>
            <a:ext cx="8089367" cy="4183411"/>
          </a:xfrm>
          <a:prstGeom prst="rect">
            <a:avLst/>
          </a:prstGeom>
        </p:spPr>
      </p:pic>
      <p:sp>
        <p:nvSpPr>
          <p:cNvPr id="3" name="TextBox 2">
            <a:extLst>
              <a:ext uri="{FF2B5EF4-FFF2-40B4-BE49-F238E27FC236}">
                <a16:creationId xmlns:a16="http://schemas.microsoft.com/office/drawing/2014/main" id="{4134B0E4-1AFC-8E4A-9A6C-DC46DF0B5D73}"/>
              </a:ext>
            </a:extLst>
          </p:cNvPr>
          <p:cNvSpPr txBox="1"/>
          <p:nvPr/>
        </p:nvSpPr>
        <p:spPr>
          <a:xfrm>
            <a:off x="1074823" y="6071404"/>
            <a:ext cx="3773127"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Outlier present in the data</a:t>
            </a: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82773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75C9-B737-B374-DB23-432573D35DA0}"/>
              </a:ext>
            </a:extLst>
          </p:cNvPr>
          <p:cNvSpPr>
            <a:spLocks noGrp="1"/>
          </p:cNvSpPr>
          <p:nvPr>
            <p:ph type="title"/>
          </p:nvPr>
        </p:nvSpPr>
        <p:spPr/>
        <p:txBody>
          <a:bodyPr/>
          <a:lstStyle/>
          <a:p>
            <a:r>
              <a:rPr lang="en-US" b="1" dirty="0">
                <a:solidFill>
                  <a:schemeClr val="tx1"/>
                </a:solidFill>
              </a:rPr>
              <a:t>Treatment of Outlier </a:t>
            </a:r>
            <a:endParaRPr lang="en-IN" b="1" dirty="0">
              <a:solidFill>
                <a:schemeClr val="tx1"/>
              </a:solidFill>
            </a:endParaRPr>
          </a:p>
        </p:txBody>
      </p:sp>
      <p:pic>
        <p:nvPicPr>
          <p:cNvPr id="8" name="Picture 7">
            <a:extLst>
              <a:ext uri="{FF2B5EF4-FFF2-40B4-BE49-F238E27FC236}">
                <a16:creationId xmlns:a16="http://schemas.microsoft.com/office/drawing/2014/main" id="{66B84ACE-6BDB-2112-462C-E3711D2FFD92}"/>
              </a:ext>
            </a:extLst>
          </p:cNvPr>
          <p:cNvPicPr>
            <a:picLocks noChangeAspect="1"/>
          </p:cNvPicPr>
          <p:nvPr/>
        </p:nvPicPr>
        <p:blipFill>
          <a:blip r:embed="rId2"/>
          <a:stretch>
            <a:fillRect/>
          </a:stretch>
        </p:blipFill>
        <p:spPr>
          <a:xfrm>
            <a:off x="677334" y="1474068"/>
            <a:ext cx="8303037" cy="3944956"/>
          </a:xfrm>
          <a:prstGeom prst="rect">
            <a:avLst/>
          </a:prstGeom>
        </p:spPr>
      </p:pic>
      <p:sp>
        <p:nvSpPr>
          <p:cNvPr id="11" name="TextBox 10">
            <a:extLst>
              <a:ext uri="{FF2B5EF4-FFF2-40B4-BE49-F238E27FC236}">
                <a16:creationId xmlns:a16="http://schemas.microsoft.com/office/drawing/2014/main" id="{5AB430F7-F759-672D-64D5-EA576C180B7B}"/>
              </a:ext>
            </a:extLst>
          </p:cNvPr>
          <p:cNvSpPr txBox="1"/>
          <p:nvPr/>
        </p:nvSpPr>
        <p:spPr>
          <a:xfrm>
            <a:off x="1434164" y="5879068"/>
            <a:ext cx="4225491" cy="369332"/>
          </a:xfrm>
          <a:prstGeom prst="rect">
            <a:avLst/>
          </a:prstGeom>
          <a:noFill/>
        </p:spPr>
        <p:txBody>
          <a:bodyPr wrap="square" rtlCol="0">
            <a:spAutoFit/>
          </a:bodyPr>
          <a:lstStyle/>
          <a:p>
            <a:r>
              <a:rPr lang="en-US" dirty="0">
                <a:latin typeface="Aptos" panose="020B0004020202020204" pitchFamily="34" charset="0"/>
              </a:rPr>
              <a:t>Outlier is removed</a:t>
            </a:r>
            <a:endParaRPr lang="en-IN" dirty="0">
              <a:latin typeface="Aptos" panose="020B0004020202020204" pitchFamily="34" charset="0"/>
            </a:endParaRPr>
          </a:p>
        </p:txBody>
      </p:sp>
    </p:spTree>
    <p:extLst>
      <p:ext uri="{BB962C8B-B14F-4D97-AF65-F5344CB8AC3E}">
        <p14:creationId xmlns:p14="http://schemas.microsoft.com/office/powerpoint/2010/main" val="3895328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447BB5-1402-8F80-87DC-74B161B3B538}"/>
              </a:ext>
            </a:extLst>
          </p:cNvPr>
          <p:cNvSpPr>
            <a:spLocks noGrp="1"/>
          </p:cNvSpPr>
          <p:nvPr>
            <p:ph idx="1"/>
          </p:nvPr>
        </p:nvSpPr>
        <p:spPr/>
        <p:txBody>
          <a:bodyPr>
            <a:normAutofit/>
          </a:bodyPr>
          <a:lstStyle/>
          <a:p>
            <a:r>
              <a:rPr lang="en-IN" sz="2000" b="0" i="0" dirty="0">
                <a:solidFill>
                  <a:srgbClr val="1F1F1F"/>
                </a:solidFill>
                <a:effectLst/>
                <a:latin typeface="Bahnschrift" panose="020B0502040204020203" pitchFamily="34" charset="0"/>
              </a:rPr>
              <a:t>Data partitioning is </a:t>
            </a:r>
            <a:r>
              <a:rPr lang="en-IN" sz="2000" b="0" i="0" dirty="0">
                <a:solidFill>
                  <a:srgbClr val="040C28"/>
                </a:solidFill>
                <a:effectLst/>
                <a:latin typeface="Bahnschrift" panose="020B0502040204020203" pitchFamily="34" charset="0"/>
              </a:rPr>
              <a:t>used to split the original data set </a:t>
            </a:r>
            <a:r>
              <a:rPr lang="en-US" sz="2000" dirty="0">
                <a:latin typeface="Bahnschrift" panose="020B0502040204020203" pitchFamily="34" charset="0"/>
              </a:rPr>
              <a:t>into subsets for training and testing</a:t>
            </a:r>
            <a:r>
              <a:rPr lang="en-US" sz="2000" b="0" i="0" dirty="0">
                <a:solidFill>
                  <a:srgbClr val="410007"/>
                </a:solidFill>
                <a:effectLst/>
                <a:latin typeface="Bahnschrift" panose="020B0502040204020203" pitchFamily="34" charset="0"/>
              </a:rPr>
              <a:t>.</a:t>
            </a:r>
          </a:p>
          <a:p>
            <a:r>
              <a:rPr lang="en-US" sz="2000" dirty="0">
                <a:solidFill>
                  <a:srgbClr val="410007"/>
                </a:solidFill>
                <a:latin typeface="Bahnschrift" panose="020B0502040204020203" pitchFamily="34" charset="0"/>
              </a:rPr>
              <a:t>70% of data is taken for training and remaining 30% is taken for testing.</a:t>
            </a:r>
          </a:p>
          <a:p>
            <a:r>
              <a:rPr lang="en-US" sz="2000" b="0" i="0" dirty="0">
                <a:solidFill>
                  <a:srgbClr val="410007"/>
                </a:solidFill>
                <a:effectLst/>
                <a:latin typeface="Bahnschrift" panose="020B0502040204020203" pitchFamily="34" charset="0"/>
              </a:rPr>
              <a:t>Subset of data is further divided into </a:t>
            </a:r>
            <a:r>
              <a:rPr lang="en-US" sz="2000" dirty="0" err="1">
                <a:solidFill>
                  <a:srgbClr val="410007"/>
                </a:solidFill>
                <a:latin typeface="Bahnschrift" panose="020B0502040204020203" pitchFamily="34" charset="0"/>
              </a:rPr>
              <a:t>X</a:t>
            </a:r>
            <a:r>
              <a:rPr lang="en-US" sz="2000" b="0" i="0" dirty="0" err="1">
                <a:solidFill>
                  <a:srgbClr val="410007"/>
                </a:solidFill>
                <a:effectLst/>
                <a:latin typeface="Bahnschrift" panose="020B0502040204020203" pitchFamily="34" charset="0"/>
              </a:rPr>
              <a:t>_train</a:t>
            </a:r>
            <a:r>
              <a:rPr lang="en-US" sz="2000" b="0" i="0" dirty="0">
                <a:solidFill>
                  <a:srgbClr val="410007"/>
                </a:solidFill>
                <a:effectLst/>
                <a:latin typeface="Bahnschrift" panose="020B0502040204020203" pitchFamily="34" charset="0"/>
              </a:rPr>
              <a:t>,</a:t>
            </a:r>
            <a:r>
              <a:rPr lang="en-US" sz="2000" dirty="0">
                <a:solidFill>
                  <a:srgbClr val="410007"/>
                </a:solidFill>
                <a:latin typeface="Bahnschrift" panose="020B0502040204020203" pitchFamily="34" charset="0"/>
              </a:rPr>
              <a:t> </a:t>
            </a:r>
            <a:r>
              <a:rPr lang="en-US" sz="2000" dirty="0" err="1">
                <a:solidFill>
                  <a:srgbClr val="410007"/>
                </a:solidFill>
                <a:latin typeface="Bahnschrift" panose="020B0502040204020203" pitchFamily="34" charset="0"/>
              </a:rPr>
              <a:t>Y_train</a:t>
            </a:r>
            <a:r>
              <a:rPr lang="en-US" sz="2000" dirty="0">
                <a:solidFill>
                  <a:srgbClr val="410007"/>
                </a:solidFill>
                <a:latin typeface="Bahnschrift" panose="020B0502040204020203" pitchFamily="34" charset="0"/>
              </a:rPr>
              <a:t>, </a:t>
            </a:r>
            <a:r>
              <a:rPr lang="en-US" sz="2000" dirty="0" err="1">
                <a:solidFill>
                  <a:srgbClr val="410007"/>
                </a:solidFill>
                <a:latin typeface="Bahnschrift" panose="020B0502040204020203" pitchFamily="34" charset="0"/>
              </a:rPr>
              <a:t>X_test</a:t>
            </a:r>
            <a:r>
              <a:rPr lang="en-US" sz="2000" dirty="0">
                <a:solidFill>
                  <a:srgbClr val="410007"/>
                </a:solidFill>
                <a:latin typeface="Bahnschrift" panose="020B0502040204020203" pitchFamily="34" charset="0"/>
              </a:rPr>
              <a:t>, Y_test.</a:t>
            </a:r>
            <a:r>
              <a:rPr lang="en-US" sz="2000" b="0" i="0" u="none" strike="noStrike" dirty="0">
                <a:solidFill>
                  <a:srgbClr val="FFFFFF"/>
                </a:solidFill>
                <a:effectLst/>
                <a:latin typeface="Bahnschrift" panose="020B0502040204020203" pitchFamily="34" charset="0"/>
              </a:rPr>
              <a:t>0% </a:t>
            </a:r>
            <a:endParaRPr lang="en-IN" sz="2000" dirty="0">
              <a:latin typeface="Bahnschrift" panose="020B0502040204020203" pitchFamily="34" charset="0"/>
            </a:endParaRPr>
          </a:p>
        </p:txBody>
      </p:sp>
      <p:sp>
        <p:nvSpPr>
          <p:cNvPr id="4" name="Title 3">
            <a:extLst>
              <a:ext uri="{FF2B5EF4-FFF2-40B4-BE49-F238E27FC236}">
                <a16:creationId xmlns:a16="http://schemas.microsoft.com/office/drawing/2014/main" id="{1CC1AF8B-1550-8603-3F36-1B605651D78A}"/>
              </a:ext>
            </a:extLst>
          </p:cNvPr>
          <p:cNvSpPr txBox="1">
            <a:spLocks noGrp="1"/>
          </p:cNvSpPr>
          <p:nvPr>
            <p:ph type="title"/>
          </p:nvPr>
        </p:nvSpPr>
        <p:spPr>
          <a:xfrm>
            <a:off x="677863" y="609600"/>
            <a:ext cx="8596312" cy="646331"/>
          </a:xfrm>
          <a:prstGeom prst="rect">
            <a:avLst/>
          </a:prstGeom>
          <a:noFill/>
        </p:spPr>
        <p:txBody>
          <a:bodyPr wrap="square">
            <a:spAutoFit/>
          </a:bodyPr>
          <a:lstStyle/>
          <a:p>
            <a:r>
              <a:rPr lang="en-US" b="1" u="sng" dirty="0">
                <a:solidFill>
                  <a:schemeClr val="tx1"/>
                </a:solidFill>
              </a:rPr>
              <a:t>Data Partition for building models </a:t>
            </a:r>
            <a:endParaRPr lang="en-IN" b="1" u="sng" dirty="0">
              <a:solidFill>
                <a:schemeClr val="tx1"/>
              </a:solidFill>
            </a:endParaRPr>
          </a:p>
        </p:txBody>
      </p:sp>
      <p:pic>
        <p:nvPicPr>
          <p:cNvPr id="6" name="Picture 5">
            <a:extLst>
              <a:ext uri="{FF2B5EF4-FFF2-40B4-BE49-F238E27FC236}">
                <a16:creationId xmlns:a16="http://schemas.microsoft.com/office/drawing/2014/main" id="{D8A72171-74CD-39E5-79DA-652A1091B20D}"/>
              </a:ext>
            </a:extLst>
          </p:cNvPr>
          <p:cNvPicPr>
            <a:picLocks noChangeAspect="1"/>
          </p:cNvPicPr>
          <p:nvPr/>
        </p:nvPicPr>
        <p:blipFill>
          <a:blip r:embed="rId2"/>
          <a:stretch>
            <a:fillRect/>
          </a:stretch>
        </p:blipFill>
        <p:spPr>
          <a:xfrm>
            <a:off x="363835" y="4305029"/>
            <a:ext cx="9271053" cy="1943371"/>
          </a:xfrm>
          <a:prstGeom prst="rect">
            <a:avLst/>
          </a:prstGeom>
        </p:spPr>
      </p:pic>
    </p:spTree>
    <p:extLst>
      <p:ext uri="{BB962C8B-B14F-4D97-AF65-F5344CB8AC3E}">
        <p14:creationId xmlns:p14="http://schemas.microsoft.com/office/powerpoint/2010/main" val="369411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137B-A3C0-B97A-FB1F-0893F786DCEC}"/>
              </a:ext>
            </a:extLst>
          </p:cNvPr>
          <p:cNvSpPr>
            <a:spLocks noGrp="1"/>
          </p:cNvSpPr>
          <p:nvPr>
            <p:ph type="title"/>
          </p:nvPr>
        </p:nvSpPr>
        <p:spPr/>
        <p:txBody>
          <a:bodyPr/>
          <a:lstStyle/>
          <a:p>
            <a:r>
              <a:rPr lang="en-US" sz="3600" b="1" u="sng" dirty="0">
                <a:solidFill>
                  <a:schemeClr val="tx1"/>
                </a:solidFill>
              </a:rPr>
              <a:t>Models Used for Prediction</a:t>
            </a:r>
            <a:endParaRPr lang="en-IN" b="1" u="sng" dirty="0">
              <a:solidFill>
                <a:schemeClr val="tx1"/>
              </a:solidFill>
            </a:endParaRPr>
          </a:p>
        </p:txBody>
      </p:sp>
      <p:sp>
        <p:nvSpPr>
          <p:cNvPr id="3" name="Content Placeholder 2">
            <a:extLst>
              <a:ext uri="{FF2B5EF4-FFF2-40B4-BE49-F238E27FC236}">
                <a16:creationId xmlns:a16="http://schemas.microsoft.com/office/drawing/2014/main" id="{66238061-CE99-3066-5150-22CEA503BF29}"/>
              </a:ext>
            </a:extLst>
          </p:cNvPr>
          <p:cNvSpPr>
            <a:spLocks noGrp="1"/>
          </p:cNvSpPr>
          <p:nvPr>
            <p:ph idx="1"/>
          </p:nvPr>
        </p:nvSpPr>
        <p:spPr/>
        <p:txBody>
          <a:bodyPr/>
          <a:lstStyle/>
          <a:p>
            <a:r>
              <a:rPr lang="en-US" sz="4000" b="1" dirty="0"/>
              <a:t>Decision Tree </a:t>
            </a:r>
          </a:p>
          <a:p>
            <a:pPr marL="0" indent="0">
              <a:buNone/>
            </a:pPr>
            <a:endParaRPr lang="en-US" sz="4000" b="1" dirty="0"/>
          </a:p>
          <a:p>
            <a:r>
              <a:rPr lang="en-US" sz="4000" b="1" dirty="0"/>
              <a:t>Random Forest </a:t>
            </a:r>
          </a:p>
          <a:p>
            <a:endParaRPr lang="en-IN" dirty="0"/>
          </a:p>
        </p:txBody>
      </p:sp>
    </p:spTree>
    <p:extLst>
      <p:ext uri="{BB962C8B-B14F-4D97-AF65-F5344CB8AC3E}">
        <p14:creationId xmlns:p14="http://schemas.microsoft.com/office/powerpoint/2010/main" val="1911021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9AA6-9208-B531-14B3-7E4F82D1CA0A}"/>
              </a:ext>
            </a:extLst>
          </p:cNvPr>
          <p:cNvSpPr>
            <a:spLocks noGrp="1"/>
          </p:cNvSpPr>
          <p:nvPr>
            <p:ph type="title"/>
          </p:nvPr>
        </p:nvSpPr>
        <p:spPr>
          <a:xfrm>
            <a:off x="677334" y="511249"/>
            <a:ext cx="8596668" cy="1320800"/>
          </a:xfrm>
        </p:spPr>
        <p:txBody>
          <a:bodyPr/>
          <a:lstStyle/>
          <a:p>
            <a:r>
              <a:rPr lang="en-US" sz="3600" b="1" u="sng" dirty="0">
                <a:solidFill>
                  <a:schemeClr val="tx1"/>
                </a:solidFill>
              </a:rPr>
              <a:t>Decision Tree </a:t>
            </a:r>
            <a:endParaRPr lang="en-IN" b="1" u="sng" dirty="0">
              <a:solidFill>
                <a:schemeClr val="tx1"/>
              </a:solidFill>
            </a:endParaRPr>
          </a:p>
        </p:txBody>
      </p:sp>
      <p:sp>
        <p:nvSpPr>
          <p:cNvPr id="3" name="Content Placeholder 2">
            <a:extLst>
              <a:ext uri="{FF2B5EF4-FFF2-40B4-BE49-F238E27FC236}">
                <a16:creationId xmlns:a16="http://schemas.microsoft.com/office/drawing/2014/main" id="{B2840D8D-0492-D284-F2D8-AF3B5BBE805F}"/>
              </a:ext>
            </a:extLst>
          </p:cNvPr>
          <p:cNvSpPr>
            <a:spLocks noGrp="1"/>
          </p:cNvSpPr>
          <p:nvPr>
            <p:ph idx="1"/>
          </p:nvPr>
        </p:nvSpPr>
        <p:spPr>
          <a:xfrm>
            <a:off x="677334" y="1405289"/>
            <a:ext cx="8596668" cy="5452711"/>
          </a:xfrm>
        </p:spPr>
        <p:txBody>
          <a:bodyPr/>
          <a:lstStyle/>
          <a:p>
            <a:pPr>
              <a:buFont typeface="Wingdings" panose="05000000000000000000" pitchFamily="2" charset="2"/>
              <a:buChar char="Ø"/>
            </a:pPr>
            <a:r>
              <a:rPr lang="en-US" b="1" dirty="0">
                <a:latin typeface="Helvetica Neue"/>
              </a:rPr>
              <a:t>Model building</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IN" b="1" i="0" dirty="0">
              <a:solidFill>
                <a:srgbClr val="000000"/>
              </a:solidFill>
              <a:effectLst/>
              <a:latin typeface="Helvetica Neue"/>
            </a:endParaRPr>
          </a:p>
          <a:p>
            <a:pPr>
              <a:buFont typeface="Wingdings" panose="05000000000000000000" pitchFamily="2" charset="2"/>
              <a:buChar char="Ø"/>
            </a:pPr>
            <a:r>
              <a:rPr lang="en-US" dirty="0"/>
              <a:t> </a:t>
            </a:r>
            <a:r>
              <a:rPr lang="en-US" b="1" dirty="0">
                <a:latin typeface="Helvetica Neue"/>
              </a:rPr>
              <a:t>model report before pruning</a:t>
            </a:r>
            <a:endParaRPr lang="en-IN" b="1" dirty="0">
              <a:latin typeface="Helvetica Neue"/>
            </a:endParaRPr>
          </a:p>
        </p:txBody>
      </p:sp>
      <p:pic>
        <p:nvPicPr>
          <p:cNvPr id="5" name="Picture 4">
            <a:extLst>
              <a:ext uri="{FF2B5EF4-FFF2-40B4-BE49-F238E27FC236}">
                <a16:creationId xmlns:a16="http://schemas.microsoft.com/office/drawing/2014/main" id="{A3BDC0DA-7F65-3EAE-4353-C8E15E09307B}"/>
              </a:ext>
            </a:extLst>
          </p:cNvPr>
          <p:cNvPicPr>
            <a:picLocks noChangeAspect="1"/>
          </p:cNvPicPr>
          <p:nvPr/>
        </p:nvPicPr>
        <p:blipFill>
          <a:blip r:embed="rId2"/>
          <a:stretch>
            <a:fillRect/>
          </a:stretch>
        </p:blipFill>
        <p:spPr>
          <a:xfrm>
            <a:off x="677334" y="1930400"/>
            <a:ext cx="8697539" cy="2210108"/>
          </a:xfrm>
          <a:prstGeom prst="rect">
            <a:avLst/>
          </a:prstGeom>
        </p:spPr>
      </p:pic>
      <p:pic>
        <p:nvPicPr>
          <p:cNvPr id="12" name="Picture 11">
            <a:extLst>
              <a:ext uri="{FF2B5EF4-FFF2-40B4-BE49-F238E27FC236}">
                <a16:creationId xmlns:a16="http://schemas.microsoft.com/office/drawing/2014/main" id="{10316FBC-7082-C6C1-AAED-0497F4CB1A5A}"/>
              </a:ext>
            </a:extLst>
          </p:cNvPr>
          <p:cNvPicPr>
            <a:picLocks noChangeAspect="1"/>
          </p:cNvPicPr>
          <p:nvPr/>
        </p:nvPicPr>
        <p:blipFill>
          <a:blip r:embed="rId3"/>
          <a:stretch>
            <a:fillRect/>
          </a:stretch>
        </p:blipFill>
        <p:spPr>
          <a:xfrm>
            <a:off x="940137" y="4899259"/>
            <a:ext cx="5949434" cy="1816006"/>
          </a:xfrm>
          <a:prstGeom prst="rect">
            <a:avLst/>
          </a:prstGeom>
        </p:spPr>
      </p:pic>
    </p:spTree>
    <p:extLst>
      <p:ext uri="{BB962C8B-B14F-4D97-AF65-F5344CB8AC3E}">
        <p14:creationId xmlns:p14="http://schemas.microsoft.com/office/powerpoint/2010/main" val="900756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3821-F690-6F57-0661-0E737B67D4D8}"/>
              </a:ext>
            </a:extLst>
          </p:cNvPr>
          <p:cNvSpPr>
            <a:spLocks noGrp="1"/>
          </p:cNvSpPr>
          <p:nvPr>
            <p:ph type="title"/>
          </p:nvPr>
        </p:nvSpPr>
        <p:spPr>
          <a:xfrm>
            <a:off x="706850" y="65239"/>
            <a:ext cx="8596668" cy="1320800"/>
          </a:xfrm>
        </p:spPr>
        <p:txBody>
          <a:bodyPr/>
          <a:lstStyle/>
          <a:p>
            <a:r>
              <a:rPr lang="en-IN" b="1" i="0" dirty="0">
                <a:solidFill>
                  <a:srgbClr val="000000"/>
                </a:solidFill>
                <a:effectLst/>
                <a:latin typeface="Helvetica Neue"/>
              </a:rPr>
              <a:t>Model Improvement after Pruning</a:t>
            </a:r>
            <a:endParaRPr lang="en-IN" dirty="0"/>
          </a:p>
        </p:txBody>
      </p:sp>
      <p:sp>
        <p:nvSpPr>
          <p:cNvPr id="5" name="Content Placeholder 4">
            <a:extLst>
              <a:ext uri="{FF2B5EF4-FFF2-40B4-BE49-F238E27FC236}">
                <a16:creationId xmlns:a16="http://schemas.microsoft.com/office/drawing/2014/main" id="{E0DD4DF1-EFB3-05D1-10E9-611774B3A587}"/>
              </a:ext>
            </a:extLst>
          </p:cNvPr>
          <p:cNvSpPr>
            <a:spLocks noGrp="1"/>
          </p:cNvSpPr>
          <p:nvPr>
            <p:ph idx="1"/>
          </p:nvPr>
        </p:nvSpPr>
        <p:spPr>
          <a:xfrm>
            <a:off x="677334" y="1386039"/>
            <a:ext cx="8596668" cy="5319310"/>
          </a:xfrm>
        </p:spPr>
        <p:txBody>
          <a:bodyPr/>
          <a:lstStyle/>
          <a:p>
            <a:endParaRPr lang="en-US" dirty="0"/>
          </a:p>
          <a:p>
            <a:pPr marL="0" indent="0">
              <a:buNone/>
            </a:pPr>
            <a:endParaRPr lang="en-IN" dirty="0"/>
          </a:p>
          <a:p>
            <a:pPr marL="0" indent="0">
              <a:buNone/>
            </a:pPr>
            <a:endParaRPr lang="en-IN" dirty="0"/>
          </a:p>
          <a:p>
            <a:r>
              <a:rPr lang="en-IN" b="1" dirty="0">
                <a:latin typeface="Helvetica Neue"/>
              </a:rPr>
              <a:t>Model report after pruning</a:t>
            </a:r>
          </a:p>
          <a:p>
            <a:endParaRPr lang="en-IN" b="1" dirty="0">
              <a:latin typeface="Helvetica Neue"/>
            </a:endParaRPr>
          </a:p>
          <a:p>
            <a:endParaRPr lang="en-IN" b="1" dirty="0">
              <a:latin typeface="Helvetica Neue"/>
            </a:endParaRPr>
          </a:p>
          <a:p>
            <a:endParaRPr lang="en-IN" b="1" dirty="0">
              <a:latin typeface="Helvetica Neue"/>
            </a:endParaRPr>
          </a:p>
          <a:p>
            <a:endParaRPr lang="en-IN" b="1" dirty="0">
              <a:latin typeface="Helvetica Neue"/>
            </a:endParaRPr>
          </a:p>
          <a:p>
            <a:endParaRPr lang="en-IN" b="1" dirty="0">
              <a:latin typeface="Helvetica Neue"/>
            </a:endParaRPr>
          </a:p>
          <a:p>
            <a:r>
              <a:rPr lang="en-IN" b="1" dirty="0">
                <a:solidFill>
                  <a:srgbClr val="FF0000"/>
                </a:solidFill>
                <a:latin typeface="Helvetica Neue"/>
              </a:rPr>
              <a:t>Accuracy of model on train 83%, so we say that the model is good fit</a:t>
            </a:r>
          </a:p>
          <a:p>
            <a:r>
              <a:rPr lang="en-IN" b="1" dirty="0">
                <a:solidFill>
                  <a:srgbClr val="FF0000"/>
                </a:solidFill>
                <a:latin typeface="Helvetica Neue"/>
              </a:rPr>
              <a:t>Accuracy of model on test 83%, so we say that the model is good fit</a:t>
            </a:r>
          </a:p>
          <a:p>
            <a:endParaRPr lang="en-IN" b="1" dirty="0">
              <a:solidFill>
                <a:srgbClr val="FF0000"/>
              </a:solidFill>
              <a:latin typeface="Helvetica Neue"/>
            </a:endParaRPr>
          </a:p>
          <a:p>
            <a:endParaRPr lang="en-IN" b="1" dirty="0">
              <a:latin typeface="Helvetica Neue"/>
            </a:endParaRPr>
          </a:p>
        </p:txBody>
      </p:sp>
      <p:pic>
        <p:nvPicPr>
          <p:cNvPr id="6" name="Content Placeholder 6">
            <a:extLst>
              <a:ext uri="{FF2B5EF4-FFF2-40B4-BE49-F238E27FC236}">
                <a16:creationId xmlns:a16="http://schemas.microsoft.com/office/drawing/2014/main" id="{11B4A289-D106-EB44-A30B-21AAED7564BF}"/>
              </a:ext>
            </a:extLst>
          </p:cNvPr>
          <p:cNvPicPr>
            <a:picLocks noChangeAspect="1"/>
          </p:cNvPicPr>
          <p:nvPr/>
        </p:nvPicPr>
        <p:blipFill>
          <a:blip r:embed="rId2"/>
          <a:stretch>
            <a:fillRect/>
          </a:stretch>
        </p:blipFill>
        <p:spPr>
          <a:xfrm>
            <a:off x="706850" y="884914"/>
            <a:ext cx="7003097" cy="1566512"/>
          </a:xfrm>
          <a:prstGeom prst="rect">
            <a:avLst/>
          </a:prstGeom>
        </p:spPr>
      </p:pic>
      <p:pic>
        <p:nvPicPr>
          <p:cNvPr id="9" name="Picture 8">
            <a:extLst>
              <a:ext uri="{FF2B5EF4-FFF2-40B4-BE49-F238E27FC236}">
                <a16:creationId xmlns:a16="http://schemas.microsoft.com/office/drawing/2014/main" id="{35D02F92-4EB9-B2EF-0F15-47002D077268}"/>
              </a:ext>
            </a:extLst>
          </p:cNvPr>
          <p:cNvPicPr>
            <a:picLocks noChangeAspect="1"/>
          </p:cNvPicPr>
          <p:nvPr/>
        </p:nvPicPr>
        <p:blipFill>
          <a:blip r:embed="rId3"/>
          <a:stretch>
            <a:fillRect/>
          </a:stretch>
        </p:blipFill>
        <p:spPr>
          <a:xfrm>
            <a:off x="221381" y="2952551"/>
            <a:ext cx="6439298" cy="2061447"/>
          </a:xfrm>
          <a:prstGeom prst="rect">
            <a:avLst/>
          </a:prstGeom>
        </p:spPr>
      </p:pic>
    </p:spTree>
    <p:extLst>
      <p:ext uri="{BB962C8B-B14F-4D97-AF65-F5344CB8AC3E}">
        <p14:creationId xmlns:p14="http://schemas.microsoft.com/office/powerpoint/2010/main" val="3996717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9DDA-1C23-D04A-EA7C-2577F2DBE457}"/>
              </a:ext>
            </a:extLst>
          </p:cNvPr>
          <p:cNvSpPr>
            <a:spLocks noGrp="1"/>
          </p:cNvSpPr>
          <p:nvPr>
            <p:ph type="title"/>
          </p:nvPr>
        </p:nvSpPr>
        <p:spPr/>
        <p:txBody>
          <a:bodyPr>
            <a:normAutofit/>
          </a:bodyPr>
          <a:lstStyle/>
          <a:p>
            <a:pPr algn="ctr"/>
            <a:r>
              <a:rPr lang="en-IN" b="1" i="0" dirty="0">
                <a:solidFill>
                  <a:srgbClr val="000000"/>
                </a:solidFill>
                <a:effectLst/>
                <a:latin typeface="Helvetica Neue"/>
              </a:rPr>
              <a:t>Plotting Decision Tree</a:t>
            </a:r>
          </a:p>
        </p:txBody>
      </p:sp>
      <p:sp>
        <p:nvSpPr>
          <p:cNvPr id="3" name="Content Placeholder 2">
            <a:extLst>
              <a:ext uri="{FF2B5EF4-FFF2-40B4-BE49-F238E27FC236}">
                <a16:creationId xmlns:a16="http://schemas.microsoft.com/office/drawing/2014/main" id="{B9399E56-AF23-57DC-2F45-156AEC9E5D76}"/>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7AD7BABE-0108-1CFE-660B-D4AC5D0E47C1}"/>
              </a:ext>
            </a:extLst>
          </p:cNvPr>
          <p:cNvPicPr>
            <a:picLocks noChangeAspect="1"/>
          </p:cNvPicPr>
          <p:nvPr/>
        </p:nvPicPr>
        <p:blipFill>
          <a:blip r:embed="rId2"/>
          <a:stretch>
            <a:fillRect/>
          </a:stretch>
        </p:blipFill>
        <p:spPr>
          <a:xfrm>
            <a:off x="0" y="1930400"/>
            <a:ext cx="10039150" cy="4198937"/>
          </a:xfrm>
          <a:prstGeom prst="rect">
            <a:avLst/>
          </a:prstGeom>
        </p:spPr>
      </p:pic>
    </p:spTree>
    <p:extLst>
      <p:ext uri="{BB962C8B-B14F-4D97-AF65-F5344CB8AC3E}">
        <p14:creationId xmlns:p14="http://schemas.microsoft.com/office/powerpoint/2010/main" val="2554391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3250A-3E86-303C-C033-123E166DBDB0}"/>
              </a:ext>
            </a:extLst>
          </p:cNvPr>
          <p:cNvSpPr>
            <a:spLocks noGrp="1"/>
          </p:cNvSpPr>
          <p:nvPr>
            <p:ph type="title"/>
          </p:nvPr>
        </p:nvSpPr>
        <p:spPr/>
        <p:txBody>
          <a:bodyPr/>
          <a:lstStyle/>
          <a:p>
            <a:pPr algn="ctr"/>
            <a:r>
              <a:rPr lang="en-IN" b="1" i="0" dirty="0">
                <a:solidFill>
                  <a:srgbClr val="000000"/>
                </a:solidFill>
                <a:effectLst/>
                <a:latin typeface="Helvetica Neue"/>
              </a:rPr>
              <a:t>Random Forest</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68CFB7E8-E895-8D8B-536F-B81073011408}"/>
              </a:ext>
            </a:extLst>
          </p:cNvPr>
          <p:cNvSpPr>
            <a:spLocks noGrp="1"/>
          </p:cNvSpPr>
          <p:nvPr>
            <p:ph idx="1"/>
          </p:nvPr>
        </p:nvSpPr>
        <p:spPr>
          <a:xfrm>
            <a:off x="359334" y="1930400"/>
            <a:ext cx="8596668" cy="4149463"/>
          </a:xfrm>
        </p:spPr>
        <p:txBody>
          <a:bodyPr>
            <a:normAutofit/>
          </a:bodyPr>
          <a:lstStyle/>
          <a:p>
            <a:r>
              <a:rPr lang="en-US" sz="3200" b="1" dirty="0">
                <a:latin typeface="Helvetica Neue"/>
              </a:rPr>
              <a:t>Model </a:t>
            </a:r>
            <a:endParaRPr lang="en-IN" sz="3200" b="1" dirty="0">
              <a:latin typeface="Helvetica Neue"/>
            </a:endParaRPr>
          </a:p>
        </p:txBody>
      </p:sp>
      <p:pic>
        <p:nvPicPr>
          <p:cNvPr id="5" name="Picture 4">
            <a:extLst>
              <a:ext uri="{FF2B5EF4-FFF2-40B4-BE49-F238E27FC236}">
                <a16:creationId xmlns:a16="http://schemas.microsoft.com/office/drawing/2014/main" id="{1834E879-55BE-CAC3-87AE-7730783E65DB}"/>
              </a:ext>
            </a:extLst>
          </p:cNvPr>
          <p:cNvPicPr>
            <a:picLocks noChangeAspect="1"/>
          </p:cNvPicPr>
          <p:nvPr/>
        </p:nvPicPr>
        <p:blipFill>
          <a:blip r:embed="rId2"/>
          <a:stretch>
            <a:fillRect/>
          </a:stretch>
        </p:blipFill>
        <p:spPr>
          <a:xfrm>
            <a:off x="359334" y="2800530"/>
            <a:ext cx="8914668" cy="3162741"/>
          </a:xfrm>
          <a:prstGeom prst="rect">
            <a:avLst/>
          </a:prstGeom>
        </p:spPr>
      </p:pic>
    </p:spTree>
    <p:extLst>
      <p:ext uri="{BB962C8B-B14F-4D97-AF65-F5344CB8AC3E}">
        <p14:creationId xmlns:p14="http://schemas.microsoft.com/office/powerpoint/2010/main" val="43662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B124-9558-4FF3-FB11-520CA98926EE}"/>
              </a:ext>
            </a:extLst>
          </p:cNvPr>
          <p:cNvSpPr>
            <a:spLocks noGrp="1"/>
          </p:cNvSpPr>
          <p:nvPr>
            <p:ph type="title"/>
          </p:nvPr>
        </p:nvSpPr>
        <p:spPr>
          <a:xfrm>
            <a:off x="879464" y="68541"/>
            <a:ext cx="8596668" cy="1320800"/>
          </a:xfrm>
        </p:spPr>
        <p:txBody>
          <a:bodyPr/>
          <a:lstStyle/>
          <a:p>
            <a:pPr algn="ctr"/>
            <a:r>
              <a:rPr lang="en-US" sz="3600" b="1" dirty="0">
                <a:solidFill>
                  <a:schemeClr val="tx1"/>
                </a:solidFill>
              </a:rPr>
              <a:t>Importance Features</a:t>
            </a:r>
            <a:endParaRPr lang="en-IN" b="1" dirty="0">
              <a:solidFill>
                <a:schemeClr val="tx1"/>
              </a:solidFill>
            </a:endParaRPr>
          </a:p>
        </p:txBody>
      </p:sp>
      <p:sp>
        <p:nvSpPr>
          <p:cNvPr id="3" name="Content Placeholder 2">
            <a:extLst>
              <a:ext uri="{FF2B5EF4-FFF2-40B4-BE49-F238E27FC236}">
                <a16:creationId xmlns:a16="http://schemas.microsoft.com/office/drawing/2014/main" id="{A36DC2AE-71C5-8585-A58A-DEF1725CA09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3C416BE-3B53-AFEA-955C-B279F3E3DE71}"/>
              </a:ext>
            </a:extLst>
          </p:cNvPr>
          <p:cNvPicPr>
            <a:picLocks noChangeAspect="1"/>
          </p:cNvPicPr>
          <p:nvPr/>
        </p:nvPicPr>
        <p:blipFill>
          <a:blip r:embed="rId2"/>
          <a:stretch>
            <a:fillRect/>
          </a:stretch>
        </p:blipFill>
        <p:spPr>
          <a:xfrm>
            <a:off x="0" y="1231137"/>
            <a:ext cx="10641976" cy="5256291"/>
          </a:xfrm>
          <a:prstGeom prst="rect">
            <a:avLst/>
          </a:prstGeom>
        </p:spPr>
      </p:pic>
    </p:spTree>
    <p:extLst>
      <p:ext uri="{BB962C8B-B14F-4D97-AF65-F5344CB8AC3E}">
        <p14:creationId xmlns:p14="http://schemas.microsoft.com/office/powerpoint/2010/main" val="540962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AFC8F-2155-8D8E-9F11-C0180A8D8061}"/>
              </a:ext>
            </a:extLst>
          </p:cNvPr>
          <p:cNvSpPr>
            <a:spLocks noGrp="1"/>
          </p:cNvSpPr>
          <p:nvPr>
            <p:ph type="title"/>
          </p:nvPr>
        </p:nvSpPr>
        <p:spPr>
          <a:xfrm>
            <a:off x="455954" y="658702"/>
            <a:ext cx="8596668" cy="1320800"/>
          </a:xfrm>
        </p:spPr>
        <p:txBody>
          <a:bodyPr/>
          <a:lstStyle/>
          <a:p>
            <a:pPr algn="ctr"/>
            <a:r>
              <a:rPr lang="en-US" sz="3600" b="1" dirty="0">
                <a:solidFill>
                  <a:schemeClr val="tx1"/>
                </a:solidFill>
              </a:rPr>
              <a:t>Classification report</a:t>
            </a:r>
            <a:endParaRPr lang="en-IN" b="1" dirty="0">
              <a:solidFill>
                <a:schemeClr val="tx1"/>
              </a:solidFill>
            </a:endParaRPr>
          </a:p>
        </p:txBody>
      </p:sp>
      <p:sp>
        <p:nvSpPr>
          <p:cNvPr id="3" name="Content Placeholder 2">
            <a:extLst>
              <a:ext uri="{FF2B5EF4-FFF2-40B4-BE49-F238E27FC236}">
                <a16:creationId xmlns:a16="http://schemas.microsoft.com/office/drawing/2014/main" id="{9A6E37CA-9E35-307B-70EB-6D1316941B2D}"/>
              </a:ext>
            </a:extLst>
          </p:cNvPr>
          <p:cNvSpPr>
            <a:spLocks noGrp="1"/>
          </p:cNvSpPr>
          <p:nvPr>
            <p:ph idx="1"/>
          </p:nvPr>
        </p:nvSpPr>
        <p:spPr>
          <a:xfrm>
            <a:off x="590707" y="2075754"/>
            <a:ext cx="8596668" cy="5369387"/>
          </a:xfrm>
        </p:spPr>
        <p:txBody>
          <a:bodyPr>
            <a:normAutofit/>
          </a:bodyPr>
          <a:lstStyle/>
          <a:p>
            <a:r>
              <a:rPr lang="en-US" sz="2400" b="1" dirty="0">
                <a:latin typeface="Helvetica Neue"/>
              </a:rPr>
              <a:t>Train data</a:t>
            </a:r>
          </a:p>
          <a:p>
            <a:endParaRPr lang="en-US" sz="2400" b="1" dirty="0">
              <a:latin typeface="Helvetica Neue"/>
            </a:endParaRPr>
          </a:p>
          <a:p>
            <a:endParaRPr lang="en-US" sz="2400" b="1" dirty="0">
              <a:latin typeface="Helvetica Neue"/>
            </a:endParaRPr>
          </a:p>
          <a:p>
            <a:endParaRPr lang="en-US" sz="2400" b="1" dirty="0">
              <a:latin typeface="Helvetica Neue"/>
            </a:endParaRPr>
          </a:p>
          <a:p>
            <a:endParaRPr lang="en-US" sz="2400" b="1" dirty="0">
              <a:latin typeface="Helvetica Neue"/>
            </a:endParaRPr>
          </a:p>
          <a:p>
            <a:pPr>
              <a:buFont typeface="Wingdings" panose="05000000000000000000" pitchFamily="2" charset="2"/>
              <a:buChar char="Ø"/>
            </a:pPr>
            <a:endParaRPr lang="en-IN" sz="2400" b="1" dirty="0">
              <a:solidFill>
                <a:srgbClr val="FF0000"/>
              </a:solidFill>
              <a:latin typeface="Helvetica Neue"/>
            </a:endParaRPr>
          </a:p>
          <a:p>
            <a:pPr>
              <a:buFont typeface="Wingdings" panose="05000000000000000000" pitchFamily="2" charset="2"/>
              <a:buChar char="Ø"/>
            </a:pPr>
            <a:endParaRPr lang="en-IN" sz="2400" b="1" dirty="0">
              <a:solidFill>
                <a:srgbClr val="FF0000"/>
              </a:solidFill>
              <a:latin typeface="Helvetica Neue"/>
            </a:endParaRPr>
          </a:p>
          <a:p>
            <a:pPr>
              <a:buFont typeface="Wingdings" panose="05000000000000000000" pitchFamily="2" charset="2"/>
              <a:buChar char="Ø"/>
            </a:pPr>
            <a:r>
              <a:rPr lang="en-IN" sz="2400" b="1" dirty="0">
                <a:solidFill>
                  <a:srgbClr val="FF0000"/>
                </a:solidFill>
                <a:latin typeface="Helvetica Neue"/>
              </a:rPr>
              <a:t>Accuracy of model on train 87%, so we say that the model is good fit</a:t>
            </a:r>
          </a:p>
          <a:p>
            <a:pPr marL="0" indent="0">
              <a:buNone/>
            </a:pPr>
            <a:endParaRPr lang="en-IN" sz="2400" b="1" dirty="0">
              <a:latin typeface="Helvetica Neue"/>
            </a:endParaRPr>
          </a:p>
        </p:txBody>
      </p:sp>
      <p:pic>
        <p:nvPicPr>
          <p:cNvPr id="5" name="Picture 4">
            <a:extLst>
              <a:ext uri="{FF2B5EF4-FFF2-40B4-BE49-F238E27FC236}">
                <a16:creationId xmlns:a16="http://schemas.microsoft.com/office/drawing/2014/main" id="{0F034F1B-527D-F2A9-2B10-664964029690}"/>
              </a:ext>
            </a:extLst>
          </p:cNvPr>
          <p:cNvPicPr>
            <a:picLocks noChangeAspect="1"/>
          </p:cNvPicPr>
          <p:nvPr/>
        </p:nvPicPr>
        <p:blipFill>
          <a:blip r:embed="rId2"/>
          <a:stretch>
            <a:fillRect/>
          </a:stretch>
        </p:blipFill>
        <p:spPr>
          <a:xfrm>
            <a:off x="959526" y="2926080"/>
            <a:ext cx="6095792" cy="2204184"/>
          </a:xfrm>
          <a:prstGeom prst="rect">
            <a:avLst/>
          </a:prstGeom>
        </p:spPr>
      </p:pic>
    </p:spTree>
    <p:extLst>
      <p:ext uri="{BB962C8B-B14F-4D97-AF65-F5344CB8AC3E}">
        <p14:creationId xmlns:p14="http://schemas.microsoft.com/office/powerpoint/2010/main" val="406541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81A3-7790-FE86-F7A1-1479F3B947B4}"/>
              </a:ext>
            </a:extLst>
          </p:cNvPr>
          <p:cNvSpPr>
            <a:spLocks noGrp="1"/>
          </p:cNvSpPr>
          <p:nvPr>
            <p:ph type="title"/>
          </p:nvPr>
        </p:nvSpPr>
        <p:spPr/>
        <p:txBody>
          <a:bodyPr/>
          <a:lstStyle/>
          <a:p>
            <a:pPr algn="ctr"/>
            <a:r>
              <a:rPr lang="en-US" b="1" u="sng" dirty="0">
                <a:solidFill>
                  <a:schemeClr val="tx1"/>
                </a:solidFill>
                <a:latin typeface="Söhne"/>
              </a:rPr>
              <a:t>Introduction</a:t>
            </a:r>
            <a:endParaRPr lang="en-IN" b="1" u="sng" dirty="0">
              <a:solidFill>
                <a:schemeClr val="tx1"/>
              </a:solidFill>
              <a:latin typeface="Söhne"/>
            </a:endParaRPr>
          </a:p>
        </p:txBody>
      </p:sp>
      <p:sp>
        <p:nvSpPr>
          <p:cNvPr id="3" name="Content Placeholder 2">
            <a:extLst>
              <a:ext uri="{FF2B5EF4-FFF2-40B4-BE49-F238E27FC236}">
                <a16:creationId xmlns:a16="http://schemas.microsoft.com/office/drawing/2014/main" id="{0F195B1A-6D73-F15A-CC81-C30F800471E9}"/>
              </a:ext>
            </a:extLst>
          </p:cNvPr>
          <p:cNvSpPr>
            <a:spLocks noGrp="1"/>
          </p:cNvSpPr>
          <p:nvPr>
            <p:ph idx="1"/>
          </p:nvPr>
        </p:nvSpPr>
        <p:spPr>
          <a:xfrm>
            <a:off x="1478282" y="2912534"/>
            <a:ext cx="9601196" cy="3318936"/>
          </a:xfrm>
        </p:spPr>
        <p:txBody>
          <a:bodyPr>
            <a:normAutofit/>
          </a:bodyPr>
          <a:lstStyle/>
          <a:p>
            <a:pPr algn="l">
              <a:buFont typeface="Arial" panose="020B0604020202020204" pitchFamily="34" charset="0"/>
              <a:buChar char="•"/>
            </a:pPr>
            <a:r>
              <a:rPr lang="en-IN" b="0" i="0" dirty="0">
                <a:solidFill>
                  <a:srgbClr val="0D0D0D"/>
                </a:solidFill>
                <a:effectLst/>
                <a:latin typeface="Aptos" panose="020B0004020202020204" pitchFamily="34" charset="0"/>
              </a:rPr>
              <a:t>The dataset  provides a comprehensive record of crimes reported under the Indian Penal Code (IPC) across various districts of India from 2001 to 2012.</a:t>
            </a:r>
          </a:p>
          <a:p>
            <a:pPr algn="l">
              <a:buFont typeface="Arial" panose="020B0604020202020204" pitchFamily="34" charset="0"/>
              <a:buChar char="•"/>
            </a:pPr>
            <a:r>
              <a:rPr lang="en-IN" b="0" i="0" dirty="0">
                <a:solidFill>
                  <a:srgbClr val="0D0D0D"/>
                </a:solidFill>
                <a:effectLst/>
                <a:latin typeface="Aptos" panose="020B0004020202020204" pitchFamily="34" charset="0"/>
              </a:rPr>
              <a:t>It encompasses a wide range of crime categories, including but not limited to murder, robbery, theft, rape, and more.</a:t>
            </a:r>
          </a:p>
          <a:p>
            <a:pPr algn="l">
              <a:buFont typeface="Arial" panose="020B0604020202020204" pitchFamily="34" charset="0"/>
              <a:buChar char="•"/>
            </a:pPr>
            <a:r>
              <a:rPr lang="en-IN" b="0" i="0" dirty="0">
                <a:solidFill>
                  <a:srgbClr val="0D0D0D"/>
                </a:solidFill>
                <a:effectLst/>
                <a:latin typeface="Aptos" panose="020B0004020202020204" pitchFamily="34" charset="0"/>
              </a:rPr>
              <a:t>The dataset offers valuable insights into the dynamics of criminal activities within the socio-cultural and geographical landscape of India.</a:t>
            </a:r>
          </a:p>
          <a:p>
            <a:endParaRPr lang="en-IN" dirty="0"/>
          </a:p>
        </p:txBody>
      </p:sp>
    </p:spTree>
    <p:extLst>
      <p:ext uri="{BB962C8B-B14F-4D97-AF65-F5344CB8AC3E}">
        <p14:creationId xmlns:p14="http://schemas.microsoft.com/office/powerpoint/2010/main" val="4010833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9B50-F93E-6595-82DF-7B38B8EC0457}"/>
              </a:ext>
            </a:extLst>
          </p:cNvPr>
          <p:cNvSpPr>
            <a:spLocks noGrp="1"/>
          </p:cNvSpPr>
          <p:nvPr>
            <p:ph type="title"/>
          </p:nvPr>
        </p:nvSpPr>
        <p:spPr>
          <a:xfrm>
            <a:off x="10196719" y="384598"/>
            <a:ext cx="1295845" cy="399983"/>
          </a:xfrm>
        </p:spPr>
        <p:txBody>
          <a:bodyPr>
            <a:normAutofit fontScale="90000"/>
          </a:bodyPr>
          <a:lstStyle/>
          <a:p>
            <a:r>
              <a:rPr lang="en-US" b="1" dirty="0">
                <a:solidFill>
                  <a:schemeClr val="tx1"/>
                </a:solidFill>
              </a:rPr>
              <a:t>.</a:t>
            </a:r>
            <a:endParaRPr lang="en-IN" b="1" dirty="0">
              <a:solidFill>
                <a:schemeClr val="tx1"/>
              </a:solidFill>
            </a:endParaRPr>
          </a:p>
        </p:txBody>
      </p:sp>
      <p:sp>
        <p:nvSpPr>
          <p:cNvPr id="6" name="Content Placeholder 5">
            <a:extLst>
              <a:ext uri="{FF2B5EF4-FFF2-40B4-BE49-F238E27FC236}">
                <a16:creationId xmlns:a16="http://schemas.microsoft.com/office/drawing/2014/main" id="{C36C7241-E5F2-E1DB-09C9-278AA92A180A}"/>
              </a:ext>
            </a:extLst>
          </p:cNvPr>
          <p:cNvSpPr>
            <a:spLocks noGrp="1"/>
          </p:cNvSpPr>
          <p:nvPr>
            <p:ph idx="1"/>
          </p:nvPr>
        </p:nvSpPr>
        <p:spPr>
          <a:xfrm>
            <a:off x="609957" y="784581"/>
            <a:ext cx="8596668" cy="5712472"/>
          </a:xfrm>
        </p:spPr>
        <p:txBody>
          <a:bodyPr>
            <a:normAutofit/>
          </a:bodyPr>
          <a:lstStyle/>
          <a:p>
            <a:r>
              <a:rPr lang="en-US" sz="2400" b="1" dirty="0"/>
              <a:t>Test data</a:t>
            </a:r>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IN" sz="2400" b="1" dirty="0">
                <a:solidFill>
                  <a:srgbClr val="FF0000"/>
                </a:solidFill>
                <a:latin typeface="Helvetica Neue"/>
              </a:rPr>
              <a:t>Accuracy of model on test 87%, so we say that the model is good fit</a:t>
            </a:r>
          </a:p>
          <a:p>
            <a:endParaRPr lang="en-IN" sz="2400" b="1" dirty="0">
              <a:solidFill>
                <a:srgbClr val="FF0000"/>
              </a:solidFill>
              <a:latin typeface="Helvetica Neue"/>
            </a:endParaRPr>
          </a:p>
          <a:p>
            <a:endParaRPr lang="en-IN" sz="2400" b="1" dirty="0"/>
          </a:p>
        </p:txBody>
      </p:sp>
      <p:pic>
        <p:nvPicPr>
          <p:cNvPr id="7" name="Picture 6">
            <a:extLst>
              <a:ext uri="{FF2B5EF4-FFF2-40B4-BE49-F238E27FC236}">
                <a16:creationId xmlns:a16="http://schemas.microsoft.com/office/drawing/2014/main" id="{BB0D905E-545E-EC42-11F4-44073F2BF9F5}"/>
              </a:ext>
            </a:extLst>
          </p:cNvPr>
          <p:cNvPicPr>
            <a:picLocks noChangeAspect="1"/>
          </p:cNvPicPr>
          <p:nvPr/>
        </p:nvPicPr>
        <p:blipFill>
          <a:blip r:embed="rId2"/>
          <a:stretch>
            <a:fillRect/>
          </a:stretch>
        </p:blipFill>
        <p:spPr>
          <a:xfrm>
            <a:off x="609957" y="1539672"/>
            <a:ext cx="5139373" cy="2389839"/>
          </a:xfrm>
          <a:prstGeom prst="rect">
            <a:avLst/>
          </a:prstGeom>
        </p:spPr>
      </p:pic>
    </p:spTree>
    <p:extLst>
      <p:ext uri="{BB962C8B-B14F-4D97-AF65-F5344CB8AC3E}">
        <p14:creationId xmlns:p14="http://schemas.microsoft.com/office/powerpoint/2010/main" val="4240411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8B52-039C-48FC-39B5-E6045EED28C5}"/>
              </a:ext>
            </a:extLst>
          </p:cNvPr>
          <p:cNvSpPr>
            <a:spLocks noGrp="1"/>
          </p:cNvSpPr>
          <p:nvPr>
            <p:ph type="title"/>
          </p:nvPr>
        </p:nvSpPr>
        <p:spPr>
          <a:xfrm>
            <a:off x="917965" y="573299"/>
            <a:ext cx="8596668" cy="1320800"/>
          </a:xfrm>
        </p:spPr>
        <p:txBody>
          <a:bodyPr/>
          <a:lstStyle/>
          <a:p>
            <a:pPr algn="ctr"/>
            <a:r>
              <a:rPr lang="en-US" b="1" u="sng" dirty="0">
                <a:solidFill>
                  <a:srgbClr val="92D050"/>
                </a:solidFill>
              </a:rPr>
              <a:t>Plotting Random Forest</a:t>
            </a:r>
            <a:endParaRPr lang="en-IN" b="1" u="sng" dirty="0">
              <a:solidFill>
                <a:srgbClr val="92D050"/>
              </a:solidFill>
            </a:endParaRPr>
          </a:p>
        </p:txBody>
      </p:sp>
      <p:sp>
        <p:nvSpPr>
          <p:cNvPr id="3" name="Content Placeholder 2">
            <a:extLst>
              <a:ext uri="{FF2B5EF4-FFF2-40B4-BE49-F238E27FC236}">
                <a16:creationId xmlns:a16="http://schemas.microsoft.com/office/drawing/2014/main" id="{A6755849-8BCB-2009-A611-46B4B9D1F20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2261077-7CDD-835E-BE5C-90AEBB9136C9}"/>
              </a:ext>
            </a:extLst>
          </p:cNvPr>
          <p:cNvPicPr>
            <a:picLocks noChangeAspect="1"/>
          </p:cNvPicPr>
          <p:nvPr/>
        </p:nvPicPr>
        <p:blipFill>
          <a:blip r:embed="rId2"/>
          <a:stretch>
            <a:fillRect/>
          </a:stretch>
        </p:blipFill>
        <p:spPr>
          <a:xfrm>
            <a:off x="73437" y="1982929"/>
            <a:ext cx="11441229" cy="4875071"/>
          </a:xfrm>
          <a:prstGeom prst="rect">
            <a:avLst/>
          </a:prstGeom>
        </p:spPr>
      </p:pic>
    </p:spTree>
    <p:extLst>
      <p:ext uri="{BB962C8B-B14F-4D97-AF65-F5344CB8AC3E}">
        <p14:creationId xmlns:p14="http://schemas.microsoft.com/office/powerpoint/2010/main" val="3078092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5847-4304-A6F4-A55E-95DE0E70EB79}"/>
              </a:ext>
            </a:extLst>
          </p:cNvPr>
          <p:cNvSpPr>
            <a:spLocks noGrp="1"/>
          </p:cNvSpPr>
          <p:nvPr>
            <p:ph type="title"/>
          </p:nvPr>
        </p:nvSpPr>
        <p:spPr/>
        <p:txBody>
          <a:bodyPr/>
          <a:lstStyle/>
          <a:p>
            <a:pPr algn="ctr"/>
            <a:r>
              <a:rPr lang="en-US" sz="3600" b="1" u="sng" dirty="0">
                <a:solidFill>
                  <a:srgbClr val="92D050"/>
                </a:solidFill>
              </a:rPr>
              <a:t>Comparative Analysis </a:t>
            </a:r>
            <a:endParaRPr lang="en-IN" b="1" u="sng" dirty="0">
              <a:solidFill>
                <a:srgbClr val="92D050"/>
              </a:solidFill>
            </a:endParaRPr>
          </a:p>
        </p:txBody>
      </p:sp>
      <p:sp>
        <p:nvSpPr>
          <p:cNvPr id="3" name="Content Placeholder 2">
            <a:extLst>
              <a:ext uri="{FF2B5EF4-FFF2-40B4-BE49-F238E27FC236}">
                <a16:creationId xmlns:a16="http://schemas.microsoft.com/office/drawing/2014/main" id="{75282FC0-EF8B-CC77-DD59-50D96B6D21FD}"/>
              </a:ext>
            </a:extLst>
          </p:cNvPr>
          <p:cNvSpPr>
            <a:spLocks noGrp="1"/>
          </p:cNvSpPr>
          <p:nvPr>
            <p:ph idx="1"/>
          </p:nvPr>
        </p:nvSpPr>
        <p:spPr>
          <a:xfrm>
            <a:off x="1064817" y="1677081"/>
            <a:ext cx="8596668" cy="4732108"/>
          </a:xfrm>
        </p:spPr>
        <p:txBody>
          <a:bodyPr>
            <a:normAutofit fontScale="85000" lnSpcReduction="20000"/>
          </a:bodyPr>
          <a:lstStyle/>
          <a:p>
            <a:pPr>
              <a:buFont typeface="Wingdings" panose="05000000000000000000" pitchFamily="2" charset="2"/>
              <a:buChar char="Ø"/>
            </a:pPr>
            <a:r>
              <a:rPr lang="en-US" sz="2400" b="1" dirty="0">
                <a:solidFill>
                  <a:schemeClr val="tx1">
                    <a:lumMod val="95000"/>
                    <a:lumOff val="5000"/>
                  </a:schemeClr>
                </a:solidFill>
              </a:rPr>
              <a:t>Decision Tree</a:t>
            </a:r>
            <a:endParaRPr lang="en-US" sz="2400" b="1" dirty="0">
              <a:solidFill>
                <a:schemeClr val="tx1">
                  <a:lumMod val="95000"/>
                  <a:lumOff val="5000"/>
                </a:schemeClr>
              </a:solidFill>
              <a:latin typeface="Helvetica Neue"/>
            </a:endParaRPr>
          </a:p>
          <a:p>
            <a:pPr>
              <a:buFont typeface="Wingdings" panose="05000000000000000000" pitchFamily="2" charset="2"/>
              <a:buChar char="Ø"/>
            </a:pPr>
            <a:r>
              <a:rPr lang="en-US" b="1" dirty="0">
                <a:highlight>
                  <a:srgbClr val="FFFF00"/>
                </a:highlight>
                <a:latin typeface="Helvetica Neue"/>
              </a:rPr>
              <a:t>In decision tree the accuracy in Train data is 83%(0.838792261882892)</a:t>
            </a:r>
          </a:p>
          <a:p>
            <a:pPr>
              <a:buFont typeface="Wingdings" panose="05000000000000000000" pitchFamily="2" charset="2"/>
              <a:buChar char="Ø"/>
            </a:pPr>
            <a:r>
              <a:rPr lang="en-US" b="1" dirty="0">
                <a:highlight>
                  <a:srgbClr val="FFFF00"/>
                </a:highlight>
                <a:latin typeface="Helvetica Neue"/>
              </a:rPr>
              <a:t>Root mean squared error on train data is </a:t>
            </a:r>
            <a:r>
              <a:rPr lang="en-US" b="1">
                <a:highlight>
                  <a:srgbClr val="FFFF00"/>
                </a:highlight>
                <a:latin typeface="Helvetica Neue"/>
              </a:rPr>
              <a:t>= 4.53</a:t>
            </a:r>
          </a:p>
          <a:p>
            <a:pPr>
              <a:buFont typeface="Wingdings" panose="05000000000000000000" pitchFamily="2" charset="2"/>
              <a:buChar char="Ø"/>
            </a:pPr>
            <a:endParaRPr lang="en-US" b="1" dirty="0">
              <a:highlight>
                <a:srgbClr val="FFFF00"/>
              </a:highlight>
              <a:latin typeface="Helvetica Neue"/>
            </a:endParaRPr>
          </a:p>
          <a:p>
            <a:pPr>
              <a:buFont typeface="Wingdings" panose="05000000000000000000" pitchFamily="2" charset="2"/>
              <a:buChar char="Ø"/>
            </a:pPr>
            <a:r>
              <a:rPr lang="en-US" sz="1800" b="1" dirty="0">
                <a:highlight>
                  <a:srgbClr val="FFFF00"/>
                </a:highlight>
                <a:latin typeface="Helvetica Neue"/>
              </a:rPr>
              <a:t>And in Test data the accuracy is 83%(0.8371036043333298)</a:t>
            </a:r>
          </a:p>
          <a:p>
            <a:pPr>
              <a:buFont typeface="Wingdings" panose="05000000000000000000" pitchFamily="2" charset="2"/>
              <a:buChar char="Ø"/>
            </a:pPr>
            <a:r>
              <a:rPr lang="en-US" b="1" dirty="0">
                <a:highlight>
                  <a:srgbClr val="FFFF00"/>
                </a:highlight>
                <a:latin typeface="Helvetica Neue"/>
              </a:rPr>
              <a:t>Root mean squared error on test data is = 2.91</a:t>
            </a:r>
          </a:p>
          <a:p>
            <a:pPr>
              <a:buFont typeface="Wingdings" panose="05000000000000000000" pitchFamily="2" charset="2"/>
              <a:buChar char="Ø"/>
            </a:pPr>
            <a:endParaRPr lang="en-US" sz="1800" b="1" dirty="0">
              <a:highlight>
                <a:srgbClr val="FFFF00"/>
              </a:highlight>
              <a:latin typeface="Helvetica Neue"/>
            </a:endParaRPr>
          </a:p>
          <a:p>
            <a:pPr marL="0" indent="0">
              <a:buNone/>
            </a:pPr>
            <a:endParaRPr lang="en-US" b="1" dirty="0"/>
          </a:p>
          <a:p>
            <a:pPr>
              <a:buFont typeface="Wingdings" panose="05000000000000000000" pitchFamily="2" charset="2"/>
              <a:buChar char="Ø"/>
            </a:pPr>
            <a:r>
              <a:rPr lang="en-IN" sz="2400" b="1" i="0" dirty="0">
                <a:solidFill>
                  <a:srgbClr val="000000"/>
                </a:solidFill>
                <a:effectLst/>
                <a:latin typeface="Helvetica Neue"/>
              </a:rPr>
              <a:t>Random Forest</a:t>
            </a:r>
          </a:p>
          <a:p>
            <a:pPr>
              <a:buFont typeface="Wingdings" panose="05000000000000000000" pitchFamily="2" charset="2"/>
              <a:buChar char="Ø"/>
            </a:pPr>
            <a:r>
              <a:rPr lang="en-US" b="1" dirty="0">
                <a:highlight>
                  <a:srgbClr val="FFFF00"/>
                </a:highlight>
                <a:latin typeface="Helvetica Neue"/>
              </a:rPr>
              <a:t>In random forest the accuracy in Train data is 87%(0.87274352802778)</a:t>
            </a:r>
          </a:p>
          <a:p>
            <a:pPr>
              <a:buFont typeface="Wingdings" panose="05000000000000000000" pitchFamily="2" charset="2"/>
              <a:buChar char="Ø"/>
            </a:pPr>
            <a:r>
              <a:rPr lang="en-US" b="1" dirty="0">
                <a:highlight>
                  <a:srgbClr val="FFFF00"/>
                </a:highlight>
                <a:latin typeface="Helvetica Neue"/>
              </a:rPr>
              <a:t>Root mean squared error on train data is = 1.40</a:t>
            </a:r>
          </a:p>
          <a:p>
            <a:pPr>
              <a:buFont typeface="Wingdings" panose="05000000000000000000" pitchFamily="2" charset="2"/>
              <a:buChar char="Ø"/>
            </a:pPr>
            <a:endParaRPr lang="en-US" b="1" dirty="0">
              <a:highlight>
                <a:srgbClr val="FFFF00"/>
              </a:highlight>
              <a:latin typeface="Helvetica Neue"/>
            </a:endParaRPr>
          </a:p>
          <a:p>
            <a:pPr>
              <a:buFont typeface="Wingdings" panose="05000000000000000000" pitchFamily="2" charset="2"/>
              <a:buChar char="Ø"/>
            </a:pPr>
            <a:r>
              <a:rPr lang="en-US" sz="1800" b="1" dirty="0">
                <a:highlight>
                  <a:srgbClr val="FFFF00"/>
                </a:highlight>
                <a:latin typeface="Helvetica Neue"/>
              </a:rPr>
              <a:t>And in Test data the accuracy is 87%(0.87411978619934)</a:t>
            </a:r>
          </a:p>
          <a:p>
            <a:pPr>
              <a:buFont typeface="Wingdings" panose="05000000000000000000" pitchFamily="2" charset="2"/>
              <a:buChar char="Ø"/>
            </a:pPr>
            <a:r>
              <a:rPr lang="en-US" b="1" dirty="0">
                <a:highlight>
                  <a:srgbClr val="FFFF00"/>
                </a:highlight>
                <a:latin typeface="Helvetica Neue"/>
              </a:rPr>
              <a:t>Root mean squared error on test data is = 3.00</a:t>
            </a:r>
          </a:p>
          <a:p>
            <a:pPr>
              <a:buFont typeface="Wingdings" panose="05000000000000000000" pitchFamily="2" charset="2"/>
              <a:buChar char="Ø"/>
            </a:pPr>
            <a:endParaRPr lang="en-US" sz="1800" b="1" dirty="0">
              <a:highlight>
                <a:srgbClr val="FFFF00"/>
              </a:highlight>
              <a:latin typeface="Helvetica Neue"/>
            </a:endParaRPr>
          </a:p>
          <a:p>
            <a:pPr marL="0" indent="0">
              <a:buNone/>
            </a:pPr>
            <a:endParaRPr lang="en-IN" dirty="0"/>
          </a:p>
        </p:txBody>
      </p:sp>
    </p:spTree>
    <p:extLst>
      <p:ext uri="{BB962C8B-B14F-4D97-AF65-F5344CB8AC3E}">
        <p14:creationId xmlns:p14="http://schemas.microsoft.com/office/powerpoint/2010/main" val="2995864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5414A-D4F4-AB4B-1352-0F678E3B7D15}"/>
              </a:ext>
            </a:extLst>
          </p:cNvPr>
          <p:cNvSpPr>
            <a:spLocks noGrp="1"/>
          </p:cNvSpPr>
          <p:nvPr>
            <p:ph type="title"/>
          </p:nvPr>
        </p:nvSpPr>
        <p:spPr>
          <a:xfrm>
            <a:off x="677334" y="433137"/>
            <a:ext cx="8596668" cy="1497263"/>
          </a:xfrm>
        </p:spPr>
        <p:txBody>
          <a:bodyPr>
            <a:normAutofit/>
          </a:bodyPr>
          <a:lstStyle/>
          <a:p>
            <a:pPr algn="ctr"/>
            <a:r>
              <a:rPr lang="en-US" sz="4000" b="1" u="sng" dirty="0">
                <a:solidFill>
                  <a:schemeClr val="tx1">
                    <a:lumMod val="85000"/>
                    <a:lumOff val="15000"/>
                  </a:schemeClr>
                </a:solidFill>
              </a:rPr>
              <a:t>Conclusion</a:t>
            </a:r>
            <a:endParaRPr lang="en-IN" sz="4000" b="1" u="sng"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A56CED5B-0336-0679-1364-DBA4556669C7}"/>
              </a:ext>
            </a:extLst>
          </p:cNvPr>
          <p:cNvSpPr>
            <a:spLocks noGrp="1"/>
          </p:cNvSpPr>
          <p:nvPr>
            <p:ph idx="1"/>
          </p:nvPr>
        </p:nvSpPr>
        <p:spPr>
          <a:xfrm>
            <a:off x="677333" y="2160589"/>
            <a:ext cx="9390691" cy="3880773"/>
          </a:xfrm>
        </p:spPr>
        <p:txBody>
          <a:bodyPr>
            <a:normAutofit lnSpcReduction="10000"/>
          </a:bodyPr>
          <a:lstStyle/>
          <a:p>
            <a:r>
              <a:rPr lang="en-IN" sz="3200" i="0" dirty="0">
                <a:solidFill>
                  <a:schemeClr val="tx1">
                    <a:lumMod val="85000"/>
                    <a:lumOff val="15000"/>
                  </a:schemeClr>
                </a:solidFill>
                <a:effectLst/>
                <a:latin typeface="Helvetica Neue"/>
              </a:rPr>
              <a:t>Both decision tree and random forest models are doing a good job at correctly classifying data. They're accurate around 83% to 87% of the time, which is pretty good.</a:t>
            </a:r>
            <a:r>
              <a:rPr lang="en-US" sz="3200" i="0" dirty="0">
                <a:solidFill>
                  <a:schemeClr val="tx1">
                    <a:lumMod val="85000"/>
                    <a:lumOff val="15000"/>
                  </a:schemeClr>
                </a:solidFill>
                <a:effectLst/>
                <a:latin typeface="Helvetica Neue"/>
              </a:rPr>
              <a:t> Therefore the conclusion drawn </a:t>
            </a:r>
            <a:r>
              <a:rPr lang="en-IN" sz="3200" i="0" dirty="0">
                <a:solidFill>
                  <a:schemeClr val="tx1">
                    <a:lumMod val="85000"/>
                    <a:lumOff val="15000"/>
                  </a:schemeClr>
                </a:solidFill>
                <a:effectLst/>
                <a:latin typeface="Helvetica Neue"/>
              </a:rPr>
              <a:t> decision tree achieved an accuracy of 83%, while the random forest achieved a higher accuracy of 87%  </a:t>
            </a:r>
          </a:p>
          <a:p>
            <a:r>
              <a:rPr lang="en-IN" sz="3200" i="0" dirty="0">
                <a:solidFill>
                  <a:schemeClr val="tx1">
                    <a:lumMod val="85000"/>
                    <a:lumOff val="15000"/>
                  </a:schemeClr>
                </a:solidFill>
                <a:effectLst/>
                <a:latin typeface="Helvetica Neue"/>
              </a:rPr>
              <a:t> </a:t>
            </a:r>
            <a:r>
              <a:rPr lang="en-US" sz="3200" dirty="0">
                <a:solidFill>
                  <a:schemeClr val="tx1">
                    <a:lumMod val="85000"/>
                    <a:lumOff val="15000"/>
                  </a:schemeClr>
                </a:solidFill>
                <a:latin typeface="Helvetica Neue"/>
              </a:rPr>
              <a:t>Hence random forest model best fits the data</a:t>
            </a:r>
            <a:r>
              <a:rPr lang="en-US" sz="3200" dirty="0">
                <a:solidFill>
                  <a:schemeClr val="tx1">
                    <a:lumMod val="85000"/>
                    <a:lumOff val="15000"/>
                  </a:schemeClr>
                </a:solidFill>
              </a:rPr>
              <a:t>.</a:t>
            </a:r>
            <a:endParaRPr lang="en-IN" sz="3200" i="0" dirty="0">
              <a:solidFill>
                <a:schemeClr val="tx1">
                  <a:lumMod val="85000"/>
                  <a:lumOff val="15000"/>
                </a:schemeClr>
              </a:solidFill>
              <a:effectLst/>
              <a:latin typeface="Söhne"/>
            </a:endParaRPr>
          </a:p>
          <a:p>
            <a:endParaRPr lang="en-US" sz="3200" b="0" i="0" dirty="0">
              <a:solidFill>
                <a:srgbClr val="0D0D0D"/>
              </a:solidFill>
              <a:effectLst/>
            </a:endParaRPr>
          </a:p>
          <a:p>
            <a:pPr marL="0" indent="0">
              <a:buNone/>
            </a:pPr>
            <a:endParaRPr lang="en-IN" sz="3200" b="0" i="0" dirty="0">
              <a:solidFill>
                <a:srgbClr val="0D0D0D"/>
              </a:solidFill>
              <a:effectLst/>
              <a:latin typeface="Söhne"/>
            </a:endParaRPr>
          </a:p>
          <a:p>
            <a:endParaRPr lang="en-IN" sz="3200" dirty="0"/>
          </a:p>
        </p:txBody>
      </p:sp>
    </p:spTree>
    <p:extLst>
      <p:ext uri="{BB962C8B-B14F-4D97-AF65-F5344CB8AC3E}">
        <p14:creationId xmlns:p14="http://schemas.microsoft.com/office/powerpoint/2010/main" val="3209920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E071B7-855E-35B1-77C5-96F6347CD9CA}"/>
              </a:ext>
            </a:extLst>
          </p:cNvPr>
          <p:cNvSpPr>
            <a:spLocks noGrp="1"/>
          </p:cNvSpPr>
          <p:nvPr>
            <p:ph type="title"/>
          </p:nvPr>
        </p:nvSpPr>
        <p:spPr>
          <a:xfrm>
            <a:off x="677334" y="2098306"/>
            <a:ext cx="8596668" cy="2290813"/>
          </a:xfrm>
        </p:spPr>
        <p:txBody>
          <a:bodyPr>
            <a:normAutofit/>
          </a:bodyPr>
          <a:lstStyle/>
          <a:p>
            <a:pPr algn="ctr"/>
            <a:r>
              <a:rPr lang="en-US" sz="6000" dirty="0"/>
              <a:t>“THANK YOU”</a:t>
            </a:r>
            <a:endParaRPr lang="en-IN" sz="6000" dirty="0"/>
          </a:p>
        </p:txBody>
      </p:sp>
    </p:spTree>
    <p:extLst>
      <p:ext uri="{BB962C8B-B14F-4D97-AF65-F5344CB8AC3E}">
        <p14:creationId xmlns:p14="http://schemas.microsoft.com/office/powerpoint/2010/main" val="93465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2CD0-28A2-EF6C-87D3-4B8015C43ED9}"/>
              </a:ext>
            </a:extLst>
          </p:cNvPr>
          <p:cNvSpPr>
            <a:spLocks noGrp="1"/>
          </p:cNvSpPr>
          <p:nvPr>
            <p:ph type="title"/>
          </p:nvPr>
        </p:nvSpPr>
        <p:spPr>
          <a:xfrm>
            <a:off x="600331" y="725103"/>
            <a:ext cx="8596668" cy="1320800"/>
          </a:xfrm>
        </p:spPr>
        <p:txBody>
          <a:bodyPr/>
          <a:lstStyle/>
          <a:p>
            <a:pPr algn="ctr"/>
            <a:r>
              <a:rPr lang="en-US" sz="4400" b="1" u="sng" dirty="0">
                <a:solidFill>
                  <a:schemeClr val="tx1"/>
                </a:solidFill>
                <a:latin typeface="Aptos" panose="020B0004020202020204" pitchFamily="34" charset="0"/>
              </a:rPr>
              <a:t>Objective</a:t>
            </a:r>
            <a:endParaRPr lang="en-IN" b="1" u="sng" dirty="0">
              <a:solidFill>
                <a:schemeClr val="tx1"/>
              </a:solidFill>
              <a:latin typeface="Aptos" panose="020B0004020202020204" pitchFamily="34" charset="0"/>
            </a:endParaRPr>
          </a:p>
        </p:txBody>
      </p:sp>
      <p:sp>
        <p:nvSpPr>
          <p:cNvPr id="3" name="Content Placeholder 2">
            <a:extLst>
              <a:ext uri="{FF2B5EF4-FFF2-40B4-BE49-F238E27FC236}">
                <a16:creationId xmlns:a16="http://schemas.microsoft.com/office/drawing/2014/main" id="{B52EAE98-011D-13B4-C63A-CA0FD2053973}"/>
              </a:ext>
            </a:extLst>
          </p:cNvPr>
          <p:cNvSpPr>
            <a:spLocks noGrp="1"/>
          </p:cNvSpPr>
          <p:nvPr>
            <p:ph idx="1"/>
          </p:nvPr>
        </p:nvSpPr>
        <p:spPr/>
        <p:txBody>
          <a:bodyPr/>
          <a:lstStyle/>
          <a:p>
            <a:r>
              <a:rPr lang="en-IN" b="0" i="0" dirty="0">
                <a:solidFill>
                  <a:srgbClr val="0D0D0D"/>
                </a:solidFill>
                <a:effectLst/>
                <a:latin typeface="Söhne"/>
              </a:rPr>
              <a:t>In this presentation, we will delve deeper into the landscape of crime in India, exploring key trends, challenges, and responses. Through data analysis, case studies, and expert insights, we aim to provide a comprehensive understanding of crime in India and discuss strategies for building safer and more resilient communities.</a:t>
            </a:r>
            <a:br>
              <a:rPr lang="en-IN" dirty="0"/>
            </a:br>
            <a:endParaRPr lang="en-IN" dirty="0"/>
          </a:p>
        </p:txBody>
      </p:sp>
    </p:spTree>
    <p:extLst>
      <p:ext uri="{BB962C8B-B14F-4D97-AF65-F5344CB8AC3E}">
        <p14:creationId xmlns:p14="http://schemas.microsoft.com/office/powerpoint/2010/main" val="3852416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8D6B-89C3-D119-BFCD-62A4EF269205}"/>
              </a:ext>
            </a:extLst>
          </p:cNvPr>
          <p:cNvSpPr>
            <a:spLocks noGrp="1"/>
          </p:cNvSpPr>
          <p:nvPr>
            <p:ph type="title"/>
          </p:nvPr>
        </p:nvSpPr>
        <p:spPr/>
        <p:txBody>
          <a:bodyPr/>
          <a:lstStyle/>
          <a:p>
            <a:pPr algn="ctr"/>
            <a:r>
              <a:rPr lang="en-US" sz="4400" b="1" u="sng" dirty="0">
                <a:solidFill>
                  <a:schemeClr val="tx1"/>
                </a:solidFill>
                <a:latin typeface="Aptos" panose="020B0004020202020204" pitchFamily="34" charset="0"/>
              </a:rPr>
              <a:t>Process Flow</a:t>
            </a:r>
            <a:endParaRPr lang="en-IN" b="1" u="sng" dirty="0">
              <a:solidFill>
                <a:schemeClr val="tx1"/>
              </a:solidFill>
              <a:latin typeface="Aptos" panose="020B0004020202020204" pitchFamily="34" charset="0"/>
            </a:endParaRPr>
          </a:p>
        </p:txBody>
      </p:sp>
      <p:pic>
        <p:nvPicPr>
          <p:cNvPr id="5" name="Content Placeholder 4">
            <a:extLst>
              <a:ext uri="{FF2B5EF4-FFF2-40B4-BE49-F238E27FC236}">
                <a16:creationId xmlns:a16="http://schemas.microsoft.com/office/drawing/2014/main" id="{1C64AC9D-1D85-8592-A55E-33AD5E6552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193641"/>
            <a:ext cx="8596312" cy="3815330"/>
          </a:xfrm>
        </p:spPr>
      </p:pic>
    </p:spTree>
    <p:extLst>
      <p:ext uri="{BB962C8B-B14F-4D97-AF65-F5344CB8AC3E}">
        <p14:creationId xmlns:p14="http://schemas.microsoft.com/office/powerpoint/2010/main" val="742413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FAF70-2DD2-85C6-291C-03735DCD16DB}"/>
              </a:ext>
            </a:extLst>
          </p:cNvPr>
          <p:cNvSpPr>
            <a:spLocks noGrp="1"/>
          </p:cNvSpPr>
          <p:nvPr>
            <p:ph type="title"/>
          </p:nvPr>
        </p:nvSpPr>
        <p:spPr>
          <a:xfrm>
            <a:off x="642399" y="564823"/>
            <a:ext cx="8596668" cy="1320800"/>
          </a:xfrm>
        </p:spPr>
        <p:txBody>
          <a:bodyPr>
            <a:normAutofit fontScale="90000"/>
          </a:bodyPr>
          <a:lstStyle/>
          <a:p>
            <a:r>
              <a:rPr lang="en-US" sz="4400" b="1" u="sng" dirty="0">
                <a:solidFill>
                  <a:schemeClr val="tx1"/>
                </a:solidFill>
                <a:latin typeface="Aptos" panose="020B0004020202020204" pitchFamily="34" charset="0"/>
              </a:rPr>
              <a:t>Tools and Platforms used for Model Building </a:t>
            </a:r>
            <a:endParaRPr lang="en-IN" b="1" u="sng" dirty="0">
              <a:solidFill>
                <a:schemeClr val="tx1"/>
              </a:solidFill>
              <a:latin typeface="Aptos" panose="020B0004020202020204" pitchFamily="34" charset="0"/>
            </a:endParaRPr>
          </a:p>
        </p:txBody>
      </p:sp>
      <p:sp>
        <p:nvSpPr>
          <p:cNvPr id="3" name="Content Placeholder 2">
            <a:extLst>
              <a:ext uri="{FF2B5EF4-FFF2-40B4-BE49-F238E27FC236}">
                <a16:creationId xmlns:a16="http://schemas.microsoft.com/office/drawing/2014/main" id="{A587A5EC-B1C0-CAD8-B83D-5E4BA622458E}"/>
              </a:ext>
            </a:extLst>
          </p:cNvPr>
          <p:cNvSpPr>
            <a:spLocks noGrp="1"/>
          </p:cNvSpPr>
          <p:nvPr>
            <p:ph idx="1"/>
          </p:nvPr>
        </p:nvSpPr>
        <p:spPr/>
        <p:txBody>
          <a:bodyPr/>
          <a:lstStyle/>
          <a:p>
            <a:r>
              <a:rPr lang="en-US" dirty="0">
                <a:solidFill>
                  <a:schemeClr val="tx1"/>
                </a:solidFill>
                <a:latin typeface="Aptos" panose="020B0004020202020204" pitchFamily="34" charset="0"/>
              </a:rPr>
              <a:t>Tools : Python</a:t>
            </a:r>
          </a:p>
          <a:p>
            <a:pPr algn="l"/>
            <a:r>
              <a:rPr lang="en-US" sz="2400" dirty="0">
                <a:solidFill>
                  <a:schemeClr val="tx1"/>
                </a:solidFill>
                <a:latin typeface="Aptos" panose="020B0004020202020204" pitchFamily="34" charset="0"/>
              </a:rPr>
              <a:t>Platform : </a:t>
            </a:r>
            <a:r>
              <a:rPr lang="en-US" sz="2400" dirty="0" err="1">
                <a:solidFill>
                  <a:schemeClr val="tx1"/>
                </a:solidFill>
                <a:latin typeface="Aptos" panose="020B0004020202020204" pitchFamily="34" charset="0"/>
              </a:rPr>
              <a:t>Jupyter</a:t>
            </a:r>
            <a:r>
              <a:rPr lang="en-US" sz="2400" dirty="0">
                <a:solidFill>
                  <a:schemeClr val="tx1"/>
                </a:solidFill>
                <a:latin typeface="Aptos" panose="020B0004020202020204" pitchFamily="34" charset="0"/>
              </a:rPr>
              <a:t> Notebook</a:t>
            </a:r>
          </a:p>
          <a:p>
            <a:r>
              <a:rPr lang="en-US" sz="2400" dirty="0">
                <a:solidFill>
                  <a:schemeClr val="tx1"/>
                </a:solidFill>
                <a:latin typeface="Aptos" panose="020B0004020202020204" pitchFamily="34" charset="0"/>
              </a:rPr>
              <a:t>Library Used : Scikit-learn, Matplotlib                                                                                                                                                                    </a:t>
            </a:r>
            <a:endParaRPr lang="en-IN" sz="2400" dirty="0">
              <a:solidFill>
                <a:schemeClr val="tx1"/>
              </a:solidFill>
              <a:latin typeface="Aptos" panose="020B0004020202020204" pitchFamily="34" charset="0"/>
            </a:endParaRPr>
          </a:p>
          <a:p>
            <a:pPr marL="0" indent="0">
              <a:buNone/>
            </a:pPr>
            <a:endParaRPr lang="en-IN" dirty="0"/>
          </a:p>
        </p:txBody>
      </p:sp>
      <p:pic>
        <p:nvPicPr>
          <p:cNvPr id="4" name="Picture 3" descr="Image result for IMAGES OF JUPYTER NOTEBOOK">
            <a:extLst>
              <a:ext uri="{FF2B5EF4-FFF2-40B4-BE49-F238E27FC236}">
                <a16:creationId xmlns:a16="http://schemas.microsoft.com/office/drawing/2014/main" id="{6E767C9B-2BD9-EF6F-8B67-C56992CFE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094" y="4298198"/>
            <a:ext cx="1447332" cy="14681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IMAGES OF PYTHON LANGUAGE">
            <a:extLst>
              <a:ext uri="{FF2B5EF4-FFF2-40B4-BE49-F238E27FC236}">
                <a16:creationId xmlns:a16="http://schemas.microsoft.com/office/drawing/2014/main" id="{E2E86F73-86AB-6297-C0AD-4BC4AE459C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7407" y="4298198"/>
            <a:ext cx="1657564" cy="14681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scikit-learn - Wikipedia">
            <a:extLst>
              <a:ext uri="{FF2B5EF4-FFF2-40B4-BE49-F238E27FC236}">
                <a16:creationId xmlns:a16="http://schemas.microsoft.com/office/drawing/2014/main" id="{78EFC68A-4C10-782A-4A62-0BCE0366E9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4980" y="3861015"/>
            <a:ext cx="2007279" cy="1554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057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E31DE-1FCB-B3CA-03DC-8DD0BBE551E0}"/>
              </a:ext>
            </a:extLst>
          </p:cNvPr>
          <p:cNvSpPr>
            <a:spLocks noGrp="1"/>
          </p:cNvSpPr>
          <p:nvPr>
            <p:ph type="title"/>
          </p:nvPr>
        </p:nvSpPr>
        <p:spPr/>
        <p:txBody>
          <a:bodyPr/>
          <a:lstStyle/>
          <a:p>
            <a:r>
              <a:rPr lang="en-US" b="1" u="sng" dirty="0">
                <a:solidFill>
                  <a:schemeClr val="tx1"/>
                </a:solidFill>
                <a:latin typeface="Aptos" panose="020B0004020202020204" pitchFamily="34" charset="0"/>
              </a:rPr>
              <a:t>Challenges</a:t>
            </a:r>
            <a:endParaRPr lang="en-IN" b="1" u="sng" dirty="0">
              <a:solidFill>
                <a:schemeClr val="tx1"/>
              </a:solidFill>
              <a:latin typeface="Aptos" panose="020B0004020202020204" pitchFamily="34" charset="0"/>
            </a:endParaRPr>
          </a:p>
        </p:txBody>
      </p:sp>
      <p:sp>
        <p:nvSpPr>
          <p:cNvPr id="3" name="Content Placeholder 2">
            <a:extLst>
              <a:ext uri="{FF2B5EF4-FFF2-40B4-BE49-F238E27FC236}">
                <a16:creationId xmlns:a16="http://schemas.microsoft.com/office/drawing/2014/main" id="{4C7355E9-27EB-F164-4C86-3DC3D926B72F}"/>
              </a:ext>
            </a:extLst>
          </p:cNvPr>
          <p:cNvSpPr>
            <a:spLocks noGrp="1"/>
          </p:cNvSpPr>
          <p:nvPr>
            <p:ph idx="1"/>
          </p:nvPr>
        </p:nvSpPr>
        <p:spPr/>
        <p:txBody>
          <a:bodyPr>
            <a:noAutofit/>
          </a:bodyPr>
          <a:lstStyle/>
          <a:p>
            <a:r>
              <a:rPr lang="en-IN" sz="2400" b="1" i="0" dirty="0">
                <a:solidFill>
                  <a:srgbClr val="0D0D0D"/>
                </a:solidFill>
                <a:effectLst/>
                <a:latin typeface="Bahnschrift" panose="020B0502040204020203" pitchFamily="34" charset="0"/>
                <a:ea typeface="Ebrima" panose="02000000000000000000" pitchFamily="2" charset="0"/>
                <a:cs typeface="Ebrima" panose="02000000000000000000" pitchFamily="2" charset="0"/>
              </a:rPr>
              <a:t>Ensuring the dataset is accurate, complete, and reliable is essential. Missing data, errors, or inconsistencies </a:t>
            </a:r>
            <a:r>
              <a:rPr lang="en-IN" sz="2400" b="1" i="0" dirty="0">
                <a:solidFill>
                  <a:srgbClr val="0D0D0D"/>
                </a:solidFill>
                <a:effectLst/>
                <a:latin typeface="Bahnschrift" panose="020B0502040204020203" pitchFamily="34" charset="0"/>
              </a:rPr>
              <a:t>could affect the validity of the  analysis.</a:t>
            </a:r>
          </a:p>
          <a:p>
            <a:r>
              <a:rPr lang="en-IN" sz="2400" b="1" i="0" dirty="0">
                <a:solidFill>
                  <a:srgbClr val="0D0D0D"/>
                </a:solidFill>
                <a:effectLst/>
                <a:latin typeface="Bahnschrift" panose="020B0502040204020203" pitchFamily="34" charset="0"/>
              </a:rPr>
              <a:t>Outliers in the data can disproportionately influence the  model's coefficients and predictions. </a:t>
            </a:r>
            <a:endParaRPr lang="en-IN" sz="2400" b="1" dirty="0">
              <a:solidFill>
                <a:srgbClr val="0D0D0D"/>
              </a:solidFill>
              <a:latin typeface="Bahnschrift" panose="020B0502040204020203" pitchFamily="34" charset="0"/>
            </a:endParaRPr>
          </a:p>
          <a:p>
            <a:r>
              <a:rPr lang="en-IN" sz="2400" b="1" i="0" dirty="0">
                <a:solidFill>
                  <a:srgbClr val="0D0D0D"/>
                </a:solidFill>
                <a:effectLst/>
                <a:latin typeface="Bahnschrift" panose="020B0502040204020203" pitchFamily="34" charset="0"/>
              </a:rPr>
              <a:t>If the dataset includes time-series data, the temporal dynamics of the phenomena being </a:t>
            </a:r>
            <a:r>
              <a:rPr lang="en-IN" sz="2400" b="1" i="0" dirty="0" err="1">
                <a:solidFill>
                  <a:srgbClr val="0D0D0D"/>
                </a:solidFill>
                <a:effectLst/>
                <a:latin typeface="Bahnschrift" panose="020B0502040204020203" pitchFamily="34" charset="0"/>
              </a:rPr>
              <a:t>modeled</a:t>
            </a:r>
            <a:r>
              <a:rPr lang="en-IN" sz="2400" b="1" i="0" dirty="0">
                <a:solidFill>
                  <a:srgbClr val="0D0D0D"/>
                </a:solidFill>
                <a:effectLst/>
                <a:latin typeface="Bahnschrift" panose="020B0502040204020203" pitchFamily="34" charset="0"/>
              </a:rPr>
              <a:t> can affect the interpretation of RMSE. Changes in trends, seasonality, or other temporal patterns may influence the RMSE values over time.</a:t>
            </a:r>
            <a:endParaRPr lang="en-IN" sz="2400" b="1" dirty="0">
              <a:latin typeface="Bahnschrift" panose="020B0502040204020203" pitchFamily="34" charset="0"/>
            </a:endParaRPr>
          </a:p>
        </p:txBody>
      </p:sp>
    </p:spTree>
    <p:extLst>
      <p:ext uri="{BB962C8B-B14F-4D97-AF65-F5344CB8AC3E}">
        <p14:creationId xmlns:p14="http://schemas.microsoft.com/office/powerpoint/2010/main" val="3690046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58AA1-5568-93D9-7534-75F270380ECD}"/>
              </a:ext>
            </a:extLst>
          </p:cNvPr>
          <p:cNvSpPr>
            <a:spLocks noGrp="1"/>
          </p:cNvSpPr>
          <p:nvPr>
            <p:ph type="title"/>
          </p:nvPr>
        </p:nvSpPr>
        <p:spPr>
          <a:xfrm>
            <a:off x="1025895" y="330728"/>
            <a:ext cx="9601196" cy="1303867"/>
          </a:xfrm>
        </p:spPr>
        <p:txBody>
          <a:bodyPr>
            <a:normAutofit/>
          </a:bodyPr>
          <a:lstStyle/>
          <a:p>
            <a:r>
              <a:rPr lang="en-US" sz="4400" b="1" u="sng" dirty="0">
                <a:solidFill>
                  <a:schemeClr val="tx1"/>
                </a:solidFill>
              </a:rPr>
              <a:t>Exploratory</a:t>
            </a:r>
            <a:r>
              <a:rPr lang="en-US" b="1" u="sng" dirty="0">
                <a:solidFill>
                  <a:schemeClr val="tx1"/>
                </a:solidFill>
              </a:rPr>
              <a:t> </a:t>
            </a:r>
            <a:r>
              <a:rPr lang="en-US" sz="4400" b="1" u="sng" dirty="0">
                <a:solidFill>
                  <a:schemeClr val="tx1"/>
                </a:solidFill>
              </a:rPr>
              <a:t>Data Analysis (EDA)</a:t>
            </a:r>
            <a:endParaRPr lang="en-IN" b="1" u="sng" dirty="0">
              <a:solidFill>
                <a:schemeClr val="tx1"/>
              </a:solidFill>
            </a:endParaRPr>
          </a:p>
        </p:txBody>
      </p:sp>
      <p:pic>
        <p:nvPicPr>
          <p:cNvPr id="5" name="Content Placeholder 4">
            <a:extLst>
              <a:ext uri="{FF2B5EF4-FFF2-40B4-BE49-F238E27FC236}">
                <a16:creationId xmlns:a16="http://schemas.microsoft.com/office/drawing/2014/main" id="{C4BC02DF-DE6F-5A23-4677-3E09CE788D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924" y="2392335"/>
            <a:ext cx="8527983" cy="3411271"/>
          </a:xfrm>
        </p:spPr>
      </p:pic>
      <p:sp>
        <p:nvSpPr>
          <p:cNvPr id="6" name="TextBox 5">
            <a:extLst>
              <a:ext uri="{FF2B5EF4-FFF2-40B4-BE49-F238E27FC236}">
                <a16:creationId xmlns:a16="http://schemas.microsoft.com/office/drawing/2014/main" id="{4054DF08-3A21-8775-4FED-28F6DFD324BA}"/>
              </a:ext>
            </a:extLst>
          </p:cNvPr>
          <p:cNvSpPr txBox="1"/>
          <p:nvPr/>
        </p:nvSpPr>
        <p:spPr>
          <a:xfrm>
            <a:off x="1934678" y="1644133"/>
            <a:ext cx="2598821" cy="461665"/>
          </a:xfrm>
          <a:prstGeom prst="rect">
            <a:avLst/>
          </a:prstGeom>
          <a:noFill/>
        </p:spPr>
        <p:txBody>
          <a:bodyPr wrap="square" rtlCol="0">
            <a:spAutoFit/>
          </a:bodyPr>
          <a:lstStyle/>
          <a:p>
            <a:r>
              <a:rPr lang="en-US" sz="2400" dirty="0">
                <a:latin typeface="Bahnschrift SemiBold" panose="020B0502040204020203" pitchFamily="34" charset="0"/>
              </a:rPr>
              <a:t>Data importing</a:t>
            </a:r>
            <a:endParaRPr lang="en-IN" sz="2400" dirty="0">
              <a:latin typeface="Bahnschrift SemiBold" panose="020B0502040204020203" pitchFamily="34" charset="0"/>
            </a:endParaRPr>
          </a:p>
        </p:txBody>
      </p:sp>
    </p:spTree>
    <p:extLst>
      <p:ext uri="{BB962C8B-B14F-4D97-AF65-F5344CB8AC3E}">
        <p14:creationId xmlns:p14="http://schemas.microsoft.com/office/powerpoint/2010/main" val="3161279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C2D89-FC44-FAA8-5870-589B2BC8F1A3}"/>
              </a:ext>
            </a:extLst>
          </p:cNvPr>
          <p:cNvSpPr>
            <a:spLocks noGrp="1"/>
          </p:cNvSpPr>
          <p:nvPr>
            <p:ph type="title"/>
          </p:nvPr>
        </p:nvSpPr>
        <p:spPr>
          <a:xfrm>
            <a:off x="1382029" y="556037"/>
            <a:ext cx="9601196" cy="1303867"/>
          </a:xfrm>
        </p:spPr>
        <p:txBody>
          <a:bodyPr/>
          <a:lstStyle/>
          <a:p>
            <a:pPr algn="ctr"/>
            <a:r>
              <a:rPr lang="en-US" b="1" u="sng" dirty="0">
                <a:solidFill>
                  <a:schemeClr val="tx1"/>
                </a:solidFill>
              </a:rPr>
              <a:t>Number of rows and columns</a:t>
            </a:r>
            <a:endParaRPr lang="en-IN" b="1" u="sng" dirty="0">
              <a:solidFill>
                <a:schemeClr val="tx1"/>
              </a:solidFill>
            </a:endParaRPr>
          </a:p>
        </p:txBody>
      </p:sp>
      <p:pic>
        <p:nvPicPr>
          <p:cNvPr id="7" name="Picture 6">
            <a:extLst>
              <a:ext uri="{FF2B5EF4-FFF2-40B4-BE49-F238E27FC236}">
                <a16:creationId xmlns:a16="http://schemas.microsoft.com/office/drawing/2014/main" id="{0D9F56AA-C966-F0CD-C2FF-887F2529E06E}"/>
              </a:ext>
            </a:extLst>
          </p:cNvPr>
          <p:cNvPicPr>
            <a:picLocks noChangeAspect="1"/>
          </p:cNvPicPr>
          <p:nvPr/>
        </p:nvPicPr>
        <p:blipFill>
          <a:blip r:embed="rId2"/>
          <a:stretch>
            <a:fillRect/>
          </a:stretch>
        </p:blipFill>
        <p:spPr>
          <a:xfrm>
            <a:off x="1382029" y="2127184"/>
            <a:ext cx="8320236" cy="3282214"/>
          </a:xfrm>
          <a:prstGeom prst="rect">
            <a:avLst/>
          </a:prstGeom>
        </p:spPr>
      </p:pic>
      <p:sp>
        <p:nvSpPr>
          <p:cNvPr id="10" name="TextBox 9">
            <a:extLst>
              <a:ext uri="{FF2B5EF4-FFF2-40B4-BE49-F238E27FC236}">
                <a16:creationId xmlns:a16="http://schemas.microsoft.com/office/drawing/2014/main" id="{54B6C485-2A2E-AD60-36DB-3057ABE58D27}"/>
              </a:ext>
            </a:extLst>
          </p:cNvPr>
          <p:cNvSpPr txBox="1"/>
          <p:nvPr/>
        </p:nvSpPr>
        <p:spPr>
          <a:xfrm>
            <a:off x="1382029" y="5592278"/>
            <a:ext cx="7113069"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Bahnschrift SemiBold" panose="020B0502040204020203" pitchFamily="34" charset="0"/>
              </a:rPr>
              <a:t>There are 9017 rows and 20 columns</a:t>
            </a:r>
            <a:endParaRPr lang="en-IN" dirty="0">
              <a:latin typeface="Bahnschrift SemiBold" panose="020B0502040204020203" pitchFamily="34" charset="0"/>
            </a:endParaRPr>
          </a:p>
        </p:txBody>
      </p:sp>
    </p:spTree>
    <p:extLst>
      <p:ext uri="{BB962C8B-B14F-4D97-AF65-F5344CB8AC3E}">
        <p14:creationId xmlns:p14="http://schemas.microsoft.com/office/powerpoint/2010/main" val="159692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04F13-C51E-6EF1-7F71-F58BBDEF3D21}"/>
              </a:ext>
            </a:extLst>
          </p:cNvPr>
          <p:cNvSpPr>
            <a:spLocks noGrp="1"/>
          </p:cNvSpPr>
          <p:nvPr>
            <p:ph type="title"/>
          </p:nvPr>
        </p:nvSpPr>
        <p:spPr>
          <a:xfrm>
            <a:off x="1083735" y="592666"/>
            <a:ext cx="9601196" cy="990599"/>
          </a:xfrm>
        </p:spPr>
        <p:txBody>
          <a:bodyPr/>
          <a:lstStyle/>
          <a:p>
            <a:pPr algn="ctr"/>
            <a:r>
              <a:rPr lang="en-US" b="1" u="sng" dirty="0">
                <a:solidFill>
                  <a:schemeClr val="tx1"/>
                </a:solidFill>
              </a:rPr>
              <a:t>Missing values </a:t>
            </a:r>
            <a:endParaRPr lang="en-IN" b="1" u="sng" dirty="0">
              <a:solidFill>
                <a:schemeClr val="tx1"/>
              </a:solidFill>
            </a:endParaRPr>
          </a:p>
        </p:txBody>
      </p:sp>
      <p:pic>
        <p:nvPicPr>
          <p:cNvPr id="5" name="Content Placeholder 4">
            <a:extLst>
              <a:ext uri="{FF2B5EF4-FFF2-40B4-BE49-F238E27FC236}">
                <a16:creationId xmlns:a16="http://schemas.microsoft.com/office/drawing/2014/main" id="{A443422C-8D94-241A-3A4C-80BB9612DEED}"/>
              </a:ext>
            </a:extLst>
          </p:cNvPr>
          <p:cNvPicPr>
            <a:picLocks noGrp="1" noChangeAspect="1"/>
          </p:cNvPicPr>
          <p:nvPr>
            <p:ph idx="1"/>
          </p:nvPr>
        </p:nvPicPr>
        <p:blipFill>
          <a:blip r:embed="rId2"/>
          <a:stretch>
            <a:fillRect/>
          </a:stretch>
        </p:blipFill>
        <p:spPr>
          <a:xfrm>
            <a:off x="1430869" y="1583265"/>
            <a:ext cx="6191896" cy="3317875"/>
          </a:xfrm>
        </p:spPr>
      </p:pic>
      <p:sp>
        <p:nvSpPr>
          <p:cNvPr id="6" name="TextBox 5">
            <a:extLst>
              <a:ext uri="{FF2B5EF4-FFF2-40B4-BE49-F238E27FC236}">
                <a16:creationId xmlns:a16="http://schemas.microsoft.com/office/drawing/2014/main" id="{A8FF674D-2FD5-59AE-508A-D6D1390721B9}"/>
              </a:ext>
            </a:extLst>
          </p:cNvPr>
          <p:cNvSpPr txBox="1"/>
          <p:nvPr/>
        </p:nvSpPr>
        <p:spPr>
          <a:xfrm>
            <a:off x="1574801" y="5384800"/>
            <a:ext cx="8060267"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Bahnschrift Condensed" panose="020B0502040204020203" pitchFamily="34" charset="0"/>
              </a:rPr>
              <a:t>There are no </a:t>
            </a:r>
            <a:r>
              <a:rPr lang="en-US" sz="2400" dirty="0">
                <a:latin typeface="Aptos" panose="020B0004020202020204" pitchFamily="34" charset="0"/>
              </a:rPr>
              <a:t>missing</a:t>
            </a:r>
            <a:r>
              <a:rPr lang="en-US" sz="2400" dirty="0">
                <a:latin typeface="Bahnschrift Condensed" panose="020B0502040204020203" pitchFamily="34" charset="0"/>
              </a:rPr>
              <a:t> values present in dataset </a:t>
            </a:r>
            <a:endParaRPr lang="en-IN" sz="2400" dirty="0">
              <a:latin typeface="Bahnschrift Condensed" panose="020B0502040204020203" pitchFamily="34" charset="0"/>
            </a:endParaRPr>
          </a:p>
        </p:txBody>
      </p:sp>
    </p:spTree>
    <p:extLst>
      <p:ext uri="{BB962C8B-B14F-4D97-AF65-F5344CB8AC3E}">
        <p14:creationId xmlns:p14="http://schemas.microsoft.com/office/powerpoint/2010/main" val="1117280653"/>
      </p:ext>
    </p:extLst>
  </p:cSld>
  <p:clrMapOvr>
    <a:masterClrMapping/>
  </p:clrMapOvr>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819</TotalTime>
  <Words>636</Words>
  <Application>Microsoft Office PowerPoint</Application>
  <PresentationFormat>Widescreen</PresentationFormat>
  <Paragraphs>100</Paragraphs>
  <Slides>24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Aptos</vt:lpstr>
      <vt:lpstr>Arial</vt:lpstr>
      <vt:lpstr>Bahnschrift</vt:lpstr>
      <vt:lpstr>Bahnschrift Condensed</vt:lpstr>
      <vt:lpstr>Bahnschrift SemiBold</vt:lpstr>
      <vt:lpstr>Calibri</vt:lpstr>
      <vt:lpstr>Cambria Math</vt:lpstr>
      <vt:lpstr>Helvetica Neue</vt:lpstr>
      <vt:lpstr>Söhne</vt:lpstr>
      <vt:lpstr>Trebuchet MS</vt:lpstr>
      <vt:lpstr>Wingdings</vt:lpstr>
      <vt:lpstr>Wingdings 3</vt:lpstr>
      <vt:lpstr>Facet</vt:lpstr>
      <vt:lpstr>An Analysis Of Crime In India  </vt:lpstr>
      <vt:lpstr>Introduction</vt:lpstr>
      <vt:lpstr>Objective</vt:lpstr>
      <vt:lpstr>Process Flow</vt:lpstr>
      <vt:lpstr>Tools and Platforms used for Model Building </vt:lpstr>
      <vt:lpstr>Challenges</vt:lpstr>
      <vt:lpstr>Exploratory Data Analysis (EDA)</vt:lpstr>
      <vt:lpstr>Number of rows and columns</vt:lpstr>
      <vt:lpstr>Missing values </vt:lpstr>
      <vt:lpstr> Outlier  </vt:lpstr>
      <vt:lpstr>Treatment of Outlier </vt:lpstr>
      <vt:lpstr>Data Partition for building models </vt:lpstr>
      <vt:lpstr>Models Used for Prediction</vt:lpstr>
      <vt:lpstr>Decision Tree </vt:lpstr>
      <vt:lpstr>Model Improvement after Pruning</vt:lpstr>
      <vt:lpstr>Plotting Decision Tree</vt:lpstr>
      <vt:lpstr>Random Forest </vt:lpstr>
      <vt:lpstr>Importance Features</vt:lpstr>
      <vt:lpstr>Classification report</vt:lpstr>
      <vt:lpstr>.</vt:lpstr>
      <vt:lpstr>Plotting Random Forest</vt:lpstr>
      <vt:lpstr>Comparative Analysis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Crime In India</dc:title>
  <dc:creator>ayush gajbhiye</dc:creator>
  <cp:lastModifiedBy>ayush gajbhiye</cp:lastModifiedBy>
  <cp:revision>6</cp:revision>
  <dcterms:created xsi:type="dcterms:W3CDTF">2024-03-20T21:07:21Z</dcterms:created>
  <dcterms:modified xsi:type="dcterms:W3CDTF">2024-04-09T08:44:26Z</dcterms:modified>
</cp:coreProperties>
</file>