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70" r:id="rId4"/>
    <p:sldId id="320" r:id="rId5"/>
    <p:sldId id="321" r:id="rId6"/>
    <p:sldId id="322" r:id="rId7"/>
    <p:sldId id="260" r:id="rId8"/>
    <p:sldId id="295" r:id="rId9"/>
    <p:sldId id="289" r:id="rId10"/>
    <p:sldId id="291" r:id="rId11"/>
    <p:sldId id="292" r:id="rId12"/>
    <p:sldId id="299" r:id="rId13"/>
    <p:sldId id="300"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02" r:id="rId28"/>
    <p:sldId id="319" r:id="rId29"/>
    <p:sldId id="317" r:id="rId30"/>
    <p:sldId id="318" r:id="rId31"/>
    <p:sldId id="298" r:id="rId32"/>
    <p:sldId id="276" r:id="rId33"/>
    <p:sldId id="323" r:id="rId34"/>
    <p:sldId id="27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Untitled Section" id="{ECF8F799-F3E9-4EAE-8786-6A1EE34A73A4}">
          <p14:sldIdLst>
            <p14:sldId id="256"/>
            <p14:sldId id="259"/>
            <p14:sldId id="270"/>
            <p14:sldId id="257"/>
            <p14:sldId id="260"/>
            <p14:sldId id="262"/>
            <p14:sldId id="261"/>
            <p14:sldId id="264"/>
            <p14:sldId id="265"/>
            <p14:sldId id="263"/>
            <p14:sldId id="266"/>
            <p14:sldId id="274"/>
            <p14:sldId id="267"/>
            <p14:sldId id="268"/>
            <p14:sldId id="269"/>
            <p14:sldId id="277"/>
            <p14:sldId id="271"/>
            <p14:sldId id="276"/>
            <p14:sldId id="272"/>
            <p14:sldId id="275"/>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01" autoAdjust="0"/>
    <p:restoredTop sz="94660"/>
  </p:normalViewPr>
  <p:slideViewPr>
    <p:cSldViewPr>
      <p:cViewPr>
        <p:scale>
          <a:sx n="60" d="100"/>
          <a:sy n="60" d="100"/>
        </p:scale>
        <p:origin x="-1644" y="-25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570C34-46D6-47B1-848D-304929A1DFDB}" type="datetimeFigureOut">
              <a:rPr lang="en-US" smtClean="0"/>
              <a:pPr/>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303334-5B4D-4576-99C7-4F17C91CFDB3}"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570C34-46D6-47B1-848D-304929A1DFDB}" type="datetimeFigureOut">
              <a:rPr lang="en-US" smtClean="0"/>
              <a:pPr/>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303334-5B4D-4576-99C7-4F17C91CFDB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570C34-46D6-47B1-848D-304929A1DFDB}" type="datetimeFigureOut">
              <a:rPr lang="en-US" smtClean="0"/>
              <a:pPr/>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303334-5B4D-4576-99C7-4F17C91CFDB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570C34-46D6-47B1-848D-304929A1DFDB}" type="datetimeFigureOut">
              <a:rPr lang="en-US" smtClean="0"/>
              <a:pPr/>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303334-5B4D-4576-99C7-4F17C91CFDB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570C34-46D6-47B1-848D-304929A1DFDB}" type="datetimeFigureOut">
              <a:rPr lang="en-US" smtClean="0"/>
              <a:pPr/>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303334-5B4D-4576-99C7-4F17C91CFDB3}"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570C34-46D6-47B1-848D-304929A1DFDB}" type="datetimeFigureOut">
              <a:rPr lang="en-US" smtClean="0"/>
              <a:pPr/>
              <a:t>5/30/2020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2303334-5B4D-4576-99C7-4F17C91CFDB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B570C34-46D6-47B1-848D-304929A1DFDB}" type="datetimeFigureOut">
              <a:rPr lang="en-US" smtClean="0"/>
              <a:pPr/>
              <a:t>5/30/2020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2303334-5B4D-4576-99C7-4F17C91CFDB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570C34-46D6-47B1-848D-304929A1DFDB}" type="datetimeFigureOut">
              <a:rPr lang="en-US" smtClean="0"/>
              <a:pPr/>
              <a:t>5/30/2020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2303334-5B4D-4576-99C7-4F17C91CFDB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570C34-46D6-47B1-848D-304929A1DFDB}" type="datetimeFigureOut">
              <a:rPr lang="en-US" smtClean="0"/>
              <a:pPr/>
              <a:t>5/30/2020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2303334-5B4D-4576-99C7-4F17C91CFDB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570C34-46D6-47B1-848D-304929A1DFDB}" type="datetimeFigureOut">
              <a:rPr lang="en-US" smtClean="0"/>
              <a:pPr/>
              <a:t>5/30/2020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2303334-5B4D-4576-99C7-4F17C91CFDB3}" type="slidenum">
              <a:rPr lang="en-US" smtClean="0"/>
              <a:pPr/>
              <a:t>‹#›</a:t>
            </a:fld>
            <a:endParaRPr lang="en-US" dirty="0"/>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FB570C34-46D6-47B1-848D-304929A1DFDB}" type="datetimeFigureOut">
              <a:rPr lang="en-US" smtClean="0"/>
              <a:pPr/>
              <a:t>5/30/2020</a:t>
            </a:fld>
            <a:endParaRPr lang="en-US" dirty="0"/>
          </a:p>
        </p:txBody>
      </p:sp>
      <p:sp>
        <p:nvSpPr>
          <p:cNvPr id="9" name="Slide Number Placeholder 8"/>
          <p:cNvSpPr>
            <a:spLocks noGrp="1"/>
          </p:cNvSpPr>
          <p:nvPr>
            <p:ph type="sldNum" sz="quarter" idx="11"/>
          </p:nvPr>
        </p:nvSpPr>
        <p:spPr/>
        <p:txBody>
          <a:bodyPr/>
          <a:lstStyle/>
          <a:p>
            <a:fld id="{12303334-5B4D-4576-99C7-4F17C91CFDB3}"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2303334-5B4D-4576-99C7-4F17C91CFDB3}"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B570C34-46D6-47B1-848D-304929A1DFDB}" type="datetimeFigureOut">
              <a:rPr lang="en-US" smtClean="0"/>
              <a:pPr/>
              <a:t>5/30/2020</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srohit0/mida/blob/master/notebooks/Capacitance%20%20Estimation.ipynb" TargetMode="External"/><Relationship Id="rId2" Type="http://schemas.openxmlformats.org/officeDocument/2006/relationships/hyperlink" Target="https://www.kaggle.com/c/vlsi-wire-resistance-%20%20estimation/data" TargetMode="External"/><Relationship Id="rId1" Type="http://schemas.openxmlformats.org/officeDocument/2006/relationships/slideLayout" Target="../slideLayouts/slideLayout2.xml"/><Relationship Id="rId5" Type="http://schemas.openxmlformats.org/officeDocument/2006/relationships/hyperlink" Target="https://sciencedirect.com/" TargetMode="External"/><Relationship Id="rId4" Type="http://schemas.openxmlformats.org/officeDocument/2006/relationships/hyperlink" Target="https://chemandy.com/calculators/flat-wire-inductor-calculator.htm"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flow%20chart.doc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457201"/>
            <a:ext cx="7543800" cy="761999"/>
          </a:xfrm>
        </p:spPr>
        <p:txBody>
          <a:bodyPr/>
          <a:lstStyle/>
          <a:p>
            <a:pPr algn="ctr"/>
            <a:r>
              <a:rPr lang="en-US" sz="4000" dirty="0">
                <a:solidFill>
                  <a:schemeClr val="tx1"/>
                </a:solidFill>
              </a:rPr>
              <a:t>Major Project On</a:t>
            </a:r>
          </a:p>
        </p:txBody>
      </p:sp>
      <p:sp>
        <p:nvSpPr>
          <p:cNvPr id="3" name="Subtitle 2"/>
          <p:cNvSpPr>
            <a:spLocks noGrp="1"/>
          </p:cNvSpPr>
          <p:nvPr>
            <p:ph type="subTitle" idx="1"/>
          </p:nvPr>
        </p:nvSpPr>
        <p:spPr>
          <a:xfrm>
            <a:off x="0" y="4338484"/>
            <a:ext cx="8458200" cy="2514600"/>
          </a:xfrm>
        </p:spPr>
        <p:txBody>
          <a:bodyPr>
            <a:normAutofit/>
          </a:bodyPr>
          <a:lstStyle/>
          <a:p>
            <a:r>
              <a:rPr lang="en-US" sz="2400" dirty="0">
                <a:solidFill>
                  <a:srgbClr val="C00000"/>
                </a:solidFill>
              </a:rPr>
              <a:t>Under the guidance of: </a:t>
            </a:r>
            <a:r>
              <a:rPr lang="en-US" sz="2400" dirty="0">
                <a:solidFill>
                  <a:schemeClr val="tx1"/>
                </a:solidFill>
              </a:rPr>
              <a:t>		</a:t>
            </a:r>
            <a:r>
              <a:rPr lang="en-US" sz="2400" dirty="0">
                <a:solidFill>
                  <a:srgbClr val="C00000"/>
                </a:solidFill>
              </a:rPr>
              <a:t>By:</a:t>
            </a:r>
          </a:p>
          <a:p>
            <a:r>
              <a:rPr lang="en-US" sz="2400" dirty="0">
                <a:solidFill>
                  <a:schemeClr val="tx1"/>
                </a:solidFill>
              </a:rPr>
              <a:t> </a:t>
            </a:r>
            <a:r>
              <a:rPr lang="en-US" sz="2400" dirty="0" smtClean="0">
                <a:solidFill>
                  <a:schemeClr val="tx1"/>
                </a:solidFill>
              </a:rPr>
              <a:t>Mr.  Jatin           </a:t>
            </a:r>
            <a:r>
              <a:rPr lang="en-US" sz="2400" dirty="0">
                <a:solidFill>
                  <a:schemeClr val="tx1"/>
                </a:solidFill>
              </a:rPr>
              <a:t>		</a:t>
            </a:r>
            <a:r>
              <a:rPr lang="en-US" sz="2400" dirty="0" smtClean="0">
                <a:solidFill>
                  <a:schemeClr val="tx1"/>
                </a:solidFill>
              </a:rPr>
              <a:t>              </a:t>
            </a:r>
            <a:r>
              <a:rPr lang="en-US" sz="2400" dirty="0" err="1" smtClean="0">
                <a:solidFill>
                  <a:schemeClr val="tx1"/>
                </a:solidFill>
              </a:rPr>
              <a:t>Ayush</a:t>
            </a:r>
            <a:r>
              <a:rPr lang="en-US" sz="2400" dirty="0" smtClean="0">
                <a:solidFill>
                  <a:schemeClr val="tx1"/>
                </a:solidFill>
              </a:rPr>
              <a:t>  </a:t>
            </a:r>
            <a:r>
              <a:rPr lang="en-US" sz="2400" dirty="0" err="1" smtClean="0">
                <a:solidFill>
                  <a:schemeClr val="tx1"/>
                </a:solidFill>
              </a:rPr>
              <a:t>Gangwar</a:t>
            </a:r>
            <a:r>
              <a:rPr lang="en-US" sz="2400" dirty="0" smtClean="0">
                <a:solidFill>
                  <a:schemeClr val="tx1"/>
                </a:solidFill>
              </a:rPr>
              <a:t>   16/IEC/009</a:t>
            </a:r>
            <a:endParaRPr lang="en-US" sz="2400" dirty="0">
              <a:solidFill>
                <a:schemeClr val="tx1"/>
              </a:solidFill>
            </a:endParaRPr>
          </a:p>
          <a:p>
            <a:r>
              <a:rPr lang="en-US" sz="2400" dirty="0">
                <a:solidFill>
                  <a:schemeClr val="tx1"/>
                </a:solidFill>
              </a:rPr>
              <a:t>		                            	</a:t>
            </a:r>
            <a:r>
              <a:rPr lang="en-US" sz="2400" dirty="0" smtClean="0">
                <a:solidFill>
                  <a:schemeClr val="tx1"/>
                </a:solidFill>
              </a:rPr>
              <a:t> </a:t>
            </a:r>
            <a:r>
              <a:rPr lang="en-US" sz="2400" dirty="0" err="1" smtClean="0">
                <a:solidFill>
                  <a:schemeClr val="tx1"/>
                </a:solidFill>
              </a:rPr>
              <a:t>Shashank</a:t>
            </a:r>
            <a:r>
              <a:rPr lang="en-US" sz="2400" dirty="0" smtClean="0">
                <a:solidFill>
                  <a:schemeClr val="tx1"/>
                </a:solidFill>
              </a:rPr>
              <a:t>  Singh  16/IEC/057</a:t>
            </a:r>
            <a:endParaRPr lang="en-US" sz="2400" dirty="0">
              <a:solidFill>
                <a:schemeClr val="tx1"/>
              </a:solidFill>
            </a:endParaRPr>
          </a:p>
          <a:p>
            <a:r>
              <a:rPr lang="en-US" sz="2400" dirty="0">
                <a:solidFill>
                  <a:schemeClr val="tx1"/>
                </a:solidFill>
              </a:rPr>
              <a:t>			                           </a:t>
            </a:r>
            <a:r>
              <a:rPr lang="en-US" sz="2400" dirty="0" smtClean="0">
                <a:solidFill>
                  <a:schemeClr val="tx1"/>
                </a:solidFill>
              </a:rPr>
              <a:t> </a:t>
            </a:r>
            <a:r>
              <a:rPr lang="en-US" sz="2400" dirty="0" err="1" smtClean="0">
                <a:solidFill>
                  <a:schemeClr val="tx1"/>
                </a:solidFill>
              </a:rPr>
              <a:t>Rishabh</a:t>
            </a:r>
            <a:r>
              <a:rPr lang="en-US" sz="2400" dirty="0" smtClean="0">
                <a:solidFill>
                  <a:schemeClr val="tx1"/>
                </a:solidFill>
              </a:rPr>
              <a:t>  </a:t>
            </a:r>
            <a:r>
              <a:rPr lang="en-US" sz="2400" dirty="0" err="1" smtClean="0">
                <a:solidFill>
                  <a:schemeClr val="tx1"/>
                </a:solidFill>
              </a:rPr>
              <a:t>Rathi</a:t>
            </a:r>
            <a:r>
              <a:rPr lang="en-US" sz="2400" dirty="0" smtClean="0">
                <a:solidFill>
                  <a:schemeClr val="tx1"/>
                </a:solidFill>
              </a:rPr>
              <a:t>      16/IEC/033</a:t>
            </a:r>
            <a:endParaRPr lang="en-US" sz="2400" dirty="0">
              <a:solidFill>
                <a:schemeClr val="tx1"/>
              </a:solidFill>
            </a:endParaRPr>
          </a:p>
          <a:p>
            <a:r>
              <a:rPr lang="en-US" sz="2400" dirty="0">
                <a:solidFill>
                  <a:schemeClr val="tx1"/>
                </a:solidFill>
              </a:rPr>
              <a:t>				</a:t>
            </a:r>
            <a:endParaRPr lang="en-US" sz="2400" dirty="0"/>
          </a:p>
        </p:txBody>
      </p:sp>
      <p:sp>
        <p:nvSpPr>
          <p:cNvPr id="8" name="TextBox 7"/>
          <p:cNvSpPr txBox="1"/>
          <p:nvPr/>
        </p:nvSpPr>
        <p:spPr>
          <a:xfrm>
            <a:off x="839628" y="1398494"/>
            <a:ext cx="6863225" cy="2554545"/>
          </a:xfrm>
          <a:prstGeom prst="rect">
            <a:avLst/>
          </a:prstGeom>
          <a:noFill/>
        </p:spPr>
        <p:txBody>
          <a:bodyPr wrap="square" rtlCol="0">
            <a:spAutoFit/>
          </a:bodyPr>
          <a:lstStyle/>
          <a:p>
            <a:pPr algn="ctr"/>
            <a:r>
              <a:rPr lang="en-US" sz="4000" dirty="0" smtClean="0">
                <a:solidFill>
                  <a:srgbClr val="0070C0"/>
                </a:solidFill>
              </a:rPr>
              <a:t>“Analysis of Different Electrical Components and Properties of a RLC circuit using Machine Learning ”</a:t>
            </a:r>
            <a:endParaRPr lang="en-US" sz="4000" dirty="0">
              <a:solidFill>
                <a:srgbClr val="0070C0"/>
              </a:solidFill>
            </a:endParaRPr>
          </a:p>
        </p:txBody>
      </p:sp>
    </p:spTree>
    <p:extLst>
      <p:ext uri="{BB962C8B-B14F-4D97-AF65-F5344CB8AC3E}">
        <p14:creationId xmlns:p14="http://schemas.microsoft.com/office/powerpoint/2010/main" xmlns="" val="1974707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         </a:t>
            </a:r>
            <a:r>
              <a:rPr lang="en-US" dirty="0" smtClean="0">
                <a:solidFill>
                  <a:schemeClr val="tx1"/>
                </a:solidFill>
              </a:rPr>
              <a:t>   </a:t>
            </a:r>
            <a:r>
              <a:rPr lang="en-US" sz="4400" dirty="0" smtClean="0">
                <a:solidFill>
                  <a:srgbClr val="C00000"/>
                </a:solidFill>
              </a:rPr>
              <a:t>ALGORITHMS (cont)</a:t>
            </a:r>
            <a:endParaRPr lang="en-US" sz="4400" dirty="0">
              <a:solidFill>
                <a:srgbClr val="C00000"/>
              </a:solidFill>
            </a:endParaRPr>
          </a:p>
        </p:txBody>
      </p:sp>
      <p:sp>
        <p:nvSpPr>
          <p:cNvPr id="3" name="Content Placeholder 2"/>
          <p:cNvSpPr>
            <a:spLocks noGrp="1"/>
          </p:cNvSpPr>
          <p:nvPr>
            <p:ph idx="1"/>
          </p:nvPr>
        </p:nvSpPr>
        <p:spPr>
          <a:xfrm>
            <a:off x="609600" y="1447800"/>
            <a:ext cx="7391399" cy="5257800"/>
          </a:xfrm>
        </p:spPr>
        <p:txBody>
          <a:bodyPr>
            <a:normAutofit/>
          </a:bodyPr>
          <a:lstStyle/>
          <a:p>
            <a:pPr marL="114300" indent="0" algn="just">
              <a:lnSpc>
                <a:spcPct val="150000"/>
              </a:lnSpc>
              <a:buNone/>
            </a:pPr>
            <a:r>
              <a:rPr lang="en-IN" sz="1800" dirty="0" smtClean="0"/>
              <a:t>2. </a:t>
            </a:r>
            <a:r>
              <a:rPr lang="en-IN" sz="1800" b="1" dirty="0" smtClean="0"/>
              <a:t>Ridge Regression- </a:t>
            </a:r>
            <a:r>
              <a:rPr lang="en-IN" sz="1800" dirty="0" smtClean="0"/>
              <a:t>Ridge regression is a way to create a parsimonious model when the number of predictor variables in a set exceeds the number of observations, or when a data set has </a:t>
            </a:r>
            <a:r>
              <a:rPr lang="en-IN" sz="1800" dirty="0" err="1" smtClean="0"/>
              <a:t>multicollinearity</a:t>
            </a:r>
            <a:r>
              <a:rPr lang="en-IN" sz="1800" dirty="0" smtClean="0"/>
              <a:t> (correlations between predictor variables).</a:t>
            </a:r>
            <a:endParaRPr lang="en-US" sz="1800" dirty="0">
              <a:cs typeface="Times New Roman" pitchFamily="18" charset="0"/>
            </a:endParaRPr>
          </a:p>
        </p:txBody>
      </p:sp>
      <p:cxnSp>
        <p:nvCxnSpPr>
          <p:cNvPr id="4" name="Straight Connector 3"/>
          <p:cNvCxnSpPr/>
          <p:nvPr/>
        </p:nvCxnSpPr>
        <p:spPr>
          <a:xfrm>
            <a:off x="457200" y="1295400"/>
            <a:ext cx="7620000" cy="0"/>
          </a:xfrm>
          <a:prstGeom prst="line">
            <a:avLst/>
          </a:prstGeom>
        </p:spPr>
        <p:style>
          <a:lnRef idx="3">
            <a:schemeClr val="dk1"/>
          </a:lnRef>
          <a:fillRef idx="0">
            <a:schemeClr val="dk1"/>
          </a:fillRef>
          <a:effectRef idx="2">
            <a:schemeClr val="dk1"/>
          </a:effectRef>
          <a:fontRef idx="minor">
            <a:schemeClr val="tx1"/>
          </a:fontRef>
        </p:style>
      </p:cxnSp>
      <p:sp>
        <p:nvSpPr>
          <p:cNvPr id="29698" name="AutoShape 2" descr="Ridge Regre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9700" name="AutoShape 4" descr="Ridge Regre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9702" name="AutoShape 6" descr="Ridge regression - MATLAB ridge"/>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9704" name="Picture 8" descr="Implementing ridge regression in python - Cross Validated"/>
          <p:cNvPicPr>
            <a:picLocks noChangeAspect="1" noChangeArrowheads="1"/>
          </p:cNvPicPr>
          <p:nvPr/>
        </p:nvPicPr>
        <p:blipFill>
          <a:blip r:embed="rId2" cstate="print"/>
          <a:srcRect/>
          <a:stretch>
            <a:fillRect/>
          </a:stretch>
        </p:blipFill>
        <p:spPr bwMode="auto">
          <a:xfrm>
            <a:off x="228601" y="3352800"/>
            <a:ext cx="3048000" cy="2350198"/>
          </a:xfrm>
          <a:prstGeom prst="rect">
            <a:avLst/>
          </a:prstGeom>
          <a:noFill/>
        </p:spPr>
      </p:pic>
      <p:pic>
        <p:nvPicPr>
          <p:cNvPr id="1026" name="Picture 2" descr="C:\Users\rajesh\Desktop\1.JPG"/>
          <p:cNvPicPr>
            <a:picLocks noChangeAspect="1" noChangeArrowheads="1"/>
          </p:cNvPicPr>
          <p:nvPr/>
        </p:nvPicPr>
        <p:blipFill>
          <a:blip r:embed="rId3" cstate="print"/>
          <a:srcRect/>
          <a:stretch>
            <a:fillRect/>
          </a:stretch>
        </p:blipFill>
        <p:spPr bwMode="auto">
          <a:xfrm>
            <a:off x="3352800" y="3352800"/>
            <a:ext cx="5009213" cy="1143000"/>
          </a:xfrm>
          <a:prstGeom prst="rect">
            <a:avLst/>
          </a:prstGeom>
          <a:noFill/>
        </p:spPr>
      </p:pic>
      <p:pic>
        <p:nvPicPr>
          <p:cNvPr id="1027" name="Picture 3" descr="C:\Users\rajesh\Desktop\2.JPG"/>
          <p:cNvPicPr>
            <a:picLocks noChangeAspect="1" noChangeArrowheads="1"/>
          </p:cNvPicPr>
          <p:nvPr/>
        </p:nvPicPr>
        <p:blipFill>
          <a:blip r:embed="rId4" cstate="print"/>
          <a:srcRect/>
          <a:stretch>
            <a:fillRect/>
          </a:stretch>
        </p:blipFill>
        <p:spPr bwMode="auto">
          <a:xfrm>
            <a:off x="3581400" y="5334000"/>
            <a:ext cx="4572000" cy="1071448"/>
          </a:xfrm>
          <a:prstGeom prst="rect">
            <a:avLst/>
          </a:prstGeom>
          <a:noFill/>
        </p:spPr>
      </p:pic>
    </p:spTree>
    <p:extLst>
      <p:ext uri="{BB962C8B-B14F-4D97-AF65-F5344CB8AC3E}">
        <p14:creationId xmlns:p14="http://schemas.microsoft.com/office/powerpoint/2010/main" xmlns="" val="41409144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         </a:t>
            </a:r>
            <a:r>
              <a:rPr lang="en-US" dirty="0" smtClean="0">
                <a:solidFill>
                  <a:schemeClr val="tx1"/>
                </a:solidFill>
              </a:rPr>
              <a:t>      </a:t>
            </a:r>
            <a:r>
              <a:rPr lang="en-US" sz="4400" dirty="0" smtClean="0">
                <a:solidFill>
                  <a:srgbClr val="C00000"/>
                </a:solidFill>
              </a:rPr>
              <a:t>FORMULAE USED</a:t>
            </a:r>
            <a:endParaRPr lang="en-US" sz="4400" dirty="0">
              <a:solidFill>
                <a:srgbClr val="C00000"/>
              </a:solidFill>
            </a:endParaRPr>
          </a:p>
        </p:txBody>
      </p:sp>
      <p:sp>
        <p:nvSpPr>
          <p:cNvPr id="3" name="Content Placeholder 2"/>
          <p:cNvSpPr>
            <a:spLocks noGrp="1"/>
          </p:cNvSpPr>
          <p:nvPr>
            <p:ph idx="1"/>
          </p:nvPr>
        </p:nvSpPr>
        <p:spPr>
          <a:xfrm>
            <a:off x="609600" y="1447800"/>
            <a:ext cx="7391399" cy="4876800"/>
          </a:xfrm>
        </p:spPr>
        <p:txBody>
          <a:bodyPr>
            <a:normAutofit fontScale="92500"/>
          </a:bodyPr>
          <a:lstStyle/>
          <a:p>
            <a:pPr marL="114300" indent="0" algn="just">
              <a:lnSpc>
                <a:spcPct val="150000"/>
              </a:lnSpc>
              <a:buNone/>
            </a:pPr>
            <a:r>
              <a:rPr lang="en-US" dirty="0" smtClean="0">
                <a:cs typeface="Times New Roman" pitchFamily="18" charset="0"/>
              </a:rPr>
              <a:t>The formulae used in creating the datasets of quality factor, damping factor, resonance frequency &amp; bandwidth are as follows:</a:t>
            </a:r>
          </a:p>
          <a:p>
            <a:pPr marL="114300" indent="0" algn="just">
              <a:lnSpc>
                <a:spcPct val="150000"/>
              </a:lnSpc>
              <a:buNone/>
            </a:pPr>
            <a:r>
              <a:rPr lang="en-US" dirty="0" smtClean="0">
                <a:cs typeface="Times New Roman" pitchFamily="18" charset="0"/>
              </a:rPr>
              <a:t>For a series RLC circuit:</a:t>
            </a:r>
          </a:p>
          <a:p>
            <a:pPr marL="571500" indent="-457200" algn="just">
              <a:lnSpc>
                <a:spcPct val="150000"/>
              </a:lnSpc>
              <a:buAutoNum type="arabicPeriod"/>
            </a:pPr>
            <a:r>
              <a:rPr lang="en-US" b="1" dirty="0" smtClean="0">
                <a:cs typeface="Times New Roman" pitchFamily="18" charset="0"/>
              </a:rPr>
              <a:t>Quality Factor(Q) </a:t>
            </a:r>
            <a:r>
              <a:rPr lang="en-US" dirty="0" smtClean="0">
                <a:cs typeface="Times New Roman" pitchFamily="18" charset="0"/>
              </a:rPr>
              <a:t>= (1/R)*√(L/C)</a:t>
            </a:r>
          </a:p>
          <a:p>
            <a:pPr marL="571500" indent="-457200" algn="just">
              <a:lnSpc>
                <a:spcPct val="150000"/>
              </a:lnSpc>
              <a:buAutoNum type="arabicPeriod"/>
            </a:pPr>
            <a:r>
              <a:rPr lang="en-US" b="1" dirty="0" smtClean="0">
                <a:cs typeface="Times New Roman" pitchFamily="18" charset="0"/>
              </a:rPr>
              <a:t>Damping Factor(</a:t>
            </a:r>
            <a:r>
              <a:rPr lang="el-GR" b="1" dirty="0" smtClean="0"/>
              <a:t> </a:t>
            </a:r>
            <a:r>
              <a:rPr lang="el-GR" b="1" i="1" dirty="0" smtClean="0"/>
              <a:t>ζ</a:t>
            </a:r>
            <a:r>
              <a:rPr lang="el-GR" b="1" dirty="0" smtClean="0"/>
              <a:t> </a:t>
            </a:r>
            <a:r>
              <a:rPr lang="en-IN" b="1" dirty="0" smtClean="0"/>
              <a:t>) </a:t>
            </a:r>
            <a:r>
              <a:rPr lang="en-IN" dirty="0" smtClean="0"/>
              <a:t>= (R/2)*√(C/L)</a:t>
            </a:r>
          </a:p>
          <a:p>
            <a:pPr marL="571500" indent="-457200">
              <a:buAutoNum type="arabicPeriod" startAt="3"/>
            </a:pPr>
            <a:r>
              <a:rPr lang="en-IN" b="1" dirty="0" smtClean="0"/>
              <a:t>Resonance Frequency(</a:t>
            </a:r>
            <a:r>
              <a:rPr lang="en-IN" b="1" dirty="0" err="1" smtClean="0"/>
              <a:t>ƒ</a:t>
            </a:r>
            <a:r>
              <a:rPr lang="en-IN" b="1" baseline="-25000" dirty="0" err="1" smtClean="0"/>
              <a:t>r</a:t>
            </a:r>
            <a:r>
              <a:rPr lang="en-IN" b="1" baseline="-25000" dirty="0" smtClean="0"/>
              <a:t> </a:t>
            </a:r>
            <a:r>
              <a:rPr lang="en-IN" b="1" dirty="0" smtClean="0"/>
              <a:t>) </a:t>
            </a:r>
            <a:r>
              <a:rPr lang="en-IN" dirty="0" smtClean="0"/>
              <a:t>= 1/(2</a:t>
            </a:r>
            <a:r>
              <a:rPr lang="el-GR" dirty="0" smtClean="0"/>
              <a:t>π</a:t>
            </a:r>
            <a:r>
              <a:rPr lang="en-IN" dirty="0" smtClean="0"/>
              <a:t>* √(LC))</a:t>
            </a:r>
            <a:endParaRPr lang="en-IN" baseline="-25000" dirty="0" smtClean="0"/>
          </a:p>
          <a:p>
            <a:pPr marL="571500" indent="-457200">
              <a:buAutoNum type="arabicPeriod" startAt="3"/>
            </a:pPr>
            <a:r>
              <a:rPr lang="en-IN" b="1" dirty="0" smtClean="0"/>
              <a:t>Bandwidth(BW) </a:t>
            </a:r>
            <a:r>
              <a:rPr lang="en-IN" dirty="0" smtClean="0"/>
              <a:t>= R/(2</a:t>
            </a:r>
            <a:r>
              <a:rPr lang="el-GR" dirty="0" smtClean="0"/>
              <a:t> π </a:t>
            </a:r>
            <a:r>
              <a:rPr lang="en-IN" dirty="0" smtClean="0"/>
              <a:t>L)</a:t>
            </a:r>
          </a:p>
          <a:p>
            <a:pPr marL="571500" indent="-457200">
              <a:buNone/>
            </a:pPr>
            <a:endParaRPr lang="en-IN" dirty="0" smtClean="0"/>
          </a:p>
          <a:p>
            <a:pPr marL="571500" indent="-457200">
              <a:buNone/>
            </a:pPr>
            <a:r>
              <a:rPr lang="en-IN" dirty="0" smtClean="0"/>
              <a:t>    where </a:t>
            </a:r>
            <a:r>
              <a:rPr lang="en-IN" dirty="0" err="1" smtClean="0"/>
              <a:t>R→Resistance</a:t>
            </a:r>
            <a:r>
              <a:rPr lang="en-IN" dirty="0" smtClean="0"/>
              <a:t>,  L → Inductance,  C →Capacitance</a:t>
            </a:r>
          </a:p>
          <a:p>
            <a:pPr marL="571500" indent="-457200" algn="just">
              <a:lnSpc>
                <a:spcPct val="150000"/>
              </a:lnSpc>
              <a:buNone/>
            </a:pPr>
            <a:r>
              <a:rPr lang="en-US" dirty="0" smtClean="0">
                <a:cs typeface="Times New Roman" pitchFamily="18" charset="0"/>
              </a:rPr>
              <a:t>                 </a:t>
            </a:r>
            <a:r>
              <a:rPr lang="el-GR" dirty="0" smtClean="0"/>
              <a:t>π</a:t>
            </a:r>
            <a:r>
              <a:rPr lang="en-IN" dirty="0" smtClean="0"/>
              <a:t> =3.14</a:t>
            </a:r>
            <a:r>
              <a:rPr lang="en-US" dirty="0" smtClean="0">
                <a:cs typeface="Times New Roman" pitchFamily="18" charset="0"/>
              </a:rPr>
              <a:t>          </a:t>
            </a:r>
            <a:endParaRPr lang="en-US" dirty="0">
              <a:cs typeface="Times New Roman" pitchFamily="18" charset="0"/>
            </a:endParaRPr>
          </a:p>
        </p:txBody>
      </p:sp>
      <p:cxnSp>
        <p:nvCxnSpPr>
          <p:cNvPr id="4" name="Straight Connector 3"/>
          <p:cNvCxnSpPr/>
          <p:nvPr/>
        </p:nvCxnSpPr>
        <p:spPr>
          <a:xfrm>
            <a:off x="457200" y="1295400"/>
            <a:ext cx="7620000" cy="0"/>
          </a:xfrm>
          <a:prstGeom prst="line">
            <a:avLst/>
          </a:prstGeom>
        </p:spPr>
        <p:style>
          <a:lnRef idx="3">
            <a:schemeClr val="dk1"/>
          </a:lnRef>
          <a:fillRef idx="0">
            <a:schemeClr val="dk1"/>
          </a:fillRef>
          <a:effectRef idx="2">
            <a:schemeClr val="dk1"/>
          </a:effectRef>
          <a:fontRef idx="minor">
            <a:schemeClr val="tx1"/>
          </a:fontRef>
        </p:style>
      </p:cxnSp>
      <p:sp>
        <p:nvSpPr>
          <p:cNvPr id="29698" name="AutoShape 2" descr="Ridge Regre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9700" name="AutoShape 4" descr="Ridge Regre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9702" name="AutoShape 6" descr="Ridge regression - MATLAB ridge"/>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xmlns="" val="41409144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         </a:t>
            </a:r>
            <a:r>
              <a:rPr lang="en-US" dirty="0" smtClean="0">
                <a:solidFill>
                  <a:schemeClr val="tx1"/>
                </a:solidFill>
              </a:rPr>
              <a:t>    </a:t>
            </a:r>
            <a:r>
              <a:rPr lang="en-US" sz="4400" dirty="0" smtClean="0">
                <a:solidFill>
                  <a:srgbClr val="C00000"/>
                </a:solidFill>
              </a:rPr>
              <a:t>FORMULAE (cont)</a:t>
            </a:r>
            <a:endParaRPr lang="en-US" sz="4400" dirty="0">
              <a:solidFill>
                <a:srgbClr val="C00000"/>
              </a:solidFill>
            </a:endParaRPr>
          </a:p>
        </p:txBody>
      </p:sp>
      <p:sp>
        <p:nvSpPr>
          <p:cNvPr id="3" name="Content Placeholder 2"/>
          <p:cNvSpPr>
            <a:spLocks noGrp="1"/>
          </p:cNvSpPr>
          <p:nvPr>
            <p:ph idx="1"/>
          </p:nvPr>
        </p:nvSpPr>
        <p:spPr>
          <a:xfrm>
            <a:off x="609600" y="1447800"/>
            <a:ext cx="7391399" cy="4876800"/>
          </a:xfrm>
        </p:spPr>
        <p:txBody>
          <a:bodyPr>
            <a:normAutofit/>
          </a:bodyPr>
          <a:lstStyle/>
          <a:p>
            <a:pPr marL="114300" indent="0" algn="just">
              <a:lnSpc>
                <a:spcPct val="150000"/>
              </a:lnSpc>
              <a:buNone/>
            </a:pPr>
            <a:r>
              <a:rPr lang="en-US" dirty="0" smtClean="0">
                <a:cs typeface="Times New Roman" pitchFamily="18" charset="0"/>
              </a:rPr>
              <a:t>The following formula was used for creating </a:t>
            </a:r>
            <a:r>
              <a:rPr lang="en-US" b="1" dirty="0" smtClean="0">
                <a:cs typeface="Times New Roman" pitchFamily="18" charset="0"/>
              </a:rPr>
              <a:t>Inductance</a:t>
            </a:r>
            <a:r>
              <a:rPr lang="en-US" dirty="0" smtClean="0">
                <a:cs typeface="Times New Roman" pitchFamily="18" charset="0"/>
              </a:rPr>
              <a:t> dataset:</a:t>
            </a:r>
          </a:p>
          <a:p>
            <a:pPr marL="114300" indent="0" algn="just">
              <a:lnSpc>
                <a:spcPct val="150000"/>
              </a:lnSpc>
              <a:buNone/>
            </a:pPr>
            <a:endParaRPr lang="en-US" sz="2000" dirty="0" smtClean="0">
              <a:cs typeface="Times New Roman" pitchFamily="18" charset="0"/>
            </a:endParaRPr>
          </a:p>
          <a:p>
            <a:pPr marL="114300" indent="0" algn="just">
              <a:lnSpc>
                <a:spcPct val="150000"/>
              </a:lnSpc>
              <a:buNone/>
            </a:pPr>
            <a:endParaRPr lang="en-US" sz="2000" dirty="0" smtClean="0">
              <a:cs typeface="Times New Roman" pitchFamily="18" charset="0"/>
            </a:endParaRPr>
          </a:p>
          <a:p>
            <a:pPr marL="114300" indent="0" algn="just">
              <a:lnSpc>
                <a:spcPct val="150000"/>
              </a:lnSpc>
              <a:buNone/>
            </a:pPr>
            <a:endParaRPr lang="en-US" sz="2000" dirty="0" smtClean="0">
              <a:cs typeface="Times New Roman" pitchFamily="18" charset="0"/>
            </a:endParaRPr>
          </a:p>
          <a:p>
            <a:pPr marL="114300" indent="0" algn="just">
              <a:lnSpc>
                <a:spcPct val="150000"/>
              </a:lnSpc>
              <a:buNone/>
            </a:pPr>
            <a:r>
              <a:rPr lang="en-US" sz="2000" dirty="0" smtClean="0">
                <a:cs typeface="Times New Roman" pitchFamily="18" charset="0"/>
              </a:rPr>
              <a:t>Here L</a:t>
            </a:r>
            <a:r>
              <a:rPr lang="en-IN" sz="2000" dirty="0" smtClean="0"/>
              <a:t> → Inductance </a:t>
            </a:r>
          </a:p>
          <a:p>
            <a:pPr marL="114300" indent="0" algn="just">
              <a:lnSpc>
                <a:spcPct val="150000"/>
              </a:lnSpc>
              <a:buNone/>
            </a:pPr>
            <a:r>
              <a:rPr lang="en-IN" sz="2000" dirty="0" smtClean="0"/>
              <a:t>           l → Wire Length</a:t>
            </a:r>
          </a:p>
          <a:p>
            <a:pPr marL="114300" indent="0" algn="just">
              <a:lnSpc>
                <a:spcPct val="150000"/>
              </a:lnSpc>
              <a:buNone/>
            </a:pPr>
            <a:r>
              <a:rPr lang="en-IN" sz="2000" dirty="0" smtClean="0"/>
              <a:t>         w → Wire Width </a:t>
            </a:r>
          </a:p>
          <a:p>
            <a:pPr marL="114300" indent="0" algn="just">
              <a:lnSpc>
                <a:spcPct val="150000"/>
              </a:lnSpc>
              <a:buNone/>
            </a:pPr>
            <a:r>
              <a:rPr lang="en-IN" sz="2000" dirty="0" smtClean="0"/>
              <a:t>           t → Wire Thickness</a:t>
            </a:r>
            <a:endParaRPr lang="en-US" sz="2000" dirty="0" smtClean="0">
              <a:cs typeface="Times New Roman" pitchFamily="18" charset="0"/>
            </a:endParaRPr>
          </a:p>
          <a:p>
            <a:pPr marL="114300" indent="0" algn="just">
              <a:lnSpc>
                <a:spcPct val="150000"/>
              </a:lnSpc>
              <a:buNone/>
            </a:pPr>
            <a:endParaRPr lang="en-US" dirty="0" smtClean="0">
              <a:cs typeface="Times New Roman" pitchFamily="18" charset="0"/>
            </a:endParaRPr>
          </a:p>
          <a:p>
            <a:pPr marL="114300" indent="0" algn="just">
              <a:lnSpc>
                <a:spcPct val="150000"/>
              </a:lnSpc>
              <a:buNone/>
            </a:pPr>
            <a:endParaRPr lang="en-US" dirty="0" smtClean="0">
              <a:cs typeface="Times New Roman" pitchFamily="18" charset="0"/>
            </a:endParaRPr>
          </a:p>
          <a:p>
            <a:pPr marL="114300" indent="0" algn="just">
              <a:lnSpc>
                <a:spcPct val="150000"/>
              </a:lnSpc>
              <a:buNone/>
            </a:pPr>
            <a:endParaRPr lang="en-US" dirty="0">
              <a:cs typeface="Times New Roman" pitchFamily="18" charset="0"/>
            </a:endParaRPr>
          </a:p>
        </p:txBody>
      </p:sp>
      <p:cxnSp>
        <p:nvCxnSpPr>
          <p:cNvPr id="4" name="Straight Connector 3"/>
          <p:cNvCxnSpPr/>
          <p:nvPr/>
        </p:nvCxnSpPr>
        <p:spPr>
          <a:xfrm>
            <a:off x="457200" y="1295400"/>
            <a:ext cx="7620000" cy="0"/>
          </a:xfrm>
          <a:prstGeom prst="line">
            <a:avLst/>
          </a:prstGeom>
        </p:spPr>
        <p:style>
          <a:lnRef idx="3">
            <a:schemeClr val="dk1"/>
          </a:lnRef>
          <a:fillRef idx="0">
            <a:schemeClr val="dk1"/>
          </a:fillRef>
          <a:effectRef idx="2">
            <a:schemeClr val="dk1"/>
          </a:effectRef>
          <a:fontRef idx="minor">
            <a:schemeClr val="tx1"/>
          </a:fontRef>
        </p:style>
      </p:cxnSp>
      <p:sp>
        <p:nvSpPr>
          <p:cNvPr id="29698" name="AutoShape 2" descr="Ridge Regre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9700" name="AutoShape 4" descr="Ridge Regre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9702" name="AutoShape 6" descr="Ridge regression - MATLAB ridge"/>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7" descr="[Flat wire inductance equation]"/>
          <p:cNvPicPr/>
          <p:nvPr/>
        </p:nvPicPr>
        <p:blipFill>
          <a:blip r:embed="rId2" cstate="print"/>
          <a:srcRect/>
          <a:stretch>
            <a:fillRect/>
          </a:stretch>
        </p:blipFill>
        <p:spPr bwMode="auto">
          <a:xfrm>
            <a:off x="838200" y="2819400"/>
            <a:ext cx="6781800" cy="609600"/>
          </a:xfrm>
          <a:prstGeom prst="rect">
            <a:avLst/>
          </a:prstGeom>
          <a:noFill/>
          <a:ln w="9525">
            <a:noFill/>
            <a:miter lim="800000"/>
            <a:headEnd/>
            <a:tailEnd/>
          </a:ln>
        </p:spPr>
      </p:pic>
    </p:spTree>
    <p:extLst>
      <p:ext uri="{BB962C8B-B14F-4D97-AF65-F5344CB8AC3E}">
        <p14:creationId xmlns:p14="http://schemas.microsoft.com/office/powerpoint/2010/main" xmlns="" val="41409144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         </a:t>
            </a:r>
            <a:r>
              <a:rPr lang="en-US" dirty="0" smtClean="0">
                <a:solidFill>
                  <a:schemeClr val="tx1"/>
                </a:solidFill>
              </a:rPr>
              <a:t>      </a:t>
            </a:r>
            <a:r>
              <a:rPr lang="en-US" sz="4400" dirty="0" smtClean="0">
                <a:solidFill>
                  <a:srgbClr val="C00000"/>
                </a:solidFill>
              </a:rPr>
              <a:t>DATASETS USED</a:t>
            </a:r>
            <a:endParaRPr lang="en-US" sz="4400" dirty="0">
              <a:solidFill>
                <a:srgbClr val="C00000"/>
              </a:solidFill>
            </a:endParaRPr>
          </a:p>
        </p:txBody>
      </p:sp>
      <p:sp>
        <p:nvSpPr>
          <p:cNvPr id="3" name="Content Placeholder 2"/>
          <p:cNvSpPr>
            <a:spLocks noGrp="1"/>
          </p:cNvSpPr>
          <p:nvPr>
            <p:ph idx="1"/>
          </p:nvPr>
        </p:nvSpPr>
        <p:spPr>
          <a:xfrm>
            <a:off x="609600" y="1447800"/>
            <a:ext cx="7391399" cy="5181600"/>
          </a:xfrm>
        </p:spPr>
        <p:txBody>
          <a:bodyPr>
            <a:noAutofit/>
          </a:bodyPr>
          <a:lstStyle/>
          <a:p>
            <a:pPr marL="571500" indent="-457200">
              <a:buFont typeface="+mj-lt"/>
              <a:buAutoNum type="arabicPeriod"/>
            </a:pPr>
            <a:endParaRPr lang="en-IN" sz="2000" dirty="0" smtClean="0"/>
          </a:p>
          <a:p>
            <a:pPr marL="571500" indent="-457200">
              <a:buFont typeface="+mj-lt"/>
              <a:buAutoNum type="arabicPeriod"/>
            </a:pPr>
            <a:r>
              <a:rPr lang="en-IN" sz="2000" dirty="0" smtClean="0"/>
              <a:t>Resistance Dataset </a:t>
            </a:r>
          </a:p>
          <a:p>
            <a:pPr marL="571500" indent="-457200">
              <a:buNone/>
            </a:pPr>
            <a:r>
              <a:rPr lang="en-IN" sz="2000" dirty="0" smtClean="0"/>
              <a:t>             Parameters:</a:t>
            </a:r>
          </a:p>
          <a:p>
            <a:pPr marL="1508760" lvl="3" indent="-457200">
              <a:buFont typeface="Wingdings" pitchFamily="2" charset="2"/>
              <a:buChar char="Ø"/>
            </a:pPr>
            <a:r>
              <a:rPr lang="en-IN" sz="2000" dirty="0" smtClean="0"/>
              <a:t>Wire  Length</a:t>
            </a:r>
          </a:p>
          <a:p>
            <a:pPr marL="1508760" lvl="3" indent="-457200">
              <a:buFont typeface="Wingdings" pitchFamily="2" charset="2"/>
              <a:buChar char="Ø"/>
            </a:pPr>
            <a:r>
              <a:rPr lang="en-IN" sz="2000" dirty="0" smtClean="0"/>
              <a:t>Wire  Width</a:t>
            </a:r>
          </a:p>
          <a:p>
            <a:pPr marL="1508760" lvl="3" indent="-457200">
              <a:buFont typeface="Wingdings" pitchFamily="2" charset="2"/>
              <a:buChar char="Ø"/>
            </a:pPr>
            <a:r>
              <a:rPr lang="en-IN" sz="2000" dirty="0" smtClean="0"/>
              <a:t>Temperature</a:t>
            </a:r>
          </a:p>
          <a:p>
            <a:pPr marL="1508760" lvl="3" indent="-457200">
              <a:buFont typeface="Wingdings" pitchFamily="2" charset="2"/>
              <a:buChar char="Ø"/>
            </a:pPr>
            <a:r>
              <a:rPr lang="en-IN" sz="2000" dirty="0" smtClean="0"/>
              <a:t> Resistance</a:t>
            </a:r>
          </a:p>
          <a:p>
            <a:pPr marL="1508760" lvl="3" indent="-457200">
              <a:buNone/>
            </a:pPr>
            <a:endParaRPr lang="en-IN" sz="2000" dirty="0" smtClean="0"/>
          </a:p>
          <a:p>
            <a:pPr marL="1508760" lvl="3" indent="-457200">
              <a:buNone/>
            </a:pPr>
            <a:r>
              <a:rPr lang="en-IN" sz="2000" dirty="0" smtClean="0"/>
              <a:t>Training set→ 8000 values</a:t>
            </a:r>
          </a:p>
          <a:p>
            <a:pPr marL="1508760" lvl="3" indent="-457200">
              <a:buNone/>
            </a:pPr>
            <a:r>
              <a:rPr lang="en-IN" sz="2000" dirty="0" smtClean="0"/>
              <a:t>Testing set→ 2000 values</a:t>
            </a:r>
          </a:p>
          <a:p>
            <a:pPr marL="1508760" lvl="3" indent="-457200">
              <a:buNone/>
            </a:pPr>
            <a:r>
              <a:rPr lang="en-IN" sz="2000" dirty="0" smtClean="0"/>
              <a:t> </a:t>
            </a:r>
            <a:r>
              <a:rPr lang="en-IN" sz="1400" dirty="0" smtClean="0"/>
              <a:t>          </a:t>
            </a:r>
          </a:p>
          <a:p>
            <a:pPr marL="114300" indent="0" algn="just">
              <a:lnSpc>
                <a:spcPct val="150000"/>
              </a:lnSpc>
              <a:buNone/>
            </a:pPr>
            <a:endParaRPr lang="en-US" sz="2000" dirty="0">
              <a:cs typeface="Times New Roman" pitchFamily="18" charset="0"/>
            </a:endParaRPr>
          </a:p>
        </p:txBody>
      </p:sp>
      <p:cxnSp>
        <p:nvCxnSpPr>
          <p:cNvPr id="4" name="Straight Connector 3"/>
          <p:cNvCxnSpPr/>
          <p:nvPr/>
        </p:nvCxnSpPr>
        <p:spPr>
          <a:xfrm>
            <a:off x="457200" y="1295400"/>
            <a:ext cx="7620000" cy="0"/>
          </a:xfrm>
          <a:prstGeom prst="line">
            <a:avLst/>
          </a:prstGeom>
        </p:spPr>
        <p:style>
          <a:lnRef idx="3">
            <a:schemeClr val="dk1"/>
          </a:lnRef>
          <a:fillRef idx="0">
            <a:schemeClr val="dk1"/>
          </a:fillRef>
          <a:effectRef idx="2">
            <a:schemeClr val="dk1"/>
          </a:effectRef>
          <a:fontRef idx="minor">
            <a:schemeClr val="tx1"/>
          </a:fontRef>
        </p:style>
      </p:cxnSp>
      <p:sp>
        <p:nvSpPr>
          <p:cNvPr id="29698" name="AutoShape 2" descr="Ridge Regre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9700" name="AutoShape 4" descr="Ridge Regre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9702" name="AutoShape 6" descr="Ridge regression - MATLAB ridge"/>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 xmlns:p14="http://schemas.microsoft.com/office/powerpoint/2010/main" val="41409144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         </a:t>
            </a:r>
            <a:r>
              <a:rPr lang="en-US" dirty="0" smtClean="0">
                <a:solidFill>
                  <a:schemeClr val="tx1"/>
                </a:solidFill>
              </a:rPr>
              <a:t>      </a:t>
            </a:r>
            <a:r>
              <a:rPr lang="en-US" sz="4400" dirty="0" smtClean="0">
                <a:solidFill>
                  <a:srgbClr val="C00000"/>
                </a:solidFill>
              </a:rPr>
              <a:t>DATASETS (cont)</a:t>
            </a:r>
            <a:endParaRPr lang="en-US" sz="4400" dirty="0">
              <a:solidFill>
                <a:srgbClr val="C00000"/>
              </a:solidFill>
            </a:endParaRPr>
          </a:p>
        </p:txBody>
      </p:sp>
      <p:sp>
        <p:nvSpPr>
          <p:cNvPr id="3" name="Content Placeholder 2"/>
          <p:cNvSpPr>
            <a:spLocks noGrp="1"/>
          </p:cNvSpPr>
          <p:nvPr>
            <p:ph idx="1"/>
          </p:nvPr>
        </p:nvSpPr>
        <p:spPr>
          <a:xfrm>
            <a:off x="609600" y="1447800"/>
            <a:ext cx="7391399" cy="5181600"/>
          </a:xfrm>
        </p:spPr>
        <p:txBody>
          <a:bodyPr>
            <a:noAutofit/>
          </a:bodyPr>
          <a:lstStyle/>
          <a:p>
            <a:pPr marL="571500" indent="-457200">
              <a:buFont typeface="+mj-lt"/>
              <a:buAutoNum type="arabicPeriod"/>
            </a:pPr>
            <a:endParaRPr lang="en-IN" sz="2000" dirty="0" smtClean="0"/>
          </a:p>
          <a:p>
            <a:pPr marL="571500" indent="-457200">
              <a:buNone/>
            </a:pPr>
            <a:r>
              <a:rPr lang="en-IN" sz="2000" dirty="0" smtClean="0">
                <a:solidFill>
                  <a:schemeClr val="accent2">
                    <a:lumMod val="75000"/>
                  </a:schemeClr>
                </a:solidFill>
              </a:rPr>
              <a:t>2</a:t>
            </a:r>
            <a:r>
              <a:rPr lang="en-IN" sz="2000" dirty="0" smtClean="0">
                <a:solidFill>
                  <a:schemeClr val="accent2"/>
                </a:solidFill>
              </a:rPr>
              <a:t>.     </a:t>
            </a:r>
            <a:r>
              <a:rPr lang="en-IN" sz="2000" dirty="0" smtClean="0"/>
              <a:t>Capacitance Dataset </a:t>
            </a:r>
          </a:p>
          <a:p>
            <a:pPr marL="571500" indent="-457200">
              <a:buNone/>
            </a:pPr>
            <a:r>
              <a:rPr lang="en-IN" sz="2000" dirty="0" smtClean="0"/>
              <a:t>             Parameters:</a:t>
            </a:r>
          </a:p>
          <a:p>
            <a:pPr marL="1508760" lvl="3" indent="-457200">
              <a:buFont typeface="Wingdings" pitchFamily="2" charset="2"/>
              <a:buChar char="Ø"/>
            </a:pPr>
            <a:r>
              <a:rPr lang="en-IN" sz="2000" dirty="0" smtClean="0"/>
              <a:t>Wire  Length</a:t>
            </a:r>
          </a:p>
          <a:p>
            <a:pPr marL="1508760" lvl="3" indent="-457200">
              <a:buFont typeface="Wingdings" pitchFamily="2" charset="2"/>
              <a:buChar char="Ø"/>
            </a:pPr>
            <a:r>
              <a:rPr lang="en-IN" sz="2000" dirty="0" smtClean="0"/>
              <a:t>Wire  Width</a:t>
            </a:r>
          </a:p>
          <a:p>
            <a:pPr marL="1508760" lvl="3" indent="-457200">
              <a:buFont typeface="Wingdings" pitchFamily="2" charset="2"/>
              <a:buChar char="Ø"/>
            </a:pPr>
            <a:r>
              <a:rPr lang="en-IN" sz="2000" dirty="0" smtClean="0"/>
              <a:t>Wire Thickness</a:t>
            </a:r>
          </a:p>
          <a:p>
            <a:pPr marL="1508760" lvl="3" indent="-457200">
              <a:buFont typeface="Wingdings" pitchFamily="2" charset="2"/>
              <a:buChar char="Ø"/>
            </a:pPr>
            <a:r>
              <a:rPr lang="en-IN" sz="2000" dirty="0" smtClean="0"/>
              <a:t> Capacitance</a:t>
            </a:r>
          </a:p>
          <a:p>
            <a:pPr marL="1508760" lvl="3" indent="-457200">
              <a:buNone/>
            </a:pPr>
            <a:endParaRPr lang="en-IN" sz="2000" dirty="0" smtClean="0"/>
          </a:p>
          <a:p>
            <a:pPr marL="1508760" lvl="3" indent="-457200">
              <a:buNone/>
            </a:pPr>
            <a:r>
              <a:rPr lang="en-IN" sz="2000" dirty="0" smtClean="0"/>
              <a:t>Training set→ 10000 values</a:t>
            </a:r>
          </a:p>
          <a:p>
            <a:pPr marL="1508760" lvl="3" indent="-457200">
              <a:buNone/>
            </a:pPr>
            <a:r>
              <a:rPr lang="en-IN" sz="2000" dirty="0" smtClean="0"/>
              <a:t>Testing set→ 2000 values</a:t>
            </a:r>
          </a:p>
          <a:p>
            <a:pPr marL="1508760" lvl="3" indent="-457200">
              <a:buNone/>
            </a:pPr>
            <a:r>
              <a:rPr lang="en-IN" sz="2000" dirty="0" smtClean="0"/>
              <a:t> </a:t>
            </a:r>
            <a:r>
              <a:rPr lang="en-IN" sz="1400" dirty="0" smtClean="0"/>
              <a:t>          </a:t>
            </a:r>
          </a:p>
          <a:p>
            <a:pPr marL="114300" indent="0" algn="just">
              <a:lnSpc>
                <a:spcPct val="150000"/>
              </a:lnSpc>
              <a:buNone/>
            </a:pPr>
            <a:endParaRPr lang="en-US" sz="2000" dirty="0">
              <a:cs typeface="Times New Roman" pitchFamily="18" charset="0"/>
            </a:endParaRPr>
          </a:p>
        </p:txBody>
      </p:sp>
      <p:cxnSp>
        <p:nvCxnSpPr>
          <p:cNvPr id="4" name="Straight Connector 3"/>
          <p:cNvCxnSpPr/>
          <p:nvPr/>
        </p:nvCxnSpPr>
        <p:spPr>
          <a:xfrm>
            <a:off x="457200" y="1295400"/>
            <a:ext cx="7620000" cy="0"/>
          </a:xfrm>
          <a:prstGeom prst="line">
            <a:avLst/>
          </a:prstGeom>
        </p:spPr>
        <p:style>
          <a:lnRef idx="3">
            <a:schemeClr val="dk1"/>
          </a:lnRef>
          <a:fillRef idx="0">
            <a:schemeClr val="dk1"/>
          </a:fillRef>
          <a:effectRef idx="2">
            <a:schemeClr val="dk1"/>
          </a:effectRef>
          <a:fontRef idx="minor">
            <a:schemeClr val="tx1"/>
          </a:fontRef>
        </p:style>
      </p:cxnSp>
      <p:sp>
        <p:nvSpPr>
          <p:cNvPr id="29698" name="AutoShape 2" descr="Ridge Regre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9700" name="AutoShape 4" descr="Ridge Regre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9702" name="AutoShape 6" descr="Ridge regression - MATLAB ridge"/>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 xmlns:p14="http://schemas.microsoft.com/office/powerpoint/2010/main" val="41409144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         </a:t>
            </a:r>
            <a:r>
              <a:rPr lang="en-US" dirty="0" smtClean="0">
                <a:solidFill>
                  <a:schemeClr val="tx1"/>
                </a:solidFill>
              </a:rPr>
              <a:t>     </a:t>
            </a:r>
            <a:r>
              <a:rPr lang="en-US" sz="4400" dirty="0" smtClean="0">
                <a:solidFill>
                  <a:srgbClr val="C00000"/>
                </a:solidFill>
              </a:rPr>
              <a:t>DATASETS (cont)</a:t>
            </a:r>
            <a:endParaRPr lang="en-US" sz="4400" dirty="0">
              <a:solidFill>
                <a:srgbClr val="C00000"/>
              </a:solidFill>
            </a:endParaRPr>
          </a:p>
        </p:txBody>
      </p:sp>
      <p:sp>
        <p:nvSpPr>
          <p:cNvPr id="3" name="Content Placeholder 2"/>
          <p:cNvSpPr>
            <a:spLocks noGrp="1"/>
          </p:cNvSpPr>
          <p:nvPr>
            <p:ph idx="1"/>
          </p:nvPr>
        </p:nvSpPr>
        <p:spPr>
          <a:xfrm>
            <a:off x="609600" y="1447800"/>
            <a:ext cx="7391399" cy="5181600"/>
          </a:xfrm>
        </p:spPr>
        <p:txBody>
          <a:bodyPr>
            <a:noAutofit/>
          </a:bodyPr>
          <a:lstStyle/>
          <a:p>
            <a:pPr marL="571500" indent="-457200">
              <a:buFont typeface="+mj-lt"/>
              <a:buAutoNum type="arabicPeriod"/>
            </a:pPr>
            <a:endParaRPr lang="en-IN" sz="2000" dirty="0" smtClean="0"/>
          </a:p>
          <a:p>
            <a:pPr marL="571500" indent="-457200">
              <a:buNone/>
            </a:pPr>
            <a:r>
              <a:rPr lang="en-IN" sz="2000" dirty="0" smtClean="0">
                <a:solidFill>
                  <a:schemeClr val="accent2">
                    <a:lumMod val="75000"/>
                  </a:schemeClr>
                </a:solidFill>
              </a:rPr>
              <a:t>3</a:t>
            </a:r>
            <a:r>
              <a:rPr lang="en-IN" sz="2000" dirty="0" smtClean="0">
                <a:solidFill>
                  <a:schemeClr val="accent2"/>
                </a:solidFill>
              </a:rPr>
              <a:t>.     </a:t>
            </a:r>
            <a:r>
              <a:rPr lang="en-IN" sz="2000" dirty="0" smtClean="0"/>
              <a:t>Inductance Dataset </a:t>
            </a:r>
          </a:p>
          <a:p>
            <a:pPr marL="571500" indent="-457200">
              <a:buNone/>
            </a:pPr>
            <a:r>
              <a:rPr lang="en-IN" sz="2000" dirty="0" smtClean="0"/>
              <a:t>             Parameters:</a:t>
            </a:r>
          </a:p>
          <a:p>
            <a:pPr marL="1508760" lvl="3" indent="-457200">
              <a:buFont typeface="Wingdings" pitchFamily="2" charset="2"/>
              <a:buChar char="Ø"/>
            </a:pPr>
            <a:r>
              <a:rPr lang="en-IN" sz="2000" dirty="0" smtClean="0"/>
              <a:t>Wire  Length</a:t>
            </a:r>
          </a:p>
          <a:p>
            <a:pPr marL="1508760" lvl="3" indent="-457200">
              <a:buFont typeface="Wingdings" pitchFamily="2" charset="2"/>
              <a:buChar char="Ø"/>
            </a:pPr>
            <a:r>
              <a:rPr lang="en-IN" sz="2000" dirty="0" smtClean="0"/>
              <a:t>Wire  Width</a:t>
            </a:r>
          </a:p>
          <a:p>
            <a:pPr marL="1508760" lvl="3" indent="-457200">
              <a:buFont typeface="Wingdings" pitchFamily="2" charset="2"/>
              <a:buChar char="Ø"/>
            </a:pPr>
            <a:r>
              <a:rPr lang="en-IN" sz="2000" dirty="0" smtClean="0"/>
              <a:t>Wire Thickness</a:t>
            </a:r>
          </a:p>
          <a:p>
            <a:pPr marL="1508760" lvl="3" indent="-457200">
              <a:buFont typeface="Wingdings" pitchFamily="2" charset="2"/>
              <a:buChar char="Ø"/>
            </a:pPr>
            <a:r>
              <a:rPr lang="en-IN" sz="2000" dirty="0" smtClean="0"/>
              <a:t> Inductance</a:t>
            </a:r>
          </a:p>
          <a:p>
            <a:pPr marL="1508760" lvl="3" indent="-457200">
              <a:buNone/>
            </a:pPr>
            <a:endParaRPr lang="en-IN" sz="2000" dirty="0" smtClean="0"/>
          </a:p>
          <a:p>
            <a:pPr marL="1508760" lvl="3" indent="-457200">
              <a:buNone/>
            </a:pPr>
            <a:r>
              <a:rPr lang="en-IN" sz="2000" dirty="0" smtClean="0"/>
              <a:t>Training set→ 10000 values</a:t>
            </a:r>
          </a:p>
          <a:p>
            <a:pPr marL="1508760" lvl="3" indent="-457200">
              <a:buNone/>
            </a:pPr>
            <a:r>
              <a:rPr lang="en-IN" sz="2000" dirty="0" smtClean="0"/>
              <a:t>Testing set→ 2000 values</a:t>
            </a:r>
          </a:p>
          <a:p>
            <a:pPr marL="1508760" lvl="3" indent="-457200">
              <a:buNone/>
            </a:pPr>
            <a:r>
              <a:rPr lang="en-IN" sz="2000" dirty="0" smtClean="0"/>
              <a:t> </a:t>
            </a:r>
            <a:r>
              <a:rPr lang="en-IN" sz="1400" dirty="0" smtClean="0"/>
              <a:t>          </a:t>
            </a:r>
          </a:p>
          <a:p>
            <a:pPr marL="114300" indent="0" algn="just">
              <a:lnSpc>
                <a:spcPct val="150000"/>
              </a:lnSpc>
              <a:buNone/>
            </a:pPr>
            <a:endParaRPr lang="en-US" sz="2000" dirty="0">
              <a:cs typeface="Times New Roman" pitchFamily="18" charset="0"/>
            </a:endParaRPr>
          </a:p>
        </p:txBody>
      </p:sp>
      <p:cxnSp>
        <p:nvCxnSpPr>
          <p:cNvPr id="4" name="Straight Connector 3"/>
          <p:cNvCxnSpPr/>
          <p:nvPr/>
        </p:nvCxnSpPr>
        <p:spPr>
          <a:xfrm>
            <a:off x="457200" y="1295400"/>
            <a:ext cx="7620000" cy="0"/>
          </a:xfrm>
          <a:prstGeom prst="line">
            <a:avLst/>
          </a:prstGeom>
        </p:spPr>
        <p:style>
          <a:lnRef idx="3">
            <a:schemeClr val="dk1"/>
          </a:lnRef>
          <a:fillRef idx="0">
            <a:schemeClr val="dk1"/>
          </a:fillRef>
          <a:effectRef idx="2">
            <a:schemeClr val="dk1"/>
          </a:effectRef>
          <a:fontRef idx="minor">
            <a:schemeClr val="tx1"/>
          </a:fontRef>
        </p:style>
      </p:cxnSp>
      <p:sp>
        <p:nvSpPr>
          <p:cNvPr id="29698" name="AutoShape 2" descr="Ridge Regre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9700" name="AutoShape 4" descr="Ridge Regre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9702" name="AutoShape 6" descr="Ridge regression - MATLAB ridge"/>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 xmlns:p14="http://schemas.microsoft.com/office/powerpoint/2010/main" val="41409144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         </a:t>
            </a:r>
            <a:r>
              <a:rPr lang="en-US" dirty="0" smtClean="0">
                <a:solidFill>
                  <a:schemeClr val="tx1"/>
                </a:solidFill>
              </a:rPr>
              <a:t>     </a:t>
            </a:r>
            <a:r>
              <a:rPr lang="en-US" sz="4400" dirty="0" smtClean="0">
                <a:solidFill>
                  <a:srgbClr val="C00000"/>
                </a:solidFill>
              </a:rPr>
              <a:t>DATASETS (cont)</a:t>
            </a:r>
            <a:endParaRPr lang="en-US" sz="4400" dirty="0">
              <a:solidFill>
                <a:srgbClr val="C00000"/>
              </a:solidFill>
            </a:endParaRPr>
          </a:p>
        </p:txBody>
      </p:sp>
      <p:sp>
        <p:nvSpPr>
          <p:cNvPr id="3" name="Content Placeholder 2"/>
          <p:cNvSpPr>
            <a:spLocks noGrp="1"/>
          </p:cNvSpPr>
          <p:nvPr>
            <p:ph idx="1"/>
          </p:nvPr>
        </p:nvSpPr>
        <p:spPr>
          <a:xfrm>
            <a:off x="609600" y="1447800"/>
            <a:ext cx="7391399" cy="5181600"/>
          </a:xfrm>
        </p:spPr>
        <p:txBody>
          <a:bodyPr>
            <a:noAutofit/>
          </a:bodyPr>
          <a:lstStyle/>
          <a:p>
            <a:pPr marL="571500" indent="-457200">
              <a:buFont typeface="+mj-lt"/>
              <a:buAutoNum type="arabicPeriod"/>
            </a:pPr>
            <a:endParaRPr lang="en-IN" sz="2000" dirty="0" smtClean="0"/>
          </a:p>
          <a:p>
            <a:pPr marL="571500" indent="-457200">
              <a:buNone/>
            </a:pPr>
            <a:r>
              <a:rPr lang="en-IN" sz="2000" dirty="0" smtClean="0">
                <a:solidFill>
                  <a:schemeClr val="accent2">
                    <a:lumMod val="75000"/>
                  </a:schemeClr>
                </a:solidFill>
              </a:rPr>
              <a:t>4</a:t>
            </a:r>
            <a:r>
              <a:rPr lang="en-IN" sz="2000" dirty="0" smtClean="0">
                <a:solidFill>
                  <a:schemeClr val="accent2"/>
                </a:solidFill>
              </a:rPr>
              <a:t>.     </a:t>
            </a:r>
            <a:r>
              <a:rPr lang="en-IN" sz="2000" dirty="0" smtClean="0"/>
              <a:t>Quality Factor Dataset </a:t>
            </a:r>
          </a:p>
          <a:p>
            <a:pPr marL="571500" indent="-457200">
              <a:buNone/>
            </a:pPr>
            <a:r>
              <a:rPr lang="en-IN" sz="2000" dirty="0" smtClean="0"/>
              <a:t>             Parameters:</a:t>
            </a:r>
          </a:p>
          <a:p>
            <a:pPr marL="1508760" lvl="3" indent="-457200">
              <a:buFont typeface="Wingdings" pitchFamily="2" charset="2"/>
              <a:buChar char="Ø"/>
            </a:pPr>
            <a:r>
              <a:rPr lang="en-IN" sz="2000" dirty="0" smtClean="0"/>
              <a:t>Resistance</a:t>
            </a:r>
          </a:p>
          <a:p>
            <a:pPr marL="1508760" lvl="3" indent="-457200">
              <a:buFont typeface="Wingdings" pitchFamily="2" charset="2"/>
              <a:buChar char="Ø"/>
            </a:pPr>
            <a:r>
              <a:rPr lang="en-IN" sz="2000" dirty="0" smtClean="0"/>
              <a:t>Capacitance</a:t>
            </a:r>
          </a:p>
          <a:p>
            <a:pPr marL="1508760" lvl="3" indent="-457200">
              <a:buFont typeface="Wingdings" pitchFamily="2" charset="2"/>
              <a:buChar char="Ø"/>
            </a:pPr>
            <a:r>
              <a:rPr lang="en-IN" sz="2000" dirty="0" smtClean="0"/>
              <a:t> Inductance</a:t>
            </a:r>
          </a:p>
          <a:p>
            <a:pPr marL="1508760" lvl="3" indent="-457200">
              <a:buFont typeface="Wingdings" pitchFamily="2" charset="2"/>
              <a:buChar char="Ø"/>
            </a:pPr>
            <a:r>
              <a:rPr lang="en-IN" sz="2000" dirty="0" smtClean="0"/>
              <a:t>Quality Factor</a:t>
            </a:r>
          </a:p>
          <a:p>
            <a:pPr marL="1508760" lvl="3" indent="-457200">
              <a:buNone/>
            </a:pPr>
            <a:endParaRPr lang="en-IN" sz="2000" dirty="0" smtClean="0"/>
          </a:p>
          <a:p>
            <a:pPr marL="1508760" lvl="3" indent="-457200">
              <a:buNone/>
            </a:pPr>
            <a:r>
              <a:rPr lang="en-IN" sz="2000" dirty="0" smtClean="0"/>
              <a:t>Training set→ 10000 values</a:t>
            </a:r>
          </a:p>
          <a:p>
            <a:pPr marL="1508760" lvl="3" indent="-457200">
              <a:buNone/>
            </a:pPr>
            <a:r>
              <a:rPr lang="en-IN" sz="2000" dirty="0" smtClean="0"/>
              <a:t>Testing set→ 2000 values</a:t>
            </a:r>
          </a:p>
          <a:p>
            <a:pPr marL="1508760" lvl="3" indent="-457200">
              <a:buNone/>
            </a:pPr>
            <a:r>
              <a:rPr lang="en-IN" sz="2000" dirty="0" smtClean="0"/>
              <a:t> </a:t>
            </a:r>
            <a:r>
              <a:rPr lang="en-IN" sz="1400" dirty="0" smtClean="0"/>
              <a:t>          </a:t>
            </a:r>
          </a:p>
          <a:p>
            <a:pPr marL="114300" indent="0" algn="just">
              <a:lnSpc>
                <a:spcPct val="150000"/>
              </a:lnSpc>
              <a:buNone/>
            </a:pPr>
            <a:endParaRPr lang="en-US" sz="2000" dirty="0">
              <a:cs typeface="Times New Roman" pitchFamily="18" charset="0"/>
            </a:endParaRPr>
          </a:p>
        </p:txBody>
      </p:sp>
      <p:cxnSp>
        <p:nvCxnSpPr>
          <p:cNvPr id="4" name="Straight Connector 3"/>
          <p:cNvCxnSpPr/>
          <p:nvPr/>
        </p:nvCxnSpPr>
        <p:spPr>
          <a:xfrm>
            <a:off x="457200" y="1295400"/>
            <a:ext cx="7620000" cy="0"/>
          </a:xfrm>
          <a:prstGeom prst="line">
            <a:avLst/>
          </a:prstGeom>
        </p:spPr>
        <p:style>
          <a:lnRef idx="3">
            <a:schemeClr val="dk1"/>
          </a:lnRef>
          <a:fillRef idx="0">
            <a:schemeClr val="dk1"/>
          </a:fillRef>
          <a:effectRef idx="2">
            <a:schemeClr val="dk1"/>
          </a:effectRef>
          <a:fontRef idx="minor">
            <a:schemeClr val="tx1"/>
          </a:fontRef>
        </p:style>
      </p:cxnSp>
      <p:sp>
        <p:nvSpPr>
          <p:cNvPr id="29698" name="AutoShape 2" descr="Ridge Regre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9700" name="AutoShape 4" descr="Ridge Regre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9702" name="AutoShape 6" descr="Ridge regression - MATLAB ridge"/>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 xmlns:p14="http://schemas.microsoft.com/office/powerpoint/2010/main" val="41409144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         </a:t>
            </a:r>
            <a:r>
              <a:rPr lang="en-US" dirty="0" smtClean="0">
                <a:solidFill>
                  <a:schemeClr val="tx1"/>
                </a:solidFill>
              </a:rPr>
              <a:t>     </a:t>
            </a:r>
            <a:r>
              <a:rPr lang="en-US" sz="4400" dirty="0" smtClean="0">
                <a:solidFill>
                  <a:srgbClr val="C00000"/>
                </a:solidFill>
              </a:rPr>
              <a:t>DATASETS (cont)</a:t>
            </a:r>
            <a:endParaRPr lang="en-US" sz="4400" dirty="0">
              <a:solidFill>
                <a:srgbClr val="C00000"/>
              </a:solidFill>
            </a:endParaRPr>
          </a:p>
        </p:txBody>
      </p:sp>
      <p:sp>
        <p:nvSpPr>
          <p:cNvPr id="3" name="Content Placeholder 2"/>
          <p:cNvSpPr>
            <a:spLocks noGrp="1"/>
          </p:cNvSpPr>
          <p:nvPr>
            <p:ph idx="1"/>
          </p:nvPr>
        </p:nvSpPr>
        <p:spPr>
          <a:xfrm>
            <a:off x="609600" y="1447800"/>
            <a:ext cx="7391399" cy="5181600"/>
          </a:xfrm>
        </p:spPr>
        <p:txBody>
          <a:bodyPr>
            <a:noAutofit/>
          </a:bodyPr>
          <a:lstStyle/>
          <a:p>
            <a:pPr marL="571500" indent="-457200">
              <a:buFont typeface="+mj-lt"/>
              <a:buAutoNum type="arabicPeriod"/>
            </a:pPr>
            <a:endParaRPr lang="en-IN" sz="2000" dirty="0" smtClean="0"/>
          </a:p>
          <a:p>
            <a:pPr marL="571500" indent="-457200">
              <a:buNone/>
            </a:pPr>
            <a:r>
              <a:rPr lang="en-IN" sz="2000" dirty="0" smtClean="0">
                <a:solidFill>
                  <a:schemeClr val="accent2">
                    <a:lumMod val="75000"/>
                  </a:schemeClr>
                </a:solidFill>
              </a:rPr>
              <a:t>5</a:t>
            </a:r>
            <a:r>
              <a:rPr lang="en-IN" sz="2000" dirty="0" smtClean="0">
                <a:solidFill>
                  <a:schemeClr val="accent2"/>
                </a:solidFill>
              </a:rPr>
              <a:t>.     </a:t>
            </a:r>
            <a:r>
              <a:rPr lang="en-IN" sz="2000" dirty="0" smtClean="0"/>
              <a:t>Damping Factor Dataset </a:t>
            </a:r>
          </a:p>
          <a:p>
            <a:pPr marL="571500" indent="-457200">
              <a:buNone/>
            </a:pPr>
            <a:r>
              <a:rPr lang="en-IN" sz="2000" dirty="0" smtClean="0"/>
              <a:t>             Parameters:</a:t>
            </a:r>
          </a:p>
          <a:p>
            <a:pPr marL="1508760" lvl="3" indent="-457200">
              <a:buFont typeface="Wingdings" pitchFamily="2" charset="2"/>
              <a:buChar char="Ø"/>
            </a:pPr>
            <a:r>
              <a:rPr lang="en-IN" sz="2000" dirty="0" smtClean="0"/>
              <a:t>Resistance</a:t>
            </a:r>
          </a:p>
          <a:p>
            <a:pPr marL="1508760" lvl="3" indent="-457200">
              <a:buFont typeface="Wingdings" pitchFamily="2" charset="2"/>
              <a:buChar char="Ø"/>
            </a:pPr>
            <a:r>
              <a:rPr lang="en-IN" sz="2000" dirty="0" smtClean="0"/>
              <a:t>Capacitance</a:t>
            </a:r>
          </a:p>
          <a:p>
            <a:pPr marL="1508760" lvl="3" indent="-457200">
              <a:buFont typeface="Wingdings" pitchFamily="2" charset="2"/>
              <a:buChar char="Ø"/>
            </a:pPr>
            <a:r>
              <a:rPr lang="en-IN" sz="2000" dirty="0" smtClean="0"/>
              <a:t> Inductance</a:t>
            </a:r>
          </a:p>
          <a:p>
            <a:pPr marL="1508760" lvl="3" indent="-457200">
              <a:buFont typeface="Wingdings" pitchFamily="2" charset="2"/>
              <a:buChar char="Ø"/>
            </a:pPr>
            <a:r>
              <a:rPr lang="en-IN" sz="2000" dirty="0" smtClean="0"/>
              <a:t> Damping Factor</a:t>
            </a:r>
          </a:p>
          <a:p>
            <a:pPr marL="1508760" lvl="3" indent="-457200">
              <a:buNone/>
            </a:pPr>
            <a:endParaRPr lang="en-IN" sz="2000" dirty="0" smtClean="0"/>
          </a:p>
          <a:p>
            <a:pPr marL="1508760" lvl="3" indent="-457200">
              <a:buNone/>
            </a:pPr>
            <a:r>
              <a:rPr lang="en-IN" sz="2000" dirty="0" smtClean="0"/>
              <a:t>Training set→ 10000 values</a:t>
            </a:r>
          </a:p>
          <a:p>
            <a:pPr marL="1508760" lvl="3" indent="-457200">
              <a:buNone/>
            </a:pPr>
            <a:r>
              <a:rPr lang="en-IN" sz="2000" dirty="0" smtClean="0"/>
              <a:t>Testing set→ 2000 values</a:t>
            </a:r>
          </a:p>
          <a:p>
            <a:pPr marL="1508760" lvl="3" indent="-457200">
              <a:buNone/>
            </a:pPr>
            <a:r>
              <a:rPr lang="en-IN" sz="2000" dirty="0" smtClean="0"/>
              <a:t> </a:t>
            </a:r>
            <a:r>
              <a:rPr lang="en-IN" sz="1400" dirty="0" smtClean="0"/>
              <a:t>          </a:t>
            </a:r>
          </a:p>
          <a:p>
            <a:pPr marL="114300" indent="0" algn="just">
              <a:lnSpc>
                <a:spcPct val="150000"/>
              </a:lnSpc>
              <a:buNone/>
            </a:pPr>
            <a:endParaRPr lang="en-US" sz="2000" dirty="0">
              <a:cs typeface="Times New Roman" pitchFamily="18" charset="0"/>
            </a:endParaRPr>
          </a:p>
        </p:txBody>
      </p:sp>
      <p:cxnSp>
        <p:nvCxnSpPr>
          <p:cNvPr id="4" name="Straight Connector 3"/>
          <p:cNvCxnSpPr/>
          <p:nvPr/>
        </p:nvCxnSpPr>
        <p:spPr>
          <a:xfrm>
            <a:off x="457200" y="1295400"/>
            <a:ext cx="7620000" cy="0"/>
          </a:xfrm>
          <a:prstGeom prst="line">
            <a:avLst/>
          </a:prstGeom>
        </p:spPr>
        <p:style>
          <a:lnRef idx="3">
            <a:schemeClr val="dk1"/>
          </a:lnRef>
          <a:fillRef idx="0">
            <a:schemeClr val="dk1"/>
          </a:fillRef>
          <a:effectRef idx="2">
            <a:schemeClr val="dk1"/>
          </a:effectRef>
          <a:fontRef idx="minor">
            <a:schemeClr val="tx1"/>
          </a:fontRef>
        </p:style>
      </p:cxnSp>
      <p:sp>
        <p:nvSpPr>
          <p:cNvPr id="29698" name="AutoShape 2" descr="Ridge Regre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9700" name="AutoShape 4" descr="Ridge Regre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9702" name="AutoShape 6" descr="Ridge regression - MATLAB ridge"/>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 xmlns:p14="http://schemas.microsoft.com/office/powerpoint/2010/main" val="41409144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         </a:t>
            </a:r>
            <a:r>
              <a:rPr lang="en-US" dirty="0" smtClean="0">
                <a:solidFill>
                  <a:schemeClr val="tx1"/>
                </a:solidFill>
              </a:rPr>
              <a:t>     </a:t>
            </a:r>
            <a:r>
              <a:rPr lang="en-US" sz="4400" dirty="0" smtClean="0">
                <a:solidFill>
                  <a:srgbClr val="C00000"/>
                </a:solidFill>
              </a:rPr>
              <a:t>DATASETS (cont)</a:t>
            </a:r>
            <a:endParaRPr lang="en-US" sz="4400" dirty="0">
              <a:solidFill>
                <a:srgbClr val="C00000"/>
              </a:solidFill>
            </a:endParaRPr>
          </a:p>
        </p:txBody>
      </p:sp>
      <p:sp>
        <p:nvSpPr>
          <p:cNvPr id="3" name="Content Placeholder 2"/>
          <p:cNvSpPr>
            <a:spLocks noGrp="1"/>
          </p:cNvSpPr>
          <p:nvPr>
            <p:ph idx="1"/>
          </p:nvPr>
        </p:nvSpPr>
        <p:spPr>
          <a:xfrm>
            <a:off x="609600" y="1447800"/>
            <a:ext cx="7391399" cy="5181600"/>
          </a:xfrm>
        </p:spPr>
        <p:txBody>
          <a:bodyPr>
            <a:noAutofit/>
          </a:bodyPr>
          <a:lstStyle/>
          <a:p>
            <a:pPr marL="571500" indent="-457200">
              <a:buFont typeface="+mj-lt"/>
              <a:buAutoNum type="arabicPeriod"/>
            </a:pPr>
            <a:endParaRPr lang="en-IN" sz="2000" dirty="0" smtClean="0"/>
          </a:p>
          <a:p>
            <a:pPr marL="571500" indent="-457200">
              <a:buNone/>
            </a:pPr>
            <a:r>
              <a:rPr lang="en-IN" sz="2000" dirty="0" smtClean="0">
                <a:solidFill>
                  <a:schemeClr val="accent2">
                    <a:lumMod val="75000"/>
                  </a:schemeClr>
                </a:solidFill>
              </a:rPr>
              <a:t>6</a:t>
            </a:r>
            <a:r>
              <a:rPr lang="en-IN" sz="2000" dirty="0" smtClean="0">
                <a:solidFill>
                  <a:schemeClr val="accent2"/>
                </a:solidFill>
              </a:rPr>
              <a:t>.     </a:t>
            </a:r>
            <a:r>
              <a:rPr lang="en-IN" sz="2000" dirty="0" smtClean="0"/>
              <a:t>Resonance Frequency Dataset </a:t>
            </a:r>
          </a:p>
          <a:p>
            <a:pPr marL="571500" indent="-457200">
              <a:buNone/>
            </a:pPr>
            <a:r>
              <a:rPr lang="en-IN" sz="2000" dirty="0" smtClean="0"/>
              <a:t>             Parameters:</a:t>
            </a:r>
          </a:p>
          <a:p>
            <a:pPr marL="1508760" lvl="3" indent="-457200">
              <a:buFont typeface="Wingdings" pitchFamily="2" charset="2"/>
              <a:buChar char="Ø"/>
            </a:pPr>
            <a:r>
              <a:rPr lang="en-IN" sz="2000" dirty="0" smtClean="0"/>
              <a:t>Capacitance</a:t>
            </a:r>
          </a:p>
          <a:p>
            <a:pPr marL="1508760" lvl="3" indent="-457200">
              <a:buFont typeface="Wingdings" pitchFamily="2" charset="2"/>
              <a:buChar char="Ø"/>
            </a:pPr>
            <a:r>
              <a:rPr lang="en-IN" sz="2000" dirty="0" smtClean="0"/>
              <a:t> Inductance</a:t>
            </a:r>
          </a:p>
          <a:p>
            <a:pPr marL="1508760" lvl="3" indent="-457200">
              <a:buFont typeface="Wingdings" pitchFamily="2" charset="2"/>
              <a:buChar char="Ø"/>
            </a:pPr>
            <a:r>
              <a:rPr lang="en-IN" sz="2000" dirty="0" smtClean="0"/>
              <a:t>Resonance Frequency</a:t>
            </a:r>
          </a:p>
          <a:p>
            <a:pPr marL="1508760" lvl="3" indent="-457200">
              <a:buNone/>
            </a:pPr>
            <a:endParaRPr lang="en-IN" sz="2000" dirty="0" smtClean="0"/>
          </a:p>
          <a:p>
            <a:pPr marL="1508760" lvl="3" indent="-457200">
              <a:buNone/>
            </a:pPr>
            <a:r>
              <a:rPr lang="en-IN" sz="2000" dirty="0" smtClean="0"/>
              <a:t>Training set→ 10000 values</a:t>
            </a:r>
          </a:p>
          <a:p>
            <a:pPr marL="1508760" lvl="3" indent="-457200">
              <a:buNone/>
            </a:pPr>
            <a:r>
              <a:rPr lang="en-IN" sz="2000" dirty="0" smtClean="0"/>
              <a:t>Testing set→ 2000 values</a:t>
            </a:r>
          </a:p>
          <a:p>
            <a:pPr marL="1508760" lvl="3" indent="-457200">
              <a:buNone/>
            </a:pPr>
            <a:r>
              <a:rPr lang="en-IN" sz="2000" dirty="0" smtClean="0"/>
              <a:t> </a:t>
            </a:r>
            <a:r>
              <a:rPr lang="en-IN" sz="1400" dirty="0" smtClean="0"/>
              <a:t>          </a:t>
            </a:r>
          </a:p>
          <a:p>
            <a:pPr marL="114300" indent="0" algn="just">
              <a:lnSpc>
                <a:spcPct val="150000"/>
              </a:lnSpc>
              <a:buNone/>
            </a:pPr>
            <a:endParaRPr lang="en-US" sz="2000" dirty="0">
              <a:cs typeface="Times New Roman" pitchFamily="18" charset="0"/>
            </a:endParaRPr>
          </a:p>
        </p:txBody>
      </p:sp>
      <p:cxnSp>
        <p:nvCxnSpPr>
          <p:cNvPr id="4" name="Straight Connector 3"/>
          <p:cNvCxnSpPr/>
          <p:nvPr/>
        </p:nvCxnSpPr>
        <p:spPr>
          <a:xfrm>
            <a:off x="457200" y="1295400"/>
            <a:ext cx="7620000" cy="0"/>
          </a:xfrm>
          <a:prstGeom prst="line">
            <a:avLst/>
          </a:prstGeom>
        </p:spPr>
        <p:style>
          <a:lnRef idx="3">
            <a:schemeClr val="dk1"/>
          </a:lnRef>
          <a:fillRef idx="0">
            <a:schemeClr val="dk1"/>
          </a:fillRef>
          <a:effectRef idx="2">
            <a:schemeClr val="dk1"/>
          </a:effectRef>
          <a:fontRef idx="minor">
            <a:schemeClr val="tx1"/>
          </a:fontRef>
        </p:style>
      </p:cxnSp>
      <p:sp>
        <p:nvSpPr>
          <p:cNvPr id="29698" name="AutoShape 2" descr="Ridge Regre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9700" name="AutoShape 4" descr="Ridge Regre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9702" name="AutoShape 6" descr="Ridge regression - MATLAB ridge"/>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 xmlns:p14="http://schemas.microsoft.com/office/powerpoint/2010/main" val="41409144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         </a:t>
            </a:r>
            <a:r>
              <a:rPr lang="en-US" dirty="0" smtClean="0">
                <a:solidFill>
                  <a:schemeClr val="tx1"/>
                </a:solidFill>
              </a:rPr>
              <a:t>     </a:t>
            </a:r>
            <a:r>
              <a:rPr lang="en-US" sz="4400" dirty="0" smtClean="0">
                <a:solidFill>
                  <a:srgbClr val="C00000"/>
                </a:solidFill>
              </a:rPr>
              <a:t>DATASETS (cont)</a:t>
            </a:r>
            <a:endParaRPr lang="en-US" sz="4400" dirty="0">
              <a:solidFill>
                <a:srgbClr val="C00000"/>
              </a:solidFill>
            </a:endParaRPr>
          </a:p>
        </p:txBody>
      </p:sp>
      <p:sp>
        <p:nvSpPr>
          <p:cNvPr id="3" name="Content Placeholder 2"/>
          <p:cNvSpPr>
            <a:spLocks noGrp="1"/>
          </p:cNvSpPr>
          <p:nvPr>
            <p:ph idx="1"/>
          </p:nvPr>
        </p:nvSpPr>
        <p:spPr>
          <a:xfrm>
            <a:off x="609600" y="1447800"/>
            <a:ext cx="7391399" cy="5181600"/>
          </a:xfrm>
        </p:spPr>
        <p:txBody>
          <a:bodyPr>
            <a:noAutofit/>
          </a:bodyPr>
          <a:lstStyle/>
          <a:p>
            <a:pPr marL="571500" indent="-457200">
              <a:buFont typeface="+mj-lt"/>
              <a:buAutoNum type="arabicPeriod"/>
            </a:pPr>
            <a:endParaRPr lang="en-IN" sz="2000" dirty="0" smtClean="0"/>
          </a:p>
          <a:p>
            <a:pPr marL="571500" indent="-457200">
              <a:buNone/>
            </a:pPr>
            <a:r>
              <a:rPr lang="en-IN" sz="2000" dirty="0" smtClean="0">
                <a:solidFill>
                  <a:schemeClr val="accent2">
                    <a:lumMod val="75000"/>
                  </a:schemeClr>
                </a:solidFill>
              </a:rPr>
              <a:t>7</a:t>
            </a:r>
            <a:r>
              <a:rPr lang="en-IN" sz="2000" dirty="0" smtClean="0">
                <a:solidFill>
                  <a:schemeClr val="accent2"/>
                </a:solidFill>
              </a:rPr>
              <a:t>.     </a:t>
            </a:r>
            <a:r>
              <a:rPr lang="en-IN" sz="2000" dirty="0" smtClean="0"/>
              <a:t>Bandwidth Dataset </a:t>
            </a:r>
          </a:p>
          <a:p>
            <a:pPr marL="571500" indent="-457200">
              <a:buNone/>
            </a:pPr>
            <a:r>
              <a:rPr lang="en-IN" sz="2000" dirty="0" smtClean="0"/>
              <a:t>             Parameters:</a:t>
            </a:r>
          </a:p>
          <a:p>
            <a:pPr marL="1508760" lvl="3" indent="-457200">
              <a:buFont typeface="Wingdings" pitchFamily="2" charset="2"/>
              <a:buChar char="Ø"/>
            </a:pPr>
            <a:r>
              <a:rPr lang="en-IN" sz="2000" dirty="0" smtClean="0"/>
              <a:t>Resistance</a:t>
            </a:r>
          </a:p>
          <a:p>
            <a:pPr marL="1508760" lvl="3" indent="-457200">
              <a:buFont typeface="Wingdings" pitchFamily="2" charset="2"/>
              <a:buChar char="Ø"/>
            </a:pPr>
            <a:r>
              <a:rPr lang="en-IN" sz="2000" dirty="0" smtClean="0"/>
              <a:t> Inductance</a:t>
            </a:r>
          </a:p>
          <a:p>
            <a:pPr marL="1508760" lvl="3" indent="-457200">
              <a:buFont typeface="Wingdings" pitchFamily="2" charset="2"/>
              <a:buChar char="Ø"/>
            </a:pPr>
            <a:r>
              <a:rPr lang="en-IN" sz="2000" dirty="0" smtClean="0"/>
              <a:t> Bandwidth</a:t>
            </a:r>
          </a:p>
          <a:p>
            <a:pPr marL="1508760" lvl="3" indent="-457200">
              <a:buNone/>
            </a:pPr>
            <a:endParaRPr lang="en-IN" sz="2000" dirty="0" smtClean="0"/>
          </a:p>
          <a:p>
            <a:pPr marL="1508760" lvl="3" indent="-457200">
              <a:buNone/>
            </a:pPr>
            <a:r>
              <a:rPr lang="en-IN" sz="2000" dirty="0" smtClean="0"/>
              <a:t>Training set→ 8000 values</a:t>
            </a:r>
          </a:p>
          <a:p>
            <a:pPr marL="1508760" lvl="3" indent="-457200">
              <a:buNone/>
            </a:pPr>
            <a:r>
              <a:rPr lang="en-IN" sz="2000" dirty="0" smtClean="0"/>
              <a:t>Testing set→ 2000 values</a:t>
            </a:r>
          </a:p>
          <a:p>
            <a:pPr marL="1508760" lvl="3" indent="-457200">
              <a:buNone/>
            </a:pPr>
            <a:r>
              <a:rPr lang="en-IN" sz="2000" dirty="0" smtClean="0"/>
              <a:t> </a:t>
            </a:r>
            <a:r>
              <a:rPr lang="en-IN" sz="1400" dirty="0" smtClean="0"/>
              <a:t>          </a:t>
            </a:r>
          </a:p>
          <a:p>
            <a:pPr marL="114300" indent="0" algn="just">
              <a:lnSpc>
                <a:spcPct val="150000"/>
              </a:lnSpc>
              <a:buNone/>
            </a:pPr>
            <a:endParaRPr lang="en-US" sz="2000" dirty="0">
              <a:cs typeface="Times New Roman" pitchFamily="18" charset="0"/>
            </a:endParaRPr>
          </a:p>
        </p:txBody>
      </p:sp>
      <p:cxnSp>
        <p:nvCxnSpPr>
          <p:cNvPr id="4" name="Straight Connector 3"/>
          <p:cNvCxnSpPr/>
          <p:nvPr/>
        </p:nvCxnSpPr>
        <p:spPr>
          <a:xfrm>
            <a:off x="457200" y="1295400"/>
            <a:ext cx="7620000" cy="0"/>
          </a:xfrm>
          <a:prstGeom prst="line">
            <a:avLst/>
          </a:prstGeom>
        </p:spPr>
        <p:style>
          <a:lnRef idx="3">
            <a:schemeClr val="dk1"/>
          </a:lnRef>
          <a:fillRef idx="0">
            <a:schemeClr val="dk1"/>
          </a:fillRef>
          <a:effectRef idx="2">
            <a:schemeClr val="dk1"/>
          </a:effectRef>
          <a:fontRef idx="minor">
            <a:schemeClr val="tx1"/>
          </a:fontRef>
        </p:style>
      </p:cxnSp>
      <p:sp>
        <p:nvSpPr>
          <p:cNvPr id="29698" name="AutoShape 2" descr="Ridge Regre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9700" name="AutoShape 4" descr="Ridge Regre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9702" name="AutoShape 6" descr="Ridge regression - MATLAB ridge"/>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 xmlns:p14="http://schemas.microsoft.com/office/powerpoint/2010/main" val="4140914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a:solidFill>
                  <a:srgbClr val="C00000"/>
                </a:solidFill>
              </a:rPr>
              <a:t>CONTENTS</a:t>
            </a:r>
          </a:p>
        </p:txBody>
      </p:sp>
      <p:sp>
        <p:nvSpPr>
          <p:cNvPr id="3" name="Content Placeholder 2"/>
          <p:cNvSpPr>
            <a:spLocks noGrp="1"/>
          </p:cNvSpPr>
          <p:nvPr>
            <p:ph idx="1"/>
          </p:nvPr>
        </p:nvSpPr>
        <p:spPr>
          <a:xfrm>
            <a:off x="457200" y="1905000"/>
            <a:ext cx="7620000" cy="4648200"/>
          </a:xfrm>
        </p:spPr>
        <p:txBody>
          <a:bodyPr>
            <a:normAutofit fontScale="92500" lnSpcReduction="20000"/>
          </a:bodyPr>
          <a:lstStyle/>
          <a:p>
            <a:r>
              <a:rPr lang="en-US" dirty="0"/>
              <a:t>Motivation </a:t>
            </a:r>
          </a:p>
          <a:p>
            <a:r>
              <a:rPr lang="en-US" dirty="0"/>
              <a:t>Introduction</a:t>
            </a:r>
          </a:p>
          <a:p>
            <a:r>
              <a:rPr lang="en-US" dirty="0"/>
              <a:t>Project </a:t>
            </a:r>
            <a:r>
              <a:rPr lang="en-US" dirty="0" smtClean="0"/>
              <a:t>Overview</a:t>
            </a:r>
          </a:p>
          <a:p>
            <a:r>
              <a:rPr lang="en-US" dirty="0" smtClean="0"/>
              <a:t>Process</a:t>
            </a:r>
            <a:endParaRPr lang="en-US" dirty="0"/>
          </a:p>
          <a:p>
            <a:r>
              <a:rPr lang="en-US" dirty="0" smtClean="0"/>
              <a:t>Algorithms Used</a:t>
            </a:r>
          </a:p>
          <a:p>
            <a:r>
              <a:rPr lang="en-US" dirty="0" smtClean="0"/>
              <a:t>Formulae Used</a:t>
            </a:r>
          </a:p>
          <a:p>
            <a:r>
              <a:rPr lang="en-US" dirty="0" smtClean="0"/>
              <a:t>Datasets Used</a:t>
            </a:r>
          </a:p>
          <a:p>
            <a:r>
              <a:rPr lang="en-US" dirty="0" smtClean="0"/>
              <a:t>Outputs</a:t>
            </a:r>
          </a:p>
          <a:p>
            <a:r>
              <a:rPr lang="en-US" dirty="0" smtClean="0"/>
              <a:t>Results</a:t>
            </a:r>
            <a:endParaRPr lang="en-US" dirty="0"/>
          </a:p>
          <a:p>
            <a:r>
              <a:rPr lang="en-US" dirty="0" smtClean="0"/>
              <a:t>Applications</a:t>
            </a:r>
          </a:p>
          <a:p>
            <a:r>
              <a:rPr lang="en-US" dirty="0" smtClean="0"/>
              <a:t>Advantages</a:t>
            </a:r>
          </a:p>
          <a:p>
            <a:r>
              <a:rPr lang="en-US" dirty="0" smtClean="0"/>
              <a:t>Disadvantages</a:t>
            </a:r>
          </a:p>
          <a:p>
            <a:r>
              <a:rPr lang="en-US" dirty="0" smtClean="0"/>
              <a:t>Future Scope</a:t>
            </a:r>
            <a:endParaRPr lang="en-US" dirty="0"/>
          </a:p>
          <a:p>
            <a:r>
              <a:rPr lang="en-US" dirty="0" smtClean="0"/>
              <a:t>Conclusion</a:t>
            </a:r>
          </a:p>
          <a:p>
            <a:r>
              <a:rPr lang="en-US" dirty="0" smtClean="0"/>
              <a:t>References</a:t>
            </a:r>
            <a:endParaRPr lang="en-US" dirty="0"/>
          </a:p>
          <a:p>
            <a:pPr marL="114300" indent="0">
              <a:buNone/>
            </a:pPr>
            <a:endParaRPr lang="en-US" dirty="0"/>
          </a:p>
          <a:p>
            <a:endParaRPr lang="en-US" dirty="0"/>
          </a:p>
          <a:p>
            <a:endParaRPr lang="en-US" dirty="0"/>
          </a:p>
          <a:p>
            <a:endParaRPr lang="en-US" dirty="0"/>
          </a:p>
        </p:txBody>
      </p:sp>
      <p:cxnSp>
        <p:nvCxnSpPr>
          <p:cNvPr id="4" name="Straight Connector 3"/>
          <p:cNvCxnSpPr/>
          <p:nvPr/>
        </p:nvCxnSpPr>
        <p:spPr>
          <a:xfrm>
            <a:off x="457200" y="1295400"/>
            <a:ext cx="7620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xmlns="" val="21150684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         </a:t>
            </a:r>
            <a:r>
              <a:rPr lang="en-US" dirty="0" smtClean="0">
                <a:solidFill>
                  <a:schemeClr val="tx1"/>
                </a:solidFill>
              </a:rPr>
              <a:t>           </a:t>
            </a:r>
            <a:r>
              <a:rPr lang="en-US" sz="4400" dirty="0" smtClean="0">
                <a:solidFill>
                  <a:srgbClr val="C00000"/>
                </a:solidFill>
              </a:rPr>
              <a:t>OUTPUT</a:t>
            </a:r>
            <a:endParaRPr lang="en-US" sz="4400" dirty="0">
              <a:solidFill>
                <a:srgbClr val="C00000"/>
              </a:solidFill>
            </a:endParaRPr>
          </a:p>
        </p:txBody>
      </p:sp>
      <p:sp>
        <p:nvSpPr>
          <p:cNvPr id="3" name="Content Placeholder 2"/>
          <p:cNvSpPr>
            <a:spLocks noGrp="1"/>
          </p:cNvSpPr>
          <p:nvPr>
            <p:ph idx="1"/>
          </p:nvPr>
        </p:nvSpPr>
        <p:spPr>
          <a:xfrm>
            <a:off x="609600" y="1447800"/>
            <a:ext cx="7391399" cy="5181600"/>
          </a:xfrm>
        </p:spPr>
        <p:txBody>
          <a:bodyPr>
            <a:noAutofit/>
          </a:bodyPr>
          <a:lstStyle/>
          <a:p>
            <a:pPr marL="1508760" lvl="3" indent="-457200">
              <a:buNone/>
            </a:pPr>
            <a:r>
              <a:rPr lang="en-IN" sz="2000" dirty="0" smtClean="0"/>
              <a:t> </a:t>
            </a:r>
            <a:r>
              <a:rPr lang="en-IN" sz="1400" dirty="0" smtClean="0"/>
              <a:t>          </a:t>
            </a:r>
          </a:p>
          <a:p>
            <a:pPr marL="114300" indent="0" algn="just">
              <a:lnSpc>
                <a:spcPct val="150000"/>
              </a:lnSpc>
              <a:buFont typeface="Wingdings" pitchFamily="2" charset="2"/>
              <a:buChar char="v"/>
            </a:pPr>
            <a:r>
              <a:rPr lang="en-US" sz="2000" dirty="0" smtClean="0">
                <a:cs typeface="Times New Roman" pitchFamily="18" charset="0"/>
              </a:rPr>
              <a:t> Capacitance</a:t>
            </a:r>
          </a:p>
          <a:p>
            <a:pPr marL="114300" indent="0" algn="just">
              <a:lnSpc>
                <a:spcPct val="150000"/>
              </a:lnSpc>
              <a:buNone/>
            </a:pPr>
            <a:r>
              <a:rPr lang="en-US" sz="2000" dirty="0" smtClean="0">
                <a:cs typeface="Times New Roman" pitchFamily="18" charset="0"/>
              </a:rPr>
              <a:t>      </a:t>
            </a:r>
            <a:endParaRPr lang="en-US" sz="2000" dirty="0">
              <a:cs typeface="Times New Roman" pitchFamily="18" charset="0"/>
            </a:endParaRPr>
          </a:p>
        </p:txBody>
      </p:sp>
      <p:cxnSp>
        <p:nvCxnSpPr>
          <p:cNvPr id="4" name="Straight Connector 3"/>
          <p:cNvCxnSpPr/>
          <p:nvPr/>
        </p:nvCxnSpPr>
        <p:spPr>
          <a:xfrm>
            <a:off x="457200" y="1295400"/>
            <a:ext cx="7620000" cy="0"/>
          </a:xfrm>
          <a:prstGeom prst="line">
            <a:avLst/>
          </a:prstGeom>
        </p:spPr>
        <p:style>
          <a:lnRef idx="3">
            <a:schemeClr val="dk1"/>
          </a:lnRef>
          <a:fillRef idx="0">
            <a:schemeClr val="dk1"/>
          </a:fillRef>
          <a:effectRef idx="2">
            <a:schemeClr val="dk1"/>
          </a:effectRef>
          <a:fontRef idx="minor">
            <a:schemeClr val="tx1"/>
          </a:fontRef>
        </p:style>
      </p:cxnSp>
      <p:sp>
        <p:nvSpPr>
          <p:cNvPr id="29698" name="AutoShape 2" descr="Ridge Regre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9700" name="AutoShape 4" descr="Ridge Regre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9702" name="AutoShape 6" descr="Ridge regression - MATLAB ridge"/>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7" descr="C:\Users\rajesh\Desktop\4.JPG"/>
          <p:cNvPicPr/>
          <p:nvPr/>
        </p:nvPicPr>
        <p:blipFill>
          <a:blip r:embed="rId2" cstate="print"/>
          <a:srcRect/>
          <a:stretch>
            <a:fillRect/>
          </a:stretch>
        </p:blipFill>
        <p:spPr bwMode="auto">
          <a:xfrm>
            <a:off x="2971800" y="1371600"/>
            <a:ext cx="5257800" cy="2514600"/>
          </a:xfrm>
          <a:prstGeom prst="rect">
            <a:avLst/>
          </a:prstGeom>
          <a:noFill/>
          <a:ln w="9525">
            <a:noFill/>
            <a:miter lim="800000"/>
            <a:headEnd/>
            <a:tailEnd/>
          </a:ln>
        </p:spPr>
      </p:pic>
      <p:pic>
        <p:nvPicPr>
          <p:cNvPr id="9" name="Picture 8" descr="C:\Users\rajesh\Desktop\5.JPG"/>
          <p:cNvPicPr/>
          <p:nvPr/>
        </p:nvPicPr>
        <p:blipFill>
          <a:blip r:embed="rId3" cstate="print"/>
          <a:srcRect/>
          <a:stretch>
            <a:fillRect/>
          </a:stretch>
        </p:blipFill>
        <p:spPr bwMode="auto">
          <a:xfrm>
            <a:off x="228600" y="4038600"/>
            <a:ext cx="5334000" cy="2590800"/>
          </a:xfrm>
          <a:prstGeom prst="rect">
            <a:avLst/>
          </a:prstGeom>
          <a:noFill/>
          <a:ln w="9525">
            <a:noFill/>
            <a:miter lim="800000"/>
            <a:headEnd/>
            <a:tailEnd/>
          </a:ln>
        </p:spPr>
      </p:pic>
    </p:spTree>
    <p:extLst>
      <p:ext uri="{BB962C8B-B14F-4D97-AF65-F5344CB8AC3E}">
        <p14:creationId xmlns="" xmlns:p14="http://schemas.microsoft.com/office/powerpoint/2010/main" val="41409144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         </a:t>
            </a:r>
            <a:r>
              <a:rPr lang="en-US" dirty="0" smtClean="0">
                <a:solidFill>
                  <a:schemeClr val="tx1"/>
                </a:solidFill>
              </a:rPr>
              <a:t>       </a:t>
            </a:r>
            <a:r>
              <a:rPr lang="en-US" sz="4400" dirty="0" smtClean="0">
                <a:solidFill>
                  <a:srgbClr val="C00000"/>
                </a:solidFill>
              </a:rPr>
              <a:t>OUTPUT (cont)</a:t>
            </a:r>
            <a:endParaRPr lang="en-US" sz="4400" dirty="0">
              <a:solidFill>
                <a:srgbClr val="C00000"/>
              </a:solidFill>
            </a:endParaRPr>
          </a:p>
        </p:txBody>
      </p:sp>
      <p:sp>
        <p:nvSpPr>
          <p:cNvPr id="3" name="Content Placeholder 2"/>
          <p:cNvSpPr>
            <a:spLocks noGrp="1"/>
          </p:cNvSpPr>
          <p:nvPr>
            <p:ph idx="1"/>
          </p:nvPr>
        </p:nvSpPr>
        <p:spPr>
          <a:xfrm>
            <a:off x="609600" y="1447800"/>
            <a:ext cx="7391399" cy="5181600"/>
          </a:xfrm>
        </p:spPr>
        <p:txBody>
          <a:bodyPr>
            <a:noAutofit/>
          </a:bodyPr>
          <a:lstStyle/>
          <a:p>
            <a:pPr marL="1508760" lvl="3" indent="-457200">
              <a:buNone/>
            </a:pPr>
            <a:r>
              <a:rPr lang="en-IN" sz="2000" dirty="0" smtClean="0"/>
              <a:t> </a:t>
            </a:r>
            <a:r>
              <a:rPr lang="en-IN" sz="1400" dirty="0" smtClean="0"/>
              <a:t>          </a:t>
            </a:r>
          </a:p>
          <a:p>
            <a:pPr marL="114300" indent="0" algn="just">
              <a:lnSpc>
                <a:spcPct val="150000"/>
              </a:lnSpc>
              <a:buFont typeface="Wingdings" pitchFamily="2" charset="2"/>
              <a:buChar char="v"/>
            </a:pPr>
            <a:r>
              <a:rPr lang="en-US" sz="2000" dirty="0" smtClean="0">
                <a:cs typeface="Times New Roman" pitchFamily="18" charset="0"/>
              </a:rPr>
              <a:t> Capacitance</a:t>
            </a:r>
          </a:p>
          <a:p>
            <a:pPr marL="114300" indent="0" algn="just">
              <a:lnSpc>
                <a:spcPct val="150000"/>
              </a:lnSpc>
              <a:buNone/>
            </a:pPr>
            <a:r>
              <a:rPr lang="en-US" sz="2000" dirty="0" smtClean="0">
                <a:cs typeface="Times New Roman" pitchFamily="18" charset="0"/>
              </a:rPr>
              <a:t>      </a:t>
            </a:r>
            <a:endParaRPr lang="en-US" sz="2000" dirty="0">
              <a:cs typeface="Times New Roman" pitchFamily="18" charset="0"/>
            </a:endParaRPr>
          </a:p>
        </p:txBody>
      </p:sp>
      <p:cxnSp>
        <p:nvCxnSpPr>
          <p:cNvPr id="4" name="Straight Connector 3"/>
          <p:cNvCxnSpPr/>
          <p:nvPr/>
        </p:nvCxnSpPr>
        <p:spPr>
          <a:xfrm>
            <a:off x="457200" y="1295400"/>
            <a:ext cx="7620000" cy="0"/>
          </a:xfrm>
          <a:prstGeom prst="line">
            <a:avLst/>
          </a:prstGeom>
        </p:spPr>
        <p:style>
          <a:lnRef idx="3">
            <a:schemeClr val="dk1"/>
          </a:lnRef>
          <a:fillRef idx="0">
            <a:schemeClr val="dk1"/>
          </a:fillRef>
          <a:effectRef idx="2">
            <a:schemeClr val="dk1"/>
          </a:effectRef>
          <a:fontRef idx="minor">
            <a:schemeClr val="tx1"/>
          </a:fontRef>
        </p:style>
      </p:cxnSp>
      <p:sp>
        <p:nvSpPr>
          <p:cNvPr id="29698" name="AutoShape 2" descr="Ridge Regre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9700" name="AutoShape 4" descr="Ridge Regre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9702" name="AutoShape 6" descr="Ridge regression - MATLAB ridge"/>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 name="Picture 9" descr="C:\Users\rajesh\Desktop\6.JPG"/>
          <p:cNvPicPr/>
          <p:nvPr/>
        </p:nvPicPr>
        <p:blipFill>
          <a:blip r:embed="rId2" cstate="print"/>
          <a:srcRect/>
          <a:stretch>
            <a:fillRect/>
          </a:stretch>
        </p:blipFill>
        <p:spPr bwMode="auto">
          <a:xfrm>
            <a:off x="2971800" y="1447800"/>
            <a:ext cx="5255895" cy="2438400"/>
          </a:xfrm>
          <a:prstGeom prst="rect">
            <a:avLst/>
          </a:prstGeom>
          <a:noFill/>
          <a:ln w="9525">
            <a:noFill/>
            <a:miter lim="800000"/>
            <a:headEnd/>
            <a:tailEnd/>
          </a:ln>
        </p:spPr>
      </p:pic>
      <p:pic>
        <p:nvPicPr>
          <p:cNvPr id="11" name="Picture 10" descr="C:\Users\rajesh\Desktop\7.JPG"/>
          <p:cNvPicPr/>
          <p:nvPr/>
        </p:nvPicPr>
        <p:blipFill>
          <a:blip r:embed="rId3" cstate="print"/>
          <a:srcRect/>
          <a:stretch>
            <a:fillRect/>
          </a:stretch>
        </p:blipFill>
        <p:spPr bwMode="auto">
          <a:xfrm>
            <a:off x="152400" y="4038600"/>
            <a:ext cx="5562600" cy="2667000"/>
          </a:xfrm>
          <a:prstGeom prst="rect">
            <a:avLst/>
          </a:prstGeom>
          <a:noFill/>
          <a:ln w="9525">
            <a:noFill/>
            <a:miter lim="800000"/>
            <a:headEnd/>
            <a:tailEnd/>
          </a:ln>
        </p:spPr>
      </p:pic>
    </p:spTree>
    <p:extLst>
      <p:ext uri="{BB962C8B-B14F-4D97-AF65-F5344CB8AC3E}">
        <p14:creationId xmlns="" xmlns:p14="http://schemas.microsoft.com/office/powerpoint/2010/main" val="41409144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         </a:t>
            </a:r>
            <a:r>
              <a:rPr lang="en-US" dirty="0" smtClean="0">
                <a:solidFill>
                  <a:schemeClr val="tx1"/>
                </a:solidFill>
              </a:rPr>
              <a:t>       </a:t>
            </a:r>
            <a:r>
              <a:rPr lang="en-US" sz="4400" dirty="0" smtClean="0">
                <a:solidFill>
                  <a:srgbClr val="C00000"/>
                </a:solidFill>
              </a:rPr>
              <a:t>OUTPUT (cont)</a:t>
            </a:r>
            <a:endParaRPr lang="en-US" sz="4400" dirty="0">
              <a:solidFill>
                <a:srgbClr val="C00000"/>
              </a:solidFill>
            </a:endParaRPr>
          </a:p>
        </p:txBody>
      </p:sp>
      <p:sp>
        <p:nvSpPr>
          <p:cNvPr id="3" name="Content Placeholder 2"/>
          <p:cNvSpPr>
            <a:spLocks noGrp="1"/>
          </p:cNvSpPr>
          <p:nvPr>
            <p:ph idx="1"/>
          </p:nvPr>
        </p:nvSpPr>
        <p:spPr>
          <a:xfrm>
            <a:off x="609600" y="1447800"/>
            <a:ext cx="7391399" cy="5181600"/>
          </a:xfrm>
        </p:spPr>
        <p:txBody>
          <a:bodyPr>
            <a:noAutofit/>
          </a:bodyPr>
          <a:lstStyle/>
          <a:p>
            <a:pPr marL="1508760" lvl="3" indent="-457200">
              <a:buNone/>
            </a:pPr>
            <a:r>
              <a:rPr lang="en-IN" sz="2000" dirty="0" smtClean="0"/>
              <a:t> </a:t>
            </a:r>
            <a:r>
              <a:rPr lang="en-IN" sz="1400" dirty="0" smtClean="0"/>
              <a:t>          </a:t>
            </a:r>
          </a:p>
          <a:p>
            <a:pPr marL="114300" indent="0" algn="just">
              <a:lnSpc>
                <a:spcPct val="150000"/>
              </a:lnSpc>
              <a:buFont typeface="Wingdings" pitchFamily="2" charset="2"/>
              <a:buChar char="v"/>
            </a:pPr>
            <a:r>
              <a:rPr lang="en-US" sz="2000" dirty="0" smtClean="0">
                <a:cs typeface="Times New Roman" pitchFamily="18" charset="0"/>
              </a:rPr>
              <a:t> Inductance</a:t>
            </a:r>
          </a:p>
          <a:p>
            <a:pPr marL="114300" indent="0" algn="just">
              <a:lnSpc>
                <a:spcPct val="150000"/>
              </a:lnSpc>
              <a:buNone/>
            </a:pPr>
            <a:r>
              <a:rPr lang="en-US" sz="2000" dirty="0" smtClean="0">
                <a:cs typeface="Times New Roman" pitchFamily="18" charset="0"/>
              </a:rPr>
              <a:t>      </a:t>
            </a:r>
            <a:endParaRPr lang="en-US" sz="2000" dirty="0">
              <a:cs typeface="Times New Roman" pitchFamily="18" charset="0"/>
            </a:endParaRPr>
          </a:p>
        </p:txBody>
      </p:sp>
      <p:cxnSp>
        <p:nvCxnSpPr>
          <p:cNvPr id="4" name="Straight Connector 3"/>
          <p:cNvCxnSpPr/>
          <p:nvPr/>
        </p:nvCxnSpPr>
        <p:spPr>
          <a:xfrm>
            <a:off x="457200" y="1295400"/>
            <a:ext cx="7620000" cy="0"/>
          </a:xfrm>
          <a:prstGeom prst="line">
            <a:avLst/>
          </a:prstGeom>
        </p:spPr>
        <p:style>
          <a:lnRef idx="3">
            <a:schemeClr val="dk1"/>
          </a:lnRef>
          <a:fillRef idx="0">
            <a:schemeClr val="dk1"/>
          </a:fillRef>
          <a:effectRef idx="2">
            <a:schemeClr val="dk1"/>
          </a:effectRef>
          <a:fontRef idx="minor">
            <a:schemeClr val="tx1"/>
          </a:fontRef>
        </p:style>
      </p:cxnSp>
      <p:sp>
        <p:nvSpPr>
          <p:cNvPr id="29698" name="AutoShape 2" descr="Ridge Regre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9700" name="AutoShape 4" descr="Ridge Regre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9702" name="AutoShape 6" descr="Ridge regression - MATLAB ridge"/>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2" name="Picture 11" descr="C:\Users\rajesh\Desktop\8.JPG"/>
          <p:cNvPicPr/>
          <p:nvPr/>
        </p:nvPicPr>
        <p:blipFill>
          <a:blip r:embed="rId2" cstate="print"/>
          <a:srcRect/>
          <a:stretch>
            <a:fillRect/>
          </a:stretch>
        </p:blipFill>
        <p:spPr bwMode="auto">
          <a:xfrm>
            <a:off x="2743200" y="1524000"/>
            <a:ext cx="5523865" cy="2362200"/>
          </a:xfrm>
          <a:prstGeom prst="rect">
            <a:avLst/>
          </a:prstGeom>
          <a:noFill/>
          <a:ln w="9525">
            <a:noFill/>
            <a:miter lim="800000"/>
            <a:headEnd/>
            <a:tailEnd/>
          </a:ln>
        </p:spPr>
      </p:pic>
      <p:pic>
        <p:nvPicPr>
          <p:cNvPr id="13" name="Picture 12" descr="C:\Users\rajesh\Desktop\9.JPG"/>
          <p:cNvPicPr/>
          <p:nvPr/>
        </p:nvPicPr>
        <p:blipFill>
          <a:blip r:embed="rId3" cstate="print"/>
          <a:srcRect/>
          <a:stretch>
            <a:fillRect/>
          </a:stretch>
        </p:blipFill>
        <p:spPr bwMode="auto">
          <a:xfrm>
            <a:off x="304800" y="4191000"/>
            <a:ext cx="5334000" cy="2514600"/>
          </a:xfrm>
          <a:prstGeom prst="rect">
            <a:avLst/>
          </a:prstGeom>
          <a:noFill/>
          <a:ln w="9525">
            <a:noFill/>
            <a:miter lim="800000"/>
            <a:headEnd/>
            <a:tailEnd/>
          </a:ln>
        </p:spPr>
      </p:pic>
    </p:spTree>
    <p:extLst>
      <p:ext uri="{BB962C8B-B14F-4D97-AF65-F5344CB8AC3E}">
        <p14:creationId xmlns="" xmlns:p14="http://schemas.microsoft.com/office/powerpoint/2010/main" val="41409144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         </a:t>
            </a:r>
            <a:r>
              <a:rPr lang="en-US" dirty="0" smtClean="0">
                <a:solidFill>
                  <a:schemeClr val="tx1"/>
                </a:solidFill>
              </a:rPr>
              <a:t>       </a:t>
            </a:r>
            <a:r>
              <a:rPr lang="en-US" sz="4400" dirty="0" smtClean="0">
                <a:solidFill>
                  <a:srgbClr val="C00000"/>
                </a:solidFill>
              </a:rPr>
              <a:t>OUTPUT (cont)</a:t>
            </a:r>
            <a:endParaRPr lang="en-US" sz="4400" dirty="0">
              <a:solidFill>
                <a:srgbClr val="C00000"/>
              </a:solidFill>
            </a:endParaRPr>
          </a:p>
        </p:txBody>
      </p:sp>
      <p:sp>
        <p:nvSpPr>
          <p:cNvPr id="3" name="Content Placeholder 2"/>
          <p:cNvSpPr>
            <a:spLocks noGrp="1"/>
          </p:cNvSpPr>
          <p:nvPr>
            <p:ph idx="1"/>
          </p:nvPr>
        </p:nvSpPr>
        <p:spPr>
          <a:xfrm>
            <a:off x="609600" y="1447800"/>
            <a:ext cx="7391399" cy="5181600"/>
          </a:xfrm>
        </p:spPr>
        <p:txBody>
          <a:bodyPr>
            <a:noAutofit/>
          </a:bodyPr>
          <a:lstStyle/>
          <a:p>
            <a:pPr marL="1508760" lvl="3" indent="-457200">
              <a:buNone/>
            </a:pPr>
            <a:r>
              <a:rPr lang="en-IN" sz="2000" dirty="0" smtClean="0"/>
              <a:t> </a:t>
            </a:r>
            <a:r>
              <a:rPr lang="en-IN" sz="1400" dirty="0" smtClean="0"/>
              <a:t>          </a:t>
            </a:r>
          </a:p>
          <a:p>
            <a:pPr marL="114300" indent="0" algn="just">
              <a:lnSpc>
                <a:spcPct val="150000"/>
              </a:lnSpc>
              <a:buFont typeface="Wingdings" pitchFamily="2" charset="2"/>
              <a:buChar char="v"/>
            </a:pPr>
            <a:r>
              <a:rPr lang="en-US" sz="2000" dirty="0" smtClean="0">
                <a:cs typeface="Times New Roman" pitchFamily="18" charset="0"/>
              </a:rPr>
              <a:t> Inductance</a:t>
            </a:r>
          </a:p>
          <a:p>
            <a:pPr marL="114300" indent="0" algn="just">
              <a:lnSpc>
                <a:spcPct val="150000"/>
              </a:lnSpc>
              <a:buNone/>
            </a:pPr>
            <a:r>
              <a:rPr lang="en-US" sz="2000" dirty="0" smtClean="0">
                <a:cs typeface="Times New Roman" pitchFamily="18" charset="0"/>
              </a:rPr>
              <a:t>      </a:t>
            </a:r>
            <a:endParaRPr lang="en-US" sz="2000" dirty="0">
              <a:cs typeface="Times New Roman" pitchFamily="18" charset="0"/>
            </a:endParaRPr>
          </a:p>
        </p:txBody>
      </p:sp>
      <p:cxnSp>
        <p:nvCxnSpPr>
          <p:cNvPr id="4" name="Straight Connector 3"/>
          <p:cNvCxnSpPr/>
          <p:nvPr/>
        </p:nvCxnSpPr>
        <p:spPr>
          <a:xfrm>
            <a:off x="457200" y="1295400"/>
            <a:ext cx="7620000" cy="0"/>
          </a:xfrm>
          <a:prstGeom prst="line">
            <a:avLst/>
          </a:prstGeom>
        </p:spPr>
        <p:style>
          <a:lnRef idx="3">
            <a:schemeClr val="dk1"/>
          </a:lnRef>
          <a:fillRef idx="0">
            <a:schemeClr val="dk1"/>
          </a:fillRef>
          <a:effectRef idx="2">
            <a:schemeClr val="dk1"/>
          </a:effectRef>
          <a:fontRef idx="minor">
            <a:schemeClr val="tx1"/>
          </a:fontRef>
        </p:style>
      </p:cxnSp>
      <p:sp>
        <p:nvSpPr>
          <p:cNvPr id="29698" name="AutoShape 2" descr="Ridge Regre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9700" name="AutoShape 4" descr="Ridge Regre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9702" name="AutoShape 6" descr="Ridge regression - MATLAB ridge"/>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 name="Picture 9" descr="C:\Users\rajesh\Desktop\10.JPG"/>
          <p:cNvPicPr/>
          <p:nvPr/>
        </p:nvPicPr>
        <p:blipFill>
          <a:blip r:embed="rId2" cstate="print"/>
          <a:srcRect/>
          <a:stretch>
            <a:fillRect/>
          </a:stretch>
        </p:blipFill>
        <p:spPr bwMode="auto">
          <a:xfrm>
            <a:off x="2971800" y="1524000"/>
            <a:ext cx="5322570" cy="2438400"/>
          </a:xfrm>
          <a:prstGeom prst="rect">
            <a:avLst/>
          </a:prstGeom>
          <a:noFill/>
          <a:ln w="9525">
            <a:noFill/>
            <a:miter lim="800000"/>
            <a:headEnd/>
            <a:tailEnd/>
          </a:ln>
        </p:spPr>
      </p:pic>
      <p:pic>
        <p:nvPicPr>
          <p:cNvPr id="11" name="Picture 10" descr="C:\Users\rajesh\Desktop\11.JPG"/>
          <p:cNvPicPr/>
          <p:nvPr/>
        </p:nvPicPr>
        <p:blipFill>
          <a:blip r:embed="rId3" cstate="print"/>
          <a:srcRect/>
          <a:stretch>
            <a:fillRect/>
          </a:stretch>
        </p:blipFill>
        <p:spPr bwMode="auto">
          <a:xfrm>
            <a:off x="381000" y="4191000"/>
            <a:ext cx="5486400" cy="2514600"/>
          </a:xfrm>
          <a:prstGeom prst="rect">
            <a:avLst/>
          </a:prstGeom>
          <a:noFill/>
          <a:ln w="9525">
            <a:noFill/>
            <a:miter lim="800000"/>
            <a:headEnd/>
            <a:tailEnd/>
          </a:ln>
        </p:spPr>
      </p:pic>
    </p:spTree>
    <p:extLst>
      <p:ext uri="{BB962C8B-B14F-4D97-AF65-F5344CB8AC3E}">
        <p14:creationId xmlns="" xmlns:p14="http://schemas.microsoft.com/office/powerpoint/2010/main" val="41409144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         </a:t>
            </a:r>
            <a:r>
              <a:rPr lang="en-US" dirty="0" smtClean="0">
                <a:solidFill>
                  <a:schemeClr val="tx1"/>
                </a:solidFill>
              </a:rPr>
              <a:t>       </a:t>
            </a:r>
            <a:r>
              <a:rPr lang="en-US" sz="4400" dirty="0" smtClean="0">
                <a:solidFill>
                  <a:srgbClr val="C00000"/>
                </a:solidFill>
              </a:rPr>
              <a:t>OUTPUT (cont)</a:t>
            </a:r>
            <a:endParaRPr lang="en-US" sz="4400" dirty="0">
              <a:solidFill>
                <a:srgbClr val="C00000"/>
              </a:solidFill>
            </a:endParaRPr>
          </a:p>
        </p:txBody>
      </p:sp>
      <p:sp>
        <p:nvSpPr>
          <p:cNvPr id="3" name="Content Placeholder 2"/>
          <p:cNvSpPr>
            <a:spLocks noGrp="1"/>
          </p:cNvSpPr>
          <p:nvPr>
            <p:ph idx="1"/>
          </p:nvPr>
        </p:nvSpPr>
        <p:spPr>
          <a:xfrm>
            <a:off x="609600" y="1447800"/>
            <a:ext cx="7391399" cy="5181600"/>
          </a:xfrm>
        </p:spPr>
        <p:txBody>
          <a:bodyPr>
            <a:noAutofit/>
          </a:bodyPr>
          <a:lstStyle/>
          <a:p>
            <a:pPr marL="1508760" lvl="3" indent="-457200">
              <a:buNone/>
            </a:pPr>
            <a:r>
              <a:rPr lang="en-IN" sz="2000" dirty="0" smtClean="0"/>
              <a:t> </a:t>
            </a:r>
            <a:r>
              <a:rPr lang="en-IN" sz="1400" dirty="0" smtClean="0"/>
              <a:t>          </a:t>
            </a:r>
          </a:p>
          <a:p>
            <a:pPr marL="114300" indent="0" algn="just">
              <a:lnSpc>
                <a:spcPct val="150000"/>
              </a:lnSpc>
              <a:buFont typeface="Wingdings" pitchFamily="2" charset="2"/>
              <a:buChar char="v"/>
            </a:pPr>
            <a:r>
              <a:rPr lang="en-US" sz="2000" dirty="0" smtClean="0">
                <a:cs typeface="Times New Roman" pitchFamily="18" charset="0"/>
              </a:rPr>
              <a:t> Resistance</a:t>
            </a:r>
          </a:p>
          <a:p>
            <a:pPr marL="114300" indent="0" algn="just">
              <a:lnSpc>
                <a:spcPct val="150000"/>
              </a:lnSpc>
              <a:buNone/>
            </a:pPr>
            <a:r>
              <a:rPr lang="en-US" sz="2000" dirty="0" smtClean="0">
                <a:cs typeface="Times New Roman" pitchFamily="18" charset="0"/>
              </a:rPr>
              <a:t>      </a:t>
            </a:r>
            <a:endParaRPr lang="en-US" sz="2000" dirty="0">
              <a:cs typeface="Times New Roman" pitchFamily="18" charset="0"/>
            </a:endParaRPr>
          </a:p>
        </p:txBody>
      </p:sp>
      <p:cxnSp>
        <p:nvCxnSpPr>
          <p:cNvPr id="4" name="Straight Connector 3"/>
          <p:cNvCxnSpPr/>
          <p:nvPr/>
        </p:nvCxnSpPr>
        <p:spPr>
          <a:xfrm>
            <a:off x="457200" y="1295400"/>
            <a:ext cx="7620000" cy="0"/>
          </a:xfrm>
          <a:prstGeom prst="line">
            <a:avLst/>
          </a:prstGeom>
        </p:spPr>
        <p:style>
          <a:lnRef idx="3">
            <a:schemeClr val="dk1"/>
          </a:lnRef>
          <a:fillRef idx="0">
            <a:schemeClr val="dk1"/>
          </a:fillRef>
          <a:effectRef idx="2">
            <a:schemeClr val="dk1"/>
          </a:effectRef>
          <a:fontRef idx="minor">
            <a:schemeClr val="tx1"/>
          </a:fontRef>
        </p:style>
      </p:cxnSp>
      <p:sp>
        <p:nvSpPr>
          <p:cNvPr id="29698" name="AutoShape 2" descr="Ridge Regre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9700" name="AutoShape 4" descr="Ridge Regre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9702" name="AutoShape 6" descr="Ridge regression - MATLAB ridge"/>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2" name="Picture 11" descr="C:\Users\rajesh\Desktop\1.JPG"/>
          <p:cNvPicPr/>
          <p:nvPr/>
        </p:nvPicPr>
        <p:blipFill>
          <a:blip r:embed="rId2" cstate="print"/>
          <a:srcRect/>
          <a:stretch>
            <a:fillRect/>
          </a:stretch>
        </p:blipFill>
        <p:spPr bwMode="auto">
          <a:xfrm>
            <a:off x="2895600" y="1676400"/>
            <a:ext cx="5286375" cy="2438400"/>
          </a:xfrm>
          <a:prstGeom prst="rect">
            <a:avLst/>
          </a:prstGeom>
          <a:noFill/>
          <a:ln w="9525">
            <a:noFill/>
            <a:miter lim="800000"/>
            <a:headEnd/>
            <a:tailEnd/>
          </a:ln>
        </p:spPr>
      </p:pic>
      <p:pic>
        <p:nvPicPr>
          <p:cNvPr id="13" name="Picture 12" descr="C:\Users\rajesh\Desktop\2.JPG"/>
          <p:cNvPicPr/>
          <p:nvPr/>
        </p:nvPicPr>
        <p:blipFill>
          <a:blip r:embed="rId3" cstate="print"/>
          <a:srcRect/>
          <a:stretch>
            <a:fillRect/>
          </a:stretch>
        </p:blipFill>
        <p:spPr bwMode="auto">
          <a:xfrm>
            <a:off x="228600" y="4267200"/>
            <a:ext cx="5334000" cy="2438400"/>
          </a:xfrm>
          <a:prstGeom prst="rect">
            <a:avLst/>
          </a:prstGeom>
          <a:noFill/>
          <a:ln w="9525">
            <a:noFill/>
            <a:miter lim="800000"/>
            <a:headEnd/>
            <a:tailEnd/>
          </a:ln>
        </p:spPr>
      </p:pic>
    </p:spTree>
    <p:extLst>
      <p:ext uri="{BB962C8B-B14F-4D97-AF65-F5344CB8AC3E}">
        <p14:creationId xmlns="" xmlns:p14="http://schemas.microsoft.com/office/powerpoint/2010/main" val="41409144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         </a:t>
            </a:r>
            <a:r>
              <a:rPr lang="en-US" dirty="0" smtClean="0">
                <a:solidFill>
                  <a:schemeClr val="tx1"/>
                </a:solidFill>
              </a:rPr>
              <a:t>       </a:t>
            </a:r>
            <a:r>
              <a:rPr lang="en-US" sz="4400" dirty="0" smtClean="0">
                <a:solidFill>
                  <a:srgbClr val="C00000"/>
                </a:solidFill>
              </a:rPr>
              <a:t>OUTPUT (cont)</a:t>
            </a:r>
            <a:endParaRPr lang="en-US" sz="4400" dirty="0">
              <a:solidFill>
                <a:srgbClr val="C00000"/>
              </a:solidFill>
            </a:endParaRPr>
          </a:p>
        </p:txBody>
      </p:sp>
      <p:sp>
        <p:nvSpPr>
          <p:cNvPr id="3" name="Content Placeholder 2"/>
          <p:cNvSpPr>
            <a:spLocks noGrp="1"/>
          </p:cNvSpPr>
          <p:nvPr>
            <p:ph idx="1"/>
          </p:nvPr>
        </p:nvSpPr>
        <p:spPr>
          <a:xfrm>
            <a:off x="609600" y="1447800"/>
            <a:ext cx="7391399" cy="5181600"/>
          </a:xfrm>
        </p:spPr>
        <p:txBody>
          <a:bodyPr>
            <a:noAutofit/>
          </a:bodyPr>
          <a:lstStyle/>
          <a:p>
            <a:pPr marL="1508760" lvl="3" indent="-457200">
              <a:buNone/>
            </a:pPr>
            <a:r>
              <a:rPr lang="en-IN" sz="2000" dirty="0" smtClean="0"/>
              <a:t> </a:t>
            </a:r>
            <a:r>
              <a:rPr lang="en-IN" sz="1400" dirty="0" smtClean="0"/>
              <a:t>          </a:t>
            </a:r>
          </a:p>
          <a:p>
            <a:pPr marL="114300" indent="0" algn="just">
              <a:lnSpc>
                <a:spcPct val="150000"/>
              </a:lnSpc>
              <a:buFont typeface="Wingdings" pitchFamily="2" charset="2"/>
              <a:buChar char="v"/>
            </a:pPr>
            <a:r>
              <a:rPr lang="en-US" sz="2000" dirty="0" smtClean="0">
                <a:cs typeface="Times New Roman" pitchFamily="18" charset="0"/>
              </a:rPr>
              <a:t> Quality Factor</a:t>
            </a:r>
          </a:p>
          <a:p>
            <a:pPr marL="114300" indent="0" algn="just">
              <a:lnSpc>
                <a:spcPct val="150000"/>
              </a:lnSpc>
              <a:buFont typeface="Wingdings" pitchFamily="2" charset="2"/>
              <a:buChar char="v"/>
            </a:pPr>
            <a:endParaRPr lang="en-US" sz="2000" dirty="0" smtClean="0">
              <a:cs typeface="Times New Roman" pitchFamily="18" charset="0"/>
            </a:endParaRPr>
          </a:p>
          <a:p>
            <a:pPr marL="114300" indent="0" algn="just">
              <a:lnSpc>
                <a:spcPct val="150000"/>
              </a:lnSpc>
              <a:buFont typeface="Wingdings" pitchFamily="2" charset="2"/>
              <a:buChar char="v"/>
            </a:pPr>
            <a:endParaRPr lang="en-US" sz="2000" dirty="0" smtClean="0">
              <a:cs typeface="Times New Roman" pitchFamily="18" charset="0"/>
            </a:endParaRPr>
          </a:p>
          <a:p>
            <a:pPr marL="114300" indent="0" algn="just">
              <a:lnSpc>
                <a:spcPct val="150000"/>
              </a:lnSpc>
              <a:buFont typeface="Wingdings" pitchFamily="2" charset="2"/>
              <a:buChar char="v"/>
            </a:pPr>
            <a:endParaRPr lang="en-US" sz="2000" dirty="0" smtClean="0">
              <a:cs typeface="Times New Roman" pitchFamily="18" charset="0"/>
            </a:endParaRPr>
          </a:p>
          <a:p>
            <a:pPr marL="114300" indent="0" algn="just">
              <a:lnSpc>
                <a:spcPct val="150000"/>
              </a:lnSpc>
              <a:buFont typeface="Wingdings" pitchFamily="2" charset="2"/>
              <a:buChar char="v"/>
            </a:pPr>
            <a:endParaRPr lang="en-US" sz="2000" dirty="0" smtClean="0">
              <a:cs typeface="Times New Roman" pitchFamily="18" charset="0"/>
            </a:endParaRPr>
          </a:p>
          <a:p>
            <a:pPr marL="114300" indent="0" algn="just">
              <a:lnSpc>
                <a:spcPct val="150000"/>
              </a:lnSpc>
              <a:buFont typeface="Wingdings" pitchFamily="2" charset="2"/>
              <a:buChar char="v"/>
            </a:pPr>
            <a:r>
              <a:rPr lang="en-US" sz="2000" dirty="0" smtClean="0">
                <a:cs typeface="Times New Roman" pitchFamily="18" charset="0"/>
              </a:rPr>
              <a:t> Damping Factor</a:t>
            </a:r>
          </a:p>
          <a:p>
            <a:pPr marL="114300" indent="0" algn="just">
              <a:lnSpc>
                <a:spcPct val="150000"/>
              </a:lnSpc>
              <a:buNone/>
            </a:pPr>
            <a:r>
              <a:rPr lang="en-US" sz="2000" dirty="0" smtClean="0">
                <a:cs typeface="Times New Roman" pitchFamily="18" charset="0"/>
              </a:rPr>
              <a:t>      </a:t>
            </a:r>
            <a:endParaRPr lang="en-US" sz="2000" dirty="0">
              <a:cs typeface="Times New Roman" pitchFamily="18" charset="0"/>
            </a:endParaRPr>
          </a:p>
        </p:txBody>
      </p:sp>
      <p:cxnSp>
        <p:nvCxnSpPr>
          <p:cNvPr id="4" name="Straight Connector 3"/>
          <p:cNvCxnSpPr/>
          <p:nvPr/>
        </p:nvCxnSpPr>
        <p:spPr>
          <a:xfrm>
            <a:off x="457200" y="1295400"/>
            <a:ext cx="7620000" cy="0"/>
          </a:xfrm>
          <a:prstGeom prst="line">
            <a:avLst/>
          </a:prstGeom>
        </p:spPr>
        <p:style>
          <a:lnRef idx="3">
            <a:schemeClr val="dk1"/>
          </a:lnRef>
          <a:fillRef idx="0">
            <a:schemeClr val="dk1"/>
          </a:fillRef>
          <a:effectRef idx="2">
            <a:schemeClr val="dk1"/>
          </a:effectRef>
          <a:fontRef idx="minor">
            <a:schemeClr val="tx1"/>
          </a:fontRef>
        </p:style>
      </p:cxnSp>
      <p:sp>
        <p:nvSpPr>
          <p:cNvPr id="29698" name="AutoShape 2" descr="Ridge Regre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9700" name="AutoShape 4" descr="Ridge Regre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9702" name="AutoShape 6" descr="Ridge regression - MATLAB ridge"/>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 name="Picture 9" descr="C:\Users\rajesh\Desktop\12.JPG"/>
          <p:cNvPicPr/>
          <p:nvPr/>
        </p:nvPicPr>
        <p:blipFill>
          <a:blip r:embed="rId2" cstate="print"/>
          <a:srcRect/>
          <a:stretch>
            <a:fillRect/>
          </a:stretch>
        </p:blipFill>
        <p:spPr bwMode="auto">
          <a:xfrm>
            <a:off x="2667000" y="1600200"/>
            <a:ext cx="5562600" cy="2286000"/>
          </a:xfrm>
          <a:prstGeom prst="rect">
            <a:avLst/>
          </a:prstGeom>
          <a:noFill/>
          <a:ln w="9525">
            <a:noFill/>
            <a:miter lim="800000"/>
            <a:headEnd/>
            <a:tailEnd/>
          </a:ln>
        </p:spPr>
      </p:pic>
      <p:pic>
        <p:nvPicPr>
          <p:cNvPr id="11" name="Picture 10" descr="C:\Users\rajesh\Desktop\13.JPG"/>
          <p:cNvPicPr/>
          <p:nvPr/>
        </p:nvPicPr>
        <p:blipFill>
          <a:blip r:embed="rId3" cstate="print"/>
          <a:srcRect/>
          <a:stretch>
            <a:fillRect/>
          </a:stretch>
        </p:blipFill>
        <p:spPr bwMode="auto">
          <a:xfrm>
            <a:off x="2819400" y="4267200"/>
            <a:ext cx="5562600" cy="2438400"/>
          </a:xfrm>
          <a:prstGeom prst="rect">
            <a:avLst/>
          </a:prstGeom>
          <a:noFill/>
          <a:ln w="9525">
            <a:noFill/>
            <a:miter lim="800000"/>
            <a:headEnd/>
            <a:tailEnd/>
          </a:ln>
        </p:spPr>
      </p:pic>
    </p:spTree>
    <p:extLst>
      <p:ext uri="{BB962C8B-B14F-4D97-AF65-F5344CB8AC3E}">
        <p14:creationId xmlns="" xmlns:p14="http://schemas.microsoft.com/office/powerpoint/2010/main" val="41409144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         </a:t>
            </a:r>
            <a:r>
              <a:rPr lang="en-US" dirty="0" smtClean="0">
                <a:solidFill>
                  <a:schemeClr val="tx1"/>
                </a:solidFill>
              </a:rPr>
              <a:t>       </a:t>
            </a:r>
            <a:r>
              <a:rPr lang="en-US" sz="4400" dirty="0" smtClean="0">
                <a:solidFill>
                  <a:srgbClr val="C00000"/>
                </a:solidFill>
              </a:rPr>
              <a:t>OUTPUT (cont)</a:t>
            </a:r>
            <a:endParaRPr lang="en-US" sz="4400" dirty="0">
              <a:solidFill>
                <a:srgbClr val="C00000"/>
              </a:solidFill>
            </a:endParaRPr>
          </a:p>
        </p:txBody>
      </p:sp>
      <p:sp>
        <p:nvSpPr>
          <p:cNvPr id="3" name="Content Placeholder 2"/>
          <p:cNvSpPr>
            <a:spLocks noGrp="1"/>
          </p:cNvSpPr>
          <p:nvPr>
            <p:ph idx="1"/>
          </p:nvPr>
        </p:nvSpPr>
        <p:spPr>
          <a:xfrm>
            <a:off x="609600" y="1447800"/>
            <a:ext cx="7391399" cy="5181600"/>
          </a:xfrm>
        </p:spPr>
        <p:txBody>
          <a:bodyPr>
            <a:noAutofit/>
          </a:bodyPr>
          <a:lstStyle/>
          <a:p>
            <a:pPr marL="1508760" lvl="3" indent="-457200">
              <a:buNone/>
            </a:pPr>
            <a:r>
              <a:rPr lang="en-IN" sz="2000" dirty="0" smtClean="0"/>
              <a:t> </a:t>
            </a:r>
            <a:r>
              <a:rPr lang="en-IN" sz="1400" dirty="0" smtClean="0"/>
              <a:t>          </a:t>
            </a:r>
          </a:p>
          <a:p>
            <a:pPr marL="114300" indent="0" algn="just">
              <a:buFont typeface="Wingdings" pitchFamily="2" charset="2"/>
              <a:buChar char="v"/>
            </a:pPr>
            <a:r>
              <a:rPr lang="en-US" sz="2000" dirty="0" smtClean="0">
                <a:cs typeface="Times New Roman" pitchFamily="18" charset="0"/>
              </a:rPr>
              <a:t> Resonance </a:t>
            </a:r>
          </a:p>
          <a:p>
            <a:pPr marL="114300" indent="0" algn="just">
              <a:buNone/>
            </a:pPr>
            <a:r>
              <a:rPr lang="en-US" sz="2000" dirty="0" smtClean="0">
                <a:cs typeface="Times New Roman" pitchFamily="18" charset="0"/>
              </a:rPr>
              <a:t>     Frequency</a:t>
            </a:r>
          </a:p>
          <a:p>
            <a:pPr marL="114300" indent="0" algn="just">
              <a:lnSpc>
                <a:spcPct val="150000"/>
              </a:lnSpc>
              <a:buFont typeface="Wingdings" pitchFamily="2" charset="2"/>
              <a:buChar char="v"/>
            </a:pPr>
            <a:endParaRPr lang="en-US" sz="2000" dirty="0" smtClean="0">
              <a:cs typeface="Times New Roman" pitchFamily="18" charset="0"/>
            </a:endParaRPr>
          </a:p>
          <a:p>
            <a:pPr marL="114300" indent="0" algn="just">
              <a:lnSpc>
                <a:spcPct val="150000"/>
              </a:lnSpc>
              <a:buFont typeface="Wingdings" pitchFamily="2" charset="2"/>
              <a:buChar char="v"/>
            </a:pPr>
            <a:endParaRPr lang="en-US" sz="2000" dirty="0" smtClean="0">
              <a:cs typeface="Times New Roman" pitchFamily="18" charset="0"/>
            </a:endParaRPr>
          </a:p>
          <a:p>
            <a:pPr marL="114300" indent="0" algn="just">
              <a:lnSpc>
                <a:spcPct val="150000"/>
              </a:lnSpc>
              <a:buFont typeface="Wingdings" pitchFamily="2" charset="2"/>
              <a:buChar char="v"/>
            </a:pPr>
            <a:endParaRPr lang="en-US" sz="2000" dirty="0" smtClean="0">
              <a:cs typeface="Times New Roman" pitchFamily="18" charset="0"/>
            </a:endParaRPr>
          </a:p>
          <a:p>
            <a:pPr marL="114300" indent="0" algn="just">
              <a:lnSpc>
                <a:spcPct val="150000"/>
              </a:lnSpc>
              <a:buFont typeface="Wingdings" pitchFamily="2" charset="2"/>
              <a:buChar char="v"/>
            </a:pPr>
            <a:endParaRPr lang="en-US" sz="2000" dirty="0" smtClean="0">
              <a:cs typeface="Times New Roman" pitchFamily="18" charset="0"/>
            </a:endParaRPr>
          </a:p>
          <a:p>
            <a:pPr marL="114300" indent="0" algn="just">
              <a:lnSpc>
                <a:spcPct val="150000"/>
              </a:lnSpc>
              <a:buFont typeface="Wingdings" pitchFamily="2" charset="2"/>
              <a:buChar char="v"/>
            </a:pPr>
            <a:r>
              <a:rPr lang="en-US" sz="2000" dirty="0" smtClean="0">
                <a:cs typeface="Times New Roman" pitchFamily="18" charset="0"/>
              </a:rPr>
              <a:t> Bandwidth</a:t>
            </a:r>
          </a:p>
          <a:p>
            <a:pPr marL="114300" indent="0" algn="just">
              <a:lnSpc>
                <a:spcPct val="150000"/>
              </a:lnSpc>
              <a:buNone/>
            </a:pPr>
            <a:r>
              <a:rPr lang="en-US" sz="2000" dirty="0" smtClean="0">
                <a:cs typeface="Times New Roman" pitchFamily="18" charset="0"/>
              </a:rPr>
              <a:t>      </a:t>
            </a:r>
            <a:endParaRPr lang="en-US" sz="2000" dirty="0">
              <a:cs typeface="Times New Roman" pitchFamily="18" charset="0"/>
            </a:endParaRPr>
          </a:p>
        </p:txBody>
      </p:sp>
      <p:cxnSp>
        <p:nvCxnSpPr>
          <p:cNvPr id="4" name="Straight Connector 3"/>
          <p:cNvCxnSpPr/>
          <p:nvPr/>
        </p:nvCxnSpPr>
        <p:spPr>
          <a:xfrm>
            <a:off x="457200" y="1295400"/>
            <a:ext cx="7620000" cy="0"/>
          </a:xfrm>
          <a:prstGeom prst="line">
            <a:avLst/>
          </a:prstGeom>
        </p:spPr>
        <p:style>
          <a:lnRef idx="3">
            <a:schemeClr val="dk1"/>
          </a:lnRef>
          <a:fillRef idx="0">
            <a:schemeClr val="dk1"/>
          </a:fillRef>
          <a:effectRef idx="2">
            <a:schemeClr val="dk1"/>
          </a:effectRef>
          <a:fontRef idx="minor">
            <a:schemeClr val="tx1"/>
          </a:fontRef>
        </p:style>
      </p:cxnSp>
      <p:sp>
        <p:nvSpPr>
          <p:cNvPr id="29698" name="AutoShape 2" descr="Ridge Regre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9700" name="AutoShape 4" descr="Ridge Regre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9702" name="AutoShape 6" descr="Ridge regression - MATLAB ridge"/>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2" name="Picture 11" descr="C:\Users\rajesh\Desktop\14.JPG"/>
          <p:cNvPicPr/>
          <p:nvPr/>
        </p:nvPicPr>
        <p:blipFill>
          <a:blip r:embed="rId2" cstate="print"/>
          <a:srcRect/>
          <a:stretch>
            <a:fillRect/>
          </a:stretch>
        </p:blipFill>
        <p:spPr bwMode="auto">
          <a:xfrm>
            <a:off x="2362200" y="1600200"/>
            <a:ext cx="5867400" cy="2286000"/>
          </a:xfrm>
          <a:prstGeom prst="rect">
            <a:avLst/>
          </a:prstGeom>
          <a:noFill/>
          <a:ln w="9525">
            <a:noFill/>
            <a:miter lim="800000"/>
            <a:headEnd/>
            <a:tailEnd/>
          </a:ln>
        </p:spPr>
      </p:pic>
      <p:pic>
        <p:nvPicPr>
          <p:cNvPr id="13" name="Picture 12" descr="C:\Users\rajesh\Desktop\15.JPG"/>
          <p:cNvPicPr/>
          <p:nvPr/>
        </p:nvPicPr>
        <p:blipFill>
          <a:blip r:embed="rId3" cstate="print"/>
          <a:srcRect/>
          <a:stretch>
            <a:fillRect/>
          </a:stretch>
        </p:blipFill>
        <p:spPr bwMode="auto">
          <a:xfrm>
            <a:off x="2362200" y="4343400"/>
            <a:ext cx="5943600" cy="2057400"/>
          </a:xfrm>
          <a:prstGeom prst="rect">
            <a:avLst/>
          </a:prstGeom>
          <a:noFill/>
          <a:ln w="9525">
            <a:noFill/>
            <a:miter lim="800000"/>
            <a:headEnd/>
            <a:tailEnd/>
          </a:ln>
        </p:spPr>
      </p:pic>
    </p:spTree>
    <p:extLst>
      <p:ext uri="{BB962C8B-B14F-4D97-AF65-F5344CB8AC3E}">
        <p14:creationId xmlns="" xmlns:p14="http://schemas.microsoft.com/office/powerpoint/2010/main" val="41409144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         </a:t>
            </a:r>
            <a:r>
              <a:rPr lang="en-US" dirty="0" smtClean="0">
                <a:solidFill>
                  <a:schemeClr val="tx1"/>
                </a:solidFill>
              </a:rPr>
              <a:t>             </a:t>
            </a:r>
            <a:r>
              <a:rPr lang="en-US" sz="4400" dirty="0" smtClean="0">
                <a:solidFill>
                  <a:srgbClr val="C00000"/>
                </a:solidFill>
              </a:rPr>
              <a:t>RESULT</a:t>
            </a:r>
            <a:endParaRPr lang="en-US" sz="4400" dirty="0">
              <a:solidFill>
                <a:srgbClr val="C00000"/>
              </a:solidFill>
            </a:endParaRPr>
          </a:p>
        </p:txBody>
      </p:sp>
      <p:sp>
        <p:nvSpPr>
          <p:cNvPr id="3" name="Content Placeholder 2"/>
          <p:cNvSpPr>
            <a:spLocks noGrp="1"/>
          </p:cNvSpPr>
          <p:nvPr>
            <p:ph idx="1"/>
          </p:nvPr>
        </p:nvSpPr>
        <p:spPr>
          <a:xfrm>
            <a:off x="609600" y="1447800"/>
            <a:ext cx="7391399" cy="5181600"/>
          </a:xfrm>
        </p:spPr>
        <p:txBody>
          <a:bodyPr>
            <a:noAutofit/>
          </a:bodyPr>
          <a:lstStyle/>
          <a:p>
            <a:pPr>
              <a:buNone/>
            </a:pPr>
            <a:r>
              <a:rPr lang="en-US" sz="2000" dirty="0" smtClean="0"/>
              <a:t>Following results are obtained in this project:</a:t>
            </a:r>
            <a:endParaRPr lang="en-IN" sz="2000" dirty="0" smtClean="0"/>
          </a:p>
          <a:p>
            <a:r>
              <a:rPr lang="en-US" sz="2000" dirty="0" smtClean="0"/>
              <a:t>In the </a:t>
            </a:r>
            <a:r>
              <a:rPr lang="en-US" sz="2000" b="1" dirty="0" smtClean="0"/>
              <a:t>Resistance code</a:t>
            </a:r>
            <a:r>
              <a:rPr lang="en-US" sz="2000" dirty="0" smtClean="0"/>
              <a:t>, the ML model can predict desired value with </a:t>
            </a:r>
            <a:r>
              <a:rPr lang="en-US" sz="2000" b="1" dirty="0" smtClean="0"/>
              <a:t>92-95%</a:t>
            </a:r>
            <a:r>
              <a:rPr lang="en-US" sz="2000" dirty="0" smtClean="0"/>
              <a:t> accuracy.</a:t>
            </a:r>
            <a:endParaRPr lang="en-IN" sz="2000" dirty="0" smtClean="0"/>
          </a:p>
          <a:p>
            <a:r>
              <a:rPr lang="en-US" sz="2000" dirty="0" smtClean="0"/>
              <a:t> In the </a:t>
            </a:r>
            <a:r>
              <a:rPr lang="en-US" sz="2000" b="1" dirty="0" smtClean="0"/>
              <a:t>Capacitance code</a:t>
            </a:r>
            <a:r>
              <a:rPr lang="en-US" sz="2000" dirty="0" smtClean="0"/>
              <a:t>, the ML model can predict desired value with up to </a:t>
            </a:r>
            <a:r>
              <a:rPr lang="en-US" sz="2000" b="1" dirty="0" smtClean="0"/>
              <a:t>99%</a:t>
            </a:r>
            <a:r>
              <a:rPr lang="en-US" sz="2000" dirty="0" smtClean="0"/>
              <a:t> accuracy.</a:t>
            </a:r>
            <a:endParaRPr lang="en-IN" sz="2000" dirty="0" smtClean="0"/>
          </a:p>
          <a:p>
            <a:r>
              <a:rPr lang="en-US" sz="2000" dirty="0" smtClean="0"/>
              <a:t> In the </a:t>
            </a:r>
            <a:r>
              <a:rPr lang="en-US" sz="2000" b="1" dirty="0" smtClean="0"/>
              <a:t>Inductance</a:t>
            </a:r>
            <a:r>
              <a:rPr lang="en-US" sz="2000" dirty="0" smtClean="0"/>
              <a:t> </a:t>
            </a:r>
            <a:r>
              <a:rPr lang="en-US" sz="2000" b="1" dirty="0" smtClean="0"/>
              <a:t>code</a:t>
            </a:r>
            <a:r>
              <a:rPr lang="en-US" sz="2000" dirty="0" smtClean="0"/>
              <a:t>, the ML model can predict desired value with up to </a:t>
            </a:r>
            <a:r>
              <a:rPr lang="en-US" sz="2000" b="1" dirty="0" smtClean="0"/>
              <a:t>99% </a:t>
            </a:r>
            <a:r>
              <a:rPr lang="en-US" sz="2000" dirty="0" smtClean="0"/>
              <a:t>accuracy.</a:t>
            </a:r>
          </a:p>
          <a:p>
            <a:r>
              <a:rPr lang="en-US" sz="2000" dirty="0" smtClean="0"/>
              <a:t>In the </a:t>
            </a:r>
            <a:r>
              <a:rPr lang="en-US" sz="2000" b="1" dirty="0" smtClean="0"/>
              <a:t>Quality factor code</a:t>
            </a:r>
            <a:r>
              <a:rPr lang="en-US" sz="2000" dirty="0" smtClean="0"/>
              <a:t>, the ML model can predict desired value with up to </a:t>
            </a:r>
            <a:r>
              <a:rPr lang="en-US" sz="2000" b="1" dirty="0" smtClean="0"/>
              <a:t>99%</a:t>
            </a:r>
            <a:r>
              <a:rPr lang="en-US" sz="2000" dirty="0" smtClean="0"/>
              <a:t> accuracy.</a:t>
            </a:r>
            <a:endParaRPr lang="en-IN" sz="2000" dirty="0" smtClean="0"/>
          </a:p>
          <a:p>
            <a:r>
              <a:rPr lang="en-US" sz="2000" dirty="0" smtClean="0"/>
              <a:t>In the </a:t>
            </a:r>
            <a:r>
              <a:rPr lang="en-US" sz="2000" b="1" dirty="0" smtClean="0"/>
              <a:t>Damping factor code</a:t>
            </a:r>
            <a:r>
              <a:rPr lang="en-US" sz="2000" dirty="0" smtClean="0"/>
              <a:t>, the ML model can predict desired value with up to </a:t>
            </a:r>
            <a:r>
              <a:rPr lang="en-US" sz="2000" b="1" dirty="0" smtClean="0"/>
              <a:t>99%</a:t>
            </a:r>
            <a:r>
              <a:rPr lang="en-US" sz="2000" dirty="0" smtClean="0"/>
              <a:t> accuracy.</a:t>
            </a:r>
            <a:endParaRPr lang="en-IN" sz="2000" dirty="0" smtClean="0"/>
          </a:p>
          <a:p>
            <a:r>
              <a:rPr lang="en-US" sz="2000" dirty="0" smtClean="0"/>
              <a:t>In the </a:t>
            </a:r>
            <a:r>
              <a:rPr lang="en-US" sz="2000" b="1" dirty="0" smtClean="0"/>
              <a:t>Resonance frequency code</a:t>
            </a:r>
            <a:r>
              <a:rPr lang="en-US" sz="2000" dirty="0" smtClean="0"/>
              <a:t>, the ML model can predict desired value with up to </a:t>
            </a:r>
            <a:r>
              <a:rPr lang="en-US" sz="2000" b="1" dirty="0" smtClean="0"/>
              <a:t>99%</a:t>
            </a:r>
            <a:r>
              <a:rPr lang="en-US" sz="2000" dirty="0" smtClean="0"/>
              <a:t> accuracy.</a:t>
            </a:r>
            <a:endParaRPr lang="en-IN" sz="2000" dirty="0" smtClean="0"/>
          </a:p>
          <a:p>
            <a:r>
              <a:rPr lang="en-US" sz="2000" dirty="0" smtClean="0"/>
              <a:t>7. In the </a:t>
            </a:r>
            <a:r>
              <a:rPr lang="en-US" sz="2000" b="1" dirty="0" smtClean="0"/>
              <a:t>Bandwidth code</a:t>
            </a:r>
            <a:r>
              <a:rPr lang="en-US" sz="2000" dirty="0" smtClean="0"/>
              <a:t>, the ML model can predict desired value with up to </a:t>
            </a:r>
            <a:r>
              <a:rPr lang="en-US" sz="2000" b="1" dirty="0" smtClean="0"/>
              <a:t>99% </a:t>
            </a:r>
            <a:r>
              <a:rPr lang="en-US" sz="2000" dirty="0" smtClean="0"/>
              <a:t>accuracy.</a:t>
            </a:r>
            <a:endParaRPr lang="en-IN" sz="2000" dirty="0" smtClean="0"/>
          </a:p>
          <a:p>
            <a:endParaRPr lang="en-IN" sz="2000" dirty="0" smtClean="0"/>
          </a:p>
          <a:p>
            <a:pPr marL="114300" indent="0" algn="just">
              <a:lnSpc>
                <a:spcPct val="150000"/>
              </a:lnSpc>
              <a:buNone/>
            </a:pPr>
            <a:endParaRPr lang="en-US" sz="2000" dirty="0">
              <a:cs typeface="Times New Roman" pitchFamily="18" charset="0"/>
            </a:endParaRPr>
          </a:p>
        </p:txBody>
      </p:sp>
      <p:cxnSp>
        <p:nvCxnSpPr>
          <p:cNvPr id="4" name="Straight Connector 3"/>
          <p:cNvCxnSpPr/>
          <p:nvPr/>
        </p:nvCxnSpPr>
        <p:spPr>
          <a:xfrm>
            <a:off x="457200" y="1295400"/>
            <a:ext cx="7620000" cy="0"/>
          </a:xfrm>
          <a:prstGeom prst="line">
            <a:avLst/>
          </a:prstGeom>
        </p:spPr>
        <p:style>
          <a:lnRef idx="3">
            <a:schemeClr val="dk1"/>
          </a:lnRef>
          <a:fillRef idx="0">
            <a:schemeClr val="dk1"/>
          </a:fillRef>
          <a:effectRef idx="2">
            <a:schemeClr val="dk1"/>
          </a:effectRef>
          <a:fontRef idx="minor">
            <a:schemeClr val="tx1"/>
          </a:fontRef>
        </p:style>
      </p:cxnSp>
      <p:sp>
        <p:nvSpPr>
          <p:cNvPr id="29698" name="AutoShape 2" descr="Ridge Regre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9700" name="AutoShape 4" descr="Ridge Regre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9702" name="AutoShape 6" descr="Ridge regression - MATLAB ridge"/>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 xmlns:p14="http://schemas.microsoft.com/office/powerpoint/2010/main" val="41409144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         </a:t>
            </a:r>
            <a:r>
              <a:rPr lang="en-US" dirty="0" smtClean="0">
                <a:solidFill>
                  <a:schemeClr val="tx1"/>
                </a:solidFill>
              </a:rPr>
              <a:t>       </a:t>
            </a:r>
            <a:r>
              <a:rPr lang="en-US" sz="4400" dirty="0" smtClean="0">
                <a:solidFill>
                  <a:srgbClr val="C00000"/>
                </a:solidFill>
              </a:rPr>
              <a:t>APPLICATION</a:t>
            </a:r>
            <a:endParaRPr lang="en-US" sz="4400" dirty="0">
              <a:solidFill>
                <a:srgbClr val="C00000"/>
              </a:solidFill>
            </a:endParaRPr>
          </a:p>
        </p:txBody>
      </p:sp>
      <p:sp>
        <p:nvSpPr>
          <p:cNvPr id="3" name="Content Placeholder 2"/>
          <p:cNvSpPr>
            <a:spLocks noGrp="1"/>
          </p:cNvSpPr>
          <p:nvPr>
            <p:ph idx="1"/>
          </p:nvPr>
        </p:nvSpPr>
        <p:spPr>
          <a:xfrm>
            <a:off x="609600" y="1447800"/>
            <a:ext cx="7391399" cy="5181600"/>
          </a:xfrm>
        </p:spPr>
        <p:txBody>
          <a:bodyPr>
            <a:noAutofit/>
          </a:bodyPr>
          <a:lstStyle/>
          <a:p>
            <a:pPr marL="114300" indent="0" algn="just">
              <a:lnSpc>
                <a:spcPct val="150000"/>
              </a:lnSpc>
              <a:buFont typeface="Wingdings" pitchFamily="2" charset="2"/>
              <a:buChar char="Ø"/>
            </a:pPr>
            <a:r>
              <a:rPr lang="en-US" sz="2000" dirty="0" smtClean="0">
                <a:cs typeface="Times New Roman" pitchFamily="18" charset="0"/>
              </a:rPr>
              <a:t> Complex </a:t>
            </a:r>
            <a:r>
              <a:rPr lang="en-US" sz="2000" b="1" dirty="0" smtClean="0">
                <a:cs typeface="Times New Roman" pitchFamily="18" charset="0"/>
              </a:rPr>
              <a:t>Circuit Designing.</a:t>
            </a:r>
          </a:p>
          <a:p>
            <a:pPr marL="114300" indent="0" algn="just">
              <a:lnSpc>
                <a:spcPct val="150000"/>
              </a:lnSpc>
              <a:buFont typeface="Wingdings" pitchFamily="2" charset="2"/>
              <a:buChar char="Ø"/>
            </a:pPr>
            <a:r>
              <a:rPr lang="en-US" sz="2000" dirty="0" smtClean="0">
                <a:cs typeface="Times New Roman" pitchFamily="18" charset="0"/>
              </a:rPr>
              <a:t> Electrical </a:t>
            </a:r>
            <a:r>
              <a:rPr lang="en-US" sz="2000" b="1" dirty="0" smtClean="0">
                <a:cs typeface="Times New Roman" pitchFamily="18" charset="0"/>
              </a:rPr>
              <a:t>Components Designing.</a:t>
            </a:r>
          </a:p>
          <a:p>
            <a:pPr marL="114300" indent="0" algn="just">
              <a:lnSpc>
                <a:spcPct val="150000"/>
              </a:lnSpc>
              <a:buFont typeface="Wingdings" pitchFamily="2" charset="2"/>
              <a:buChar char="Ø"/>
            </a:pPr>
            <a:r>
              <a:rPr lang="en-US" sz="2000" dirty="0" smtClean="0">
                <a:cs typeface="Times New Roman" pitchFamily="18" charset="0"/>
              </a:rPr>
              <a:t> </a:t>
            </a:r>
            <a:r>
              <a:rPr lang="en-IN" sz="2000" dirty="0" smtClean="0"/>
              <a:t>RLC circuits are use for the </a:t>
            </a:r>
            <a:r>
              <a:rPr lang="en-IN" sz="2000" b="1" dirty="0" smtClean="0"/>
              <a:t>tuning</a:t>
            </a:r>
            <a:r>
              <a:rPr lang="en-IN" sz="2000" dirty="0" smtClean="0"/>
              <a:t> process of an </a:t>
            </a:r>
            <a:r>
              <a:rPr lang="en-IN" sz="2000" b="1" dirty="0" smtClean="0"/>
              <a:t>oscillator circuit</a:t>
            </a:r>
            <a:r>
              <a:rPr lang="en-IN" sz="2000" dirty="0" smtClean="0"/>
              <a:t>,         </a:t>
            </a:r>
            <a:r>
              <a:rPr lang="en-IN" sz="2000" b="1" dirty="0" smtClean="0"/>
              <a:t>radio receiver </a:t>
            </a:r>
            <a:r>
              <a:rPr lang="en-IN" sz="2000" dirty="0" smtClean="0"/>
              <a:t>and </a:t>
            </a:r>
            <a:r>
              <a:rPr lang="en-IN" sz="2000" b="1" dirty="0" smtClean="0"/>
              <a:t>television sets</a:t>
            </a:r>
            <a:r>
              <a:rPr lang="en-IN" sz="2000" dirty="0" smtClean="0"/>
              <a:t>.</a:t>
            </a:r>
          </a:p>
          <a:p>
            <a:pPr marL="114300" indent="0" algn="just">
              <a:lnSpc>
                <a:spcPct val="150000"/>
              </a:lnSpc>
              <a:buFont typeface="Wingdings" pitchFamily="2" charset="2"/>
              <a:buChar char="Ø"/>
            </a:pPr>
            <a:r>
              <a:rPr lang="en-IN" sz="2000" dirty="0" smtClean="0">
                <a:cs typeface="Times New Roman" pitchFamily="18" charset="0"/>
              </a:rPr>
              <a:t> </a:t>
            </a:r>
            <a:r>
              <a:rPr lang="en-IN" sz="2000" dirty="0" smtClean="0"/>
              <a:t>Series RLC circuit does the </a:t>
            </a:r>
            <a:r>
              <a:rPr lang="en-IN" sz="2000" b="1" dirty="0" smtClean="0"/>
              <a:t>signal processing </a:t>
            </a:r>
            <a:r>
              <a:rPr lang="en-IN" sz="2000" dirty="0" smtClean="0"/>
              <a:t>of </a:t>
            </a:r>
            <a:r>
              <a:rPr lang="en-IN" sz="2000" b="1" dirty="0" smtClean="0"/>
              <a:t>communication system</a:t>
            </a:r>
            <a:r>
              <a:rPr lang="en-IN" sz="2000" dirty="0" smtClean="0"/>
              <a:t>.</a:t>
            </a:r>
          </a:p>
          <a:p>
            <a:pPr marL="114300" indent="0" algn="just">
              <a:lnSpc>
                <a:spcPct val="150000"/>
              </a:lnSpc>
              <a:buFont typeface="Wingdings" pitchFamily="2" charset="2"/>
              <a:buChar char="Ø"/>
            </a:pPr>
            <a:r>
              <a:rPr lang="en-IN" sz="2000" dirty="0" smtClean="0">
                <a:cs typeface="Times New Roman" pitchFamily="18" charset="0"/>
              </a:rPr>
              <a:t> </a:t>
            </a:r>
            <a:r>
              <a:rPr lang="en-IN" sz="2000" dirty="0" smtClean="0"/>
              <a:t>Resonant series LC circuit does </a:t>
            </a:r>
            <a:r>
              <a:rPr lang="en-IN" sz="2000" b="1" dirty="0" smtClean="0"/>
              <a:t>voltage magnification</a:t>
            </a:r>
            <a:r>
              <a:rPr lang="en-IN" sz="2000" dirty="0" smtClean="0"/>
              <a:t>.</a:t>
            </a:r>
          </a:p>
          <a:p>
            <a:pPr marL="114300" indent="0" algn="just">
              <a:lnSpc>
                <a:spcPct val="150000"/>
              </a:lnSpc>
              <a:buFont typeface="Wingdings" pitchFamily="2" charset="2"/>
              <a:buChar char="Ø"/>
            </a:pPr>
            <a:r>
              <a:rPr lang="en-IN" sz="2000" dirty="0" smtClean="0">
                <a:cs typeface="Times New Roman" pitchFamily="18" charset="0"/>
              </a:rPr>
              <a:t> RLC circuit is used for </a:t>
            </a:r>
            <a:r>
              <a:rPr lang="en-IN" sz="2000" b="1" dirty="0" smtClean="0"/>
              <a:t>filtering</a:t>
            </a:r>
            <a:r>
              <a:rPr lang="en-IN" sz="2000" dirty="0" smtClean="0"/>
              <a:t> purpose as it does not allow unwanted oscillations that would otherwise cause signal distortion, noise and damage to circuit to pass through it.</a:t>
            </a:r>
            <a:endParaRPr lang="en-US" sz="2000" dirty="0">
              <a:cs typeface="Times New Roman" pitchFamily="18" charset="0"/>
            </a:endParaRPr>
          </a:p>
        </p:txBody>
      </p:sp>
      <p:cxnSp>
        <p:nvCxnSpPr>
          <p:cNvPr id="4" name="Straight Connector 3"/>
          <p:cNvCxnSpPr/>
          <p:nvPr/>
        </p:nvCxnSpPr>
        <p:spPr>
          <a:xfrm>
            <a:off x="457200" y="1295400"/>
            <a:ext cx="7620000" cy="0"/>
          </a:xfrm>
          <a:prstGeom prst="line">
            <a:avLst/>
          </a:prstGeom>
        </p:spPr>
        <p:style>
          <a:lnRef idx="3">
            <a:schemeClr val="dk1"/>
          </a:lnRef>
          <a:fillRef idx="0">
            <a:schemeClr val="dk1"/>
          </a:fillRef>
          <a:effectRef idx="2">
            <a:schemeClr val="dk1"/>
          </a:effectRef>
          <a:fontRef idx="minor">
            <a:schemeClr val="tx1"/>
          </a:fontRef>
        </p:style>
      </p:cxnSp>
      <p:sp>
        <p:nvSpPr>
          <p:cNvPr id="29698" name="AutoShape 2" descr="Ridge Regre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9700" name="AutoShape 4" descr="Ridge Regre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9702" name="AutoShape 6" descr="Ridge regression - MATLAB ridge"/>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 xmlns:p14="http://schemas.microsoft.com/office/powerpoint/2010/main" val="41409144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         </a:t>
            </a:r>
            <a:r>
              <a:rPr lang="en-US" dirty="0" smtClean="0">
                <a:solidFill>
                  <a:schemeClr val="tx1"/>
                </a:solidFill>
              </a:rPr>
              <a:t>        </a:t>
            </a:r>
            <a:r>
              <a:rPr lang="en-US" sz="4400" dirty="0" smtClean="0">
                <a:solidFill>
                  <a:srgbClr val="C00000"/>
                </a:solidFill>
              </a:rPr>
              <a:t>ADVANTAGES</a:t>
            </a:r>
            <a:endParaRPr lang="en-US" sz="4400" dirty="0">
              <a:solidFill>
                <a:srgbClr val="C00000"/>
              </a:solidFill>
            </a:endParaRPr>
          </a:p>
        </p:txBody>
      </p:sp>
      <p:sp>
        <p:nvSpPr>
          <p:cNvPr id="3" name="Content Placeholder 2"/>
          <p:cNvSpPr>
            <a:spLocks noGrp="1"/>
          </p:cNvSpPr>
          <p:nvPr>
            <p:ph idx="1"/>
          </p:nvPr>
        </p:nvSpPr>
        <p:spPr>
          <a:xfrm>
            <a:off x="609600" y="1447800"/>
            <a:ext cx="7391399" cy="5181600"/>
          </a:xfrm>
        </p:spPr>
        <p:txBody>
          <a:bodyPr>
            <a:noAutofit/>
          </a:bodyPr>
          <a:lstStyle/>
          <a:p>
            <a:pPr marL="1508760" lvl="3" indent="-457200">
              <a:buNone/>
            </a:pPr>
            <a:r>
              <a:rPr lang="en-IN" sz="2000" smtClean="0"/>
              <a:t> </a:t>
            </a:r>
            <a:r>
              <a:rPr lang="en-IN" sz="1400" smtClean="0"/>
              <a:t>       </a:t>
            </a:r>
            <a:endParaRPr lang="en-US" sz="2000" dirty="0" smtClean="0">
              <a:cs typeface="Times New Roman" pitchFamily="18" charset="0"/>
            </a:endParaRPr>
          </a:p>
          <a:p>
            <a:pPr marL="114300" indent="0" algn="just">
              <a:lnSpc>
                <a:spcPct val="150000"/>
              </a:lnSpc>
              <a:buNone/>
            </a:pPr>
            <a:r>
              <a:rPr lang="en-US" sz="2000" dirty="0" smtClean="0">
                <a:cs typeface="Times New Roman" pitchFamily="18" charset="0"/>
              </a:rPr>
              <a:t>      </a:t>
            </a:r>
            <a:endParaRPr lang="en-US" sz="2000" dirty="0">
              <a:cs typeface="Times New Roman" pitchFamily="18" charset="0"/>
            </a:endParaRPr>
          </a:p>
        </p:txBody>
      </p:sp>
      <p:cxnSp>
        <p:nvCxnSpPr>
          <p:cNvPr id="4" name="Straight Connector 3"/>
          <p:cNvCxnSpPr/>
          <p:nvPr/>
        </p:nvCxnSpPr>
        <p:spPr>
          <a:xfrm>
            <a:off x="457200" y="1295400"/>
            <a:ext cx="7620000" cy="0"/>
          </a:xfrm>
          <a:prstGeom prst="line">
            <a:avLst/>
          </a:prstGeom>
        </p:spPr>
        <p:style>
          <a:lnRef idx="3">
            <a:schemeClr val="dk1"/>
          </a:lnRef>
          <a:fillRef idx="0">
            <a:schemeClr val="dk1"/>
          </a:fillRef>
          <a:effectRef idx="2">
            <a:schemeClr val="dk1"/>
          </a:effectRef>
          <a:fontRef idx="minor">
            <a:schemeClr val="tx1"/>
          </a:fontRef>
        </p:style>
      </p:cxnSp>
      <p:sp>
        <p:nvSpPr>
          <p:cNvPr id="29698" name="AutoShape 2" descr="Ridge Regre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9700" name="AutoShape 4" descr="Ridge Regre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9702" name="AutoShape 6" descr="Ridge regression - MATLAB ridge"/>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26" name="Picture 2" descr="C:\Users\rajesh\Desktop\a1.JPG"/>
          <p:cNvPicPr>
            <a:picLocks noChangeAspect="1" noChangeArrowheads="1"/>
          </p:cNvPicPr>
          <p:nvPr/>
        </p:nvPicPr>
        <p:blipFill>
          <a:blip r:embed="rId2" cstate="print"/>
          <a:srcRect/>
          <a:stretch>
            <a:fillRect/>
          </a:stretch>
        </p:blipFill>
        <p:spPr bwMode="auto">
          <a:xfrm>
            <a:off x="838200" y="1447800"/>
            <a:ext cx="2787192" cy="1331810"/>
          </a:xfrm>
          <a:prstGeom prst="rect">
            <a:avLst/>
          </a:prstGeom>
          <a:noFill/>
        </p:spPr>
      </p:pic>
      <p:pic>
        <p:nvPicPr>
          <p:cNvPr id="1027" name="Picture 3" descr="C:\Users\rajesh\Desktop\a2.JPG"/>
          <p:cNvPicPr>
            <a:picLocks noChangeAspect="1" noChangeArrowheads="1"/>
          </p:cNvPicPr>
          <p:nvPr/>
        </p:nvPicPr>
        <p:blipFill>
          <a:blip r:embed="rId3" cstate="print"/>
          <a:srcRect/>
          <a:stretch>
            <a:fillRect/>
          </a:stretch>
        </p:blipFill>
        <p:spPr bwMode="auto">
          <a:xfrm>
            <a:off x="4648200" y="2590800"/>
            <a:ext cx="2971800" cy="1100247"/>
          </a:xfrm>
          <a:prstGeom prst="rect">
            <a:avLst/>
          </a:prstGeom>
          <a:noFill/>
        </p:spPr>
      </p:pic>
      <p:pic>
        <p:nvPicPr>
          <p:cNvPr id="1028" name="Picture 4" descr="C:\Users\rajesh\Desktop\a3.JPG"/>
          <p:cNvPicPr>
            <a:picLocks noChangeAspect="1" noChangeArrowheads="1"/>
          </p:cNvPicPr>
          <p:nvPr/>
        </p:nvPicPr>
        <p:blipFill>
          <a:blip r:embed="rId4" cstate="print"/>
          <a:srcRect/>
          <a:stretch>
            <a:fillRect/>
          </a:stretch>
        </p:blipFill>
        <p:spPr bwMode="auto">
          <a:xfrm>
            <a:off x="990600" y="3657600"/>
            <a:ext cx="2688648" cy="1143000"/>
          </a:xfrm>
          <a:prstGeom prst="rect">
            <a:avLst/>
          </a:prstGeom>
          <a:noFill/>
        </p:spPr>
      </p:pic>
      <p:pic>
        <p:nvPicPr>
          <p:cNvPr id="1029" name="Picture 5" descr="C:\Users\rajesh\Desktop\a4.JPG"/>
          <p:cNvPicPr>
            <a:picLocks noChangeAspect="1" noChangeArrowheads="1"/>
          </p:cNvPicPr>
          <p:nvPr/>
        </p:nvPicPr>
        <p:blipFill>
          <a:blip r:embed="rId5" cstate="print"/>
          <a:srcRect/>
          <a:stretch>
            <a:fillRect/>
          </a:stretch>
        </p:blipFill>
        <p:spPr bwMode="auto">
          <a:xfrm>
            <a:off x="4724400" y="4572000"/>
            <a:ext cx="2763253" cy="990600"/>
          </a:xfrm>
          <a:prstGeom prst="rect">
            <a:avLst/>
          </a:prstGeom>
          <a:noFill/>
        </p:spPr>
      </p:pic>
      <p:pic>
        <p:nvPicPr>
          <p:cNvPr id="1030" name="Picture 6" descr="C:\Users\rajesh\Desktop\a5.JPG"/>
          <p:cNvPicPr>
            <a:picLocks noChangeAspect="1" noChangeArrowheads="1"/>
          </p:cNvPicPr>
          <p:nvPr/>
        </p:nvPicPr>
        <p:blipFill>
          <a:blip r:embed="rId6" cstate="print"/>
          <a:srcRect/>
          <a:stretch>
            <a:fillRect/>
          </a:stretch>
        </p:blipFill>
        <p:spPr bwMode="auto">
          <a:xfrm>
            <a:off x="990600" y="5715000"/>
            <a:ext cx="2693276" cy="1143000"/>
          </a:xfrm>
          <a:prstGeom prst="rect">
            <a:avLst/>
          </a:prstGeom>
          <a:noFill/>
        </p:spPr>
      </p:pic>
    </p:spTree>
    <p:extLst>
      <p:ext uri="{BB962C8B-B14F-4D97-AF65-F5344CB8AC3E}">
        <p14:creationId xmlns="" xmlns:p14="http://schemas.microsoft.com/office/powerpoint/2010/main" val="41409144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a:solidFill>
                  <a:srgbClr val="C00000"/>
                </a:solidFill>
              </a:rPr>
              <a:t>MOTIVATION</a:t>
            </a:r>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US" sz="2000" dirty="0" smtClean="0"/>
              <a:t>Circuit designing is essential but complicated. A lot of calculation goes in finding the desired value of different electrical components required in the circuit which can be very time consuming.</a:t>
            </a:r>
            <a:endParaRPr lang="en-US" sz="2000" dirty="0"/>
          </a:p>
          <a:p>
            <a:pPr marL="114300" indent="0" algn="just">
              <a:buNone/>
            </a:pPr>
            <a:r>
              <a:rPr lang="en-US" sz="2000" dirty="0"/>
              <a:t>					</a:t>
            </a:r>
          </a:p>
          <a:p>
            <a:pPr algn="just">
              <a:buFont typeface="Wingdings" pitchFamily="2" charset="2"/>
              <a:buChar char="Ø"/>
            </a:pPr>
            <a:r>
              <a:rPr lang="en-US" sz="2000" dirty="0" smtClean="0"/>
              <a:t>Machine Learning is a hot topic nowadays through which computers can learn and predict output from experience without external programming. </a:t>
            </a:r>
          </a:p>
          <a:p>
            <a:pPr marL="114300" indent="0" algn="just">
              <a:buNone/>
            </a:pPr>
            <a:endParaRPr lang="en-US" sz="2000" dirty="0"/>
          </a:p>
          <a:p>
            <a:pPr algn="just">
              <a:buFont typeface="Wingdings" pitchFamily="2" charset="2"/>
              <a:buChar char="Ø"/>
            </a:pPr>
            <a:r>
              <a:rPr lang="en-US" sz="2000" dirty="0" smtClean="0"/>
              <a:t>Using ML algorithms one can easily find the desired value of different components based on different properties for optimum efficiency of circuits.</a:t>
            </a:r>
            <a:endParaRPr lang="en-US" sz="2000" dirty="0"/>
          </a:p>
        </p:txBody>
      </p:sp>
      <p:cxnSp>
        <p:nvCxnSpPr>
          <p:cNvPr id="4" name="Straight Connector 3"/>
          <p:cNvCxnSpPr/>
          <p:nvPr/>
        </p:nvCxnSpPr>
        <p:spPr>
          <a:xfrm>
            <a:off x="457200" y="1295400"/>
            <a:ext cx="7620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xmlns="" val="42613529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         </a:t>
            </a:r>
            <a:r>
              <a:rPr lang="en-US" dirty="0" smtClean="0">
                <a:solidFill>
                  <a:schemeClr val="tx1"/>
                </a:solidFill>
              </a:rPr>
              <a:t>      </a:t>
            </a:r>
            <a:r>
              <a:rPr lang="en-US" sz="4400" dirty="0" smtClean="0">
                <a:solidFill>
                  <a:srgbClr val="C00000"/>
                </a:solidFill>
              </a:rPr>
              <a:t>DISADVANTAGES</a:t>
            </a:r>
            <a:endParaRPr lang="en-US" sz="4400" dirty="0">
              <a:solidFill>
                <a:srgbClr val="C00000"/>
              </a:solidFill>
            </a:endParaRPr>
          </a:p>
        </p:txBody>
      </p:sp>
      <p:sp>
        <p:nvSpPr>
          <p:cNvPr id="3" name="Content Placeholder 2"/>
          <p:cNvSpPr>
            <a:spLocks noGrp="1"/>
          </p:cNvSpPr>
          <p:nvPr>
            <p:ph idx="1"/>
          </p:nvPr>
        </p:nvSpPr>
        <p:spPr>
          <a:xfrm>
            <a:off x="609600" y="1447800"/>
            <a:ext cx="7391399" cy="5181600"/>
          </a:xfrm>
        </p:spPr>
        <p:txBody>
          <a:bodyPr>
            <a:noAutofit/>
          </a:bodyPr>
          <a:lstStyle/>
          <a:p>
            <a:pPr marL="1508760" lvl="3" indent="-457200">
              <a:buNone/>
            </a:pPr>
            <a:r>
              <a:rPr lang="en-IN" sz="2000" smtClean="0"/>
              <a:t> </a:t>
            </a:r>
            <a:r>
              <a:rPr lang="en-IN" sz="1400" smtClean="0"/>
              <a:t>       </a:t>
            </a:r>
            <a:endParaRPr lang="en-US" sz="2000" dirty="0" smtClean="0">
              <a:cs typeface="Times New Roman" pitchFamily="18" charset="0"/>
            </a:endParaRPr>
          </a:p>
          <a:p>
            <a:pPr marL="114300" indent="0" algn="just">
              <a:lnSpc>
                <a:spcPct val="150000"/>
              </a:lnSpc>
              <a:buNone/>
            </a:pPr>
            <a:r>
              <a:rPr lang="en-US" sz="2000" dirty="0" smtClean="0">
                <a:cs typeface="Times New Roman" pitchFamily="18" charset="0"/>
              </a:rPr>
              <a:t>      </a:t>
            </a:r>
            <a:endParaRPr lang="en-US" sz="2000" dirty="0">
              <a:cs typeface="Times New Roman" pitchFamily="18" charset="0"/>
            </a:endParaRPr>
          </a:p>
        </p:txBody>
      </p:sp>
      <p:cxnSp>
        <p:nvCxnSpPr>
          <p:cNvPr id="4" name="Straight Connector 3"/>
          <p:cNvCxnSpPr/>
          <p:nvPr/>
        </p:nvCxnSpPr>
        <p:spPr>
          <a:xfrm>
            <a:off x="457200" y="1295400"/>
            <a:ext cx="7620000" cy="0"/>
          </a:xfrm>
          <a:prstGeom prst="line">
            <a:avLst/>
          </a:prstGeom>
        </p:spPr>
        <p:style>
          <a:lnRef idx="3">
            <a:schemeClr val="dk1"/>
          </a:lnRef>
          <a:fillRef idx="0">
            <a:schemeClr val="dk1"/>
          </a:fillRef>
          <a:effectRef idx="2">
            <a:schemeClr val="dk1"/>
          </a:effectRef>
          <a:fontRef idx="minor">
            <a:schemeClr val="tx1"/>
          </a:fontRef>
        </p:style>
      </p:cxnSp>
      <p:sp>
        <p:nvSpPr>
          <p:cNvPr id="29698" name="AutoShape 2" descr="Ridge Regre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9700" name="AutoShape 4" descr="Ridge Regre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9702" name="AutoShape 6" descr="Ridge regression - MATLAB ridge"/>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050" name="Picture 2" descr="C:\Users\rajesh\Desktop\d1.JPG"/>
          <p:cNvPicPr>
            <a:picLocks noChangeAspect="1" noChangeArrowheads="1"/>
          </p:cNvPicPr>
          <p:nvPr/>
        </p:nvPicPr>
        <p:blipFill>
          <a:blip r:embed="rId2" cstate="print"/>
          <a:srcRect/>
          <a:stretch>
            <a:fillRect/>
          </a:stretch>
        </p:blipFill>
        <p:spPr bwMode="auto">
          <a:xfrm>
            <a:off x="3124200" y="1676400"/>
            <a:ext cx="2445834" cy="2133600"/>
          </a:xfrm>
          <a:prstGeom prst="rect">
            <a:avLst/>
          </a:prstGeom>
          <a:noFill/>
        </p:spPr>
      </p:pic>
      <p:pic>
        <p:nvPicPr>
          <p:cNvPr id="2051" name="Picture 3" descr="C:\Users\rajesh\Desktop\d2.JPG"/>
          <p:cNvPicPr>
            <a:picLocks noChangeAspect="1" noChangeArrowheads="1"/>
          </p:cNvPicPr>
          <p:nvPr/>
        </p:nvPicPr>
        <p:blipFill>
          <a:blip r:embed="rId3" cstate="print"/>
          <a:srcRect/>
          <a:stretch>
            <a:fillRect/>
          </a:stretch>
        </p:blipFill>
        <p:spPr bwMode="auto">
          <a:xfrm>
            <a:off x="3200400" y="4267200"/>
            <a:ext cx="2284751" cy="2362200"/>
          </a:xfrm>
          <a:prstGeom prst="rect">
            <a:avLst/>
          </a:prstGeom>
          <a:noFill/>
        </p:spPr>
      </p:pic>
    </p:spTree>
    <p:extLst>
      <p:ext uri="{BB962C8B-B14F-4D97-AF65-F5344CB8AC3E}">
        <p14:creationId xmlns="" xmlns:p14="http://schemas.microsoft.com/office/powerpoint/2010/main" val="41409144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solidFill>
                  <a:srgbClr val="C00000"/>
                </a:solidFill>
              </a:rPr>
              <a:t>Future Scope</a:t>
            </a:r>
            <a:endParaRPr lang="en-US" sz="4400" dirty="0">
              <a:solidFill>
                <a:srgbClr val="C00000"/>
              </a:solidFill>
            </a:endParaRPr>
          </a:p>
        </p:txBody>
      </p:sp>
      <p:sp>
        <p:nvSpPr>
          <p:cNvPr id="3" name="Content Placeholder 2"/>
          <p:cNvSpPr>
            <a:spLocks noGrp="1"/>
          </p:cNvSpPr>
          <p:nvPr>
            <p:ph idx="1"/>
          </p:nvPr>
        </p:nvSpPr>
        <p:spPr/>
        <p:txBody>
          <a:bodyPr>
            <a:normAutofit/>
          </a:bodyPr>
          <a:lstStyle/>
          <a:p>
            <a:r>
              <a:rPr lang="en-US" dirty="0" smtClean="0"/>
              <a:t>This project can be very helpful in </a:t>
            </a:r>
            <a:r>
              <a:rPr lang="en-US" b="1" dirty="0" smtClean="0"/>
              <a:t>designing</a:t>
            </a:r>
            <a:r>
              <a:rPr lang="en-US" dirty="0" smtClean="0"/>
              <a:t> much more </a:t>
            </a:r>
            <a:r>
              <a:rPr lang="en-US" b="1" dirty="0" smtClean="0"/>
              <a:t>complex circuits</a:t>
            </a:r>
            <a:r>
              <a:rPr lang="en-US" dirty="0" smtClean="0"/>
              <a:t> with </a:t>
            </a:r>
            <a:r>
              <a:rPr lang="en-US" b="1" dirty="0" smtClean="0"/>
              <a:t>many more circuit elements</a:t>
            </a:r>
            <a:r>
              <a:rPr lang="en-US" dirty="0" smtClean="0"/>
              <a:t> if good quality and large datasets can be procured and </a:t>
            </a:r>
            <a:r>
              <a:rPr lang="en-US" dirty="0" err="1" smtClean="0"/>
              <a:t>feeded</a:t>
            </a:r>
            <a:r>
              <a:rPr lang="en-US" dirty="0" smtClean="0"/>
              <a:t> to the Machine Learning Algorithms. </a:t>
            </a:r>
          </a:p>
          <a:p>
            <a:endParaRPr lang="en-IN" dirty="0" smtClean="0"/>
          </a:p>
          <a:p>
            <a:r>
              <a:rPr lang="en-US" dirty="0" smtClean="0"/>
              <a:t>This project can also be used to </a:t>
            </a:r>
            <a:r>
              <a:rPr lang="en-US" b="1" dirty="0" smtClean="0"/>
              <a:t>design suitable circuit elements</a:t>
            </a:r>
            <a:r>
              <a:rPr lang="en-US" dirty="0" smtClean="0"/>
              <a:t> with respect to many </a:t>
            </a:r>
            <a:r>
              <a:rPr lang="en-US" b="1" dirty="0" smtClean="0"/>
              <a:t>different material properties and atmospheric conditions</a:t>
            </a:r>
            <a:r>
              <a:rPr lang="en-US" dirty="0" smtClean="0"/>
              <a:t> if a relationship can be established between them or good quality and large datasets can be obtained based on different variables. </a:t>
            </a:r>
            <a:endParaRPr lang="en-IN" dirty="0" smtClean="0"/>
          </a:p>
          <a:p>
            <a:pPr>
              <a:buNone/>
            </a:pPr>
            <a:r>
              <a:rPr lang="en-US" dirty="0" smtClean="0"/>
              <a:t>    These circuit elements can then be used to </a:t>
            </a:r>
            <a:r>
              <a:rPr lang="en-US" b="1" dirty="0" smtClean="0"/>
              <a:t>design desirable circuits</a:t>
            </a:r>
            <a:r>
              <a:rPr lang="en-US" dirty="0" smtClean="0"/>
              <a:t> depending on customer needs with </a:t>
            </a:r>
            <a:r>
              <a:rPr lang="en-US" b="1" dirty="0" smtClean="0"/>
              <a:t>optimum efficiency.</a:t>
            </a:r>
            <a:r>
              <a:rPr lang="en-US" dirty="0" smtClean="0"/>
              <a:t>  </a:t>
            </a:r>
            <a:endParaRPr lang="en-IN" dirty="0" smtClean="0"/>
          </a:p>
          <a:p>
            <a:pPr marL="571500" indent="-457200" algn="just">
              <a:buNone/>
            </a:pPr>
            <a:endParaRPr lang="en-IN" dirty="0" smtClean="0"/>
          </a:p>
          <a:p>
            <a:pPr marL="571500" indent="-457200" algn="just">
              <a:buNone/>
            </a:pPr>
            <a:endParaRPr lang="en-IN" dirty="0" smtClean="0"/>
          </a:p>
          <a:p>
            <a:pPr marL="571500" indent="-457200" algn="just">
              <a:buAutoNum type="arabicPeriod"/>
            </a:pPr>
            <a:endParaRPr lang="en-IN" dirty="0" smtClean="0"/>
          </a:p>
          <a:p>
            <a:pPr algn="just">
              <a:buNone/>
            </a:pPr>
            <a:endParaRPr lang="en-US" dirty="0"/>
          </a:p>
        </p:txBody>
      </p:sp>
      <p:cxnSp>
        <p:nvCxnSpPr>
          <p:cNvPr id="4" name="Straight Connector 3"/>
          <p:cNvCxnSpPr/>
          <p:nvPr/>
        </p:nvCxnSpPr>
        <p:spPr>
          <a:xfrm>
            <a:off x="387927" y="1219200"/>
            <a:ext cx="7620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xmlns="" val="32468607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a:solidFill>
                  <a:srgbClr val="C00000"/>
                </a:solidFill>
              </a:rPr>
              <a:t>CONCLUSION</a:t>
            </a:r>
          </a:p>
        </p:txBody>
      </p:sp>
      <p:sp>
        <p:nvSpPr>
          <p:cNvPr id="3" name="Content Placeholder 2"/>
          <p:cNvSpPr>
            <a:spLocks noGrp="1"/>
          </p:cNvSpPr>
          <p:nvPr>
            <p:ph idx="1"/>
          </p:nvPr>
        </p:nvSpPr>
        <p:spPr/>
        <p:txBody>
          <a:bodyPr>
            <a:normAutofit/>
          </a:bodyPr>
          <a:lstStyle/>
          <a:p>
            <a:pPr algn="just">
              <a:buNone/>
            </a:pPr>
            <a:endParaRPr lang="en-US" dirty="0"/>
          </a:p>
          <a:p>
            <a:pPr algn="just"/>
            <a:r>
              <a:rPr lang="en-US" b="1" dirty="0" smtClean="0"/>
              <a:t>Design</a:t>
            </a:r>
            <a:r>
              <a:rPr lang="en-US" dirty="0" smtClean="0"/>
              <a:t> different </a:t>
            </a:r>
            <a:r>
              <a:rPr lang="en-US" b="1" dirty="0" smtClean="0"/>
              <a:t>electrical components </a:t>
            </a:r>
            <a:r>
              <a:rPr lang="en-US" dirty="0" smtClean="0"/>
              <a:t>such as </a:t>
            </a:r>
            <a:r>
              <a:rPr lang="en-US" b="1" dirty="0" smtClean="0"/>
              <a:t>Resistance, Capacitance </a:t>
            </a:r>
            <a:r>
              <a:rPr lang="en-US" dirty="0" smtClean="0"/>
              <a:t>and</a:t>
            </a:r>
            <a:r>
              <a:rPr lang="en-US" b="1" dirty="0" smtClean="0"/>
              <a:t> Inductance</a:t>
            </a:r>
            <a:r>
              <a:rPr lang="en-US" dirty="0" smtClean="0"/>
              <a:t> based on different material properties such as </a:t>
            </a:r>
            <a:r>
              <a:rPr lang="en-US" b="1" dirty="0" smtClean="0"/>
              <a:t>Wire Length, Width, Thickness</a:t>
            </a:r>
            <a:r>
              <a:rPr lang="en-US" dirty="0" smtClean="0"/>
              <a:t>(for capacitance &amp; inductance) and </a:t>
            </a:r>
            <a:r>
              <a:rPr lang="en-US" b="1" dirty="0" smtClean="0"/>
              <a:t>Temperature</a:t>
            </a:r>
            <a:r>
              <a:rPr lang="en-US" dirty="0" smtClean="0"/>
              <a:t>(for resistance) using machine learning algorithms.</a:t>
            </a:r>
            <a:endParaRPr lang="en-IN" dirty="0" smtClean="0"/>
          </a:p>
          <a:p>
            <a:pPr algn="just"/>
            <a:r>
              <a:rPr lang="en-US" b="1" dirty="0" smtClean="0"/>
              <a:t>Design</a:t>
            </a:r>
            <a:r>
              <a:rPr lang="en-US" dirty="0" smtClean="0"/>
              <a:t> different </a:t>
            </a:r>
            <a:r>
              <a:rPr lang="en-US" b="1" dirty="0" smtClean="0"/>
              <a:t>RLC circuits</a:t>
            </a:r>
            <a:r>
              <a:rPr lang="en-US" dirty="0" smtClean="0"/>
              <a:t> based on different properties such as </a:t>
            </a:r>
            <a:r>
              <a:rPr lang="en-US" b="1" dirty="0" smtClean="0"/>
              <a:t>Quality factor, Damping factor, Resonance frequency </a:t>
            </a:r>
            <a:r>
              <a:rPr lang="en-US" dirty="0" smtClean="0"/>
              <a:t>and</a:t>
            </a:r>
            <a:r>
              <a:rPr lang="en-US" b="1" dirty="0" smtClean="0"/>
              <a:t> Bandwidth</a:t>
            </a:r>
            <a:r>
              <a:rPr lang="en-US" dirty="0" smtClean="0"/>
              <a:t> using machine learning.</a:t>
            </a:r>
            <a:endParaRPr lang="en-US" dirty="0"/>
          </a:p>
          <a:p>
            <a:pPr algn="just"/>
            <a:r>
              <a:rPr lang="en-US" dirty="0" smtClean="0"/>
              <a:t>This project can be very useful to electrical circuit designing companies as it can learn from a large dataset and predict values for different components over a million possible values </a:t>
            </a:r>
            <a:r>
              <a:rPr lang="en-US" dirty="0" err="1" smtClean="0"/>
              <a:t>feeded</a:t>
            </a:r>
            <a:r>
              <a:rPr lang="en-US" dirty="0" smtClean="0"/>
              <a:t> by the user using machine learning.</a:t>
            </a:r>
            <a:endParaRPr lang="en-US" dirty="0"/>
          </a:p>
        </p:txBody>
      </p:sp>
      <p:cxnSp>
        <p:nvCxnSpPr>
          <p:cNvPr id="4" name="Straight Connector 3"/>
          <p:cNvCxnSpPr/>
          <p:nvPr/>
        </p:nvCxnSpPr>
        <p:spPr>
          <a:xfrm>
            <a:off x="387927" y="1219200"/>
            <a:ext cx="7620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xmlns="" val="32468607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solidFill>
                  <a:srgbClr val="C00000"/>
                </a:solidFill>
              </a:rPr>
              <a:t>REFERENCES</a:t>
            </a:r>
            <a:endParaRPr lang="en-US" sz="4400" dirty="0">
              <a:solidFill>
                <a:srgbClr val="C00000"/>
              </a:solidFill>
            </a:endParaRPr>
          </a:p>
        </p:txBody>
      </p:sp>
      <p:sp>
        <p:nvSpPr>
          <p:cNvPr id="3" name="Content Placeholder 2"/>
          <p:cNvSpPr>
            <a:spLocks noGrp="1"/>
          </p:cNvSpPr>
          <p:nvPr>
            <p:ph idx="1"/>
          </p:nvPr>
        </p:nvSpPr>
        <p:spPr/>
        <p:txBody>
          <a:bodyPr>
            <a:normAutofit lnSpcReduction="10000"/>
          </a:bodyPr>
          <a:lstStyle/>
          <a:p>
            <a:pPr>
              <a:buNone/>
            </a:pPr>
            <a:r>
              <a:rPr lang="en-US" dirty="0" smtClean="0"/>
              <a:t>    [1]For Resistance dataset: </a:t>
            </a:r>
            <a:r>
              <a:rPr lang="en-US" u="sng" dirty="0" smtClean="0">
                <a:hlinkClick r:id="rId2"/>
              </a:rPr>
              <a:t>https://www.kaggle.com/c/vlsi-wire-resistance-  estimation/data</a:t>
            </a:r>
            <a:endParaRPr lang="en-IN" dirty="0" smtClean="0"/>
          </a:p>
          <a:p>
            <a:pPr>
              <a:buNone/>
            </a:pPr>
            <a:r>
              <a:rPr lang="en-US" dirty="0" smtClean="0"/>
              <a:t>    [2]For Capacitance dataset: </a:t>
            </a:r>
            <a:endParaRPr lang="en-IN" dirty="0" smtClean="0"/>
          </a:p>
          <a:p>
            <a:pPr>
              <a:buNone/>
            </a:pPr>
            <a:r>
              <a:rPr lang="en-US" u="sng" dirty="0" smtClean="0">
                <a:hlinkClick r:id="rId3"/>
              </a:rPr>
              <a:t>https://github.com/srohit0/mida/blob/master/notebooks/Capacitance%20%20Estimation.ipynb</a:t>
            </a:r>
            <a:endParaRPr lang="en-IN" dirty="0" smtClean="0"/>
          </a:p>
          <a:p>
            <a:pPr>
              <a:buNone/>
            </a:pPr>
            <a:r>
              <a:rPr lang="en-US" dirty="0" smtClean="0"/>
              <a:t>    [3]For Inductance dataset:  </a:t>
            </a:r>
            <a:r>
              <a:rPr lang="en-US" u="sng" dirty="0" smtClean="0">
                <a:hlinkClick r:id="rId4"/>
              </a:rPr>
              <a:t>https://chemandy.com/calculators/flat-wire-inductor-calculator.htm</a:t>
            </a:r>
            <a:endParaRPr lang="en-IN" dirty="0" smtClean="0"/>
          </a:p>
          <a:p>
            <a:pPr>
              <a:buNone/>
            </a:pPr>
            <a:r>
              <a:rPr lang="en-US" dirty="0" smtClean="0"/>
              <a:t>    [4]</a:t>
            </a:r>
            <a:r>
              <a:rPr lang="en-IN" dirty="0" smtClean="0"/>
              <a:t>Gulden </a:t>
            </a:r>
            <a:r>
              <a:rPr lang="en-IN" dirty="0" err="1" smtClean="0"/>
              <a:t>Kaya</a:t>
            </a:r>
            <a:r>
              <a:rPr lang="en-IN" dirty="0" smtClean="0"/>
              <a:t> </a:t>
            </a:r>
            <a:r>
              <a:rPr lang="en-IN" dirty="0" err="1" smtClean="0"/>
              <a:t>Uyanik</a:t>
            </a:r>
            <a:r>
              <a:rPr lang="en-IN" dirty="0" smtClean="0"/>
              <a:t>, </a:t>
            </a:r>
            <a:r>
              <a:rPr lang="en-IN" dirty="0" err="1" smtClean="0"/>
              <a:t>Nese</a:t>
            </a:r>
            <a:r>
              <a:rPr lang="en-IN" dirty="0" smtClean="0"/>
              <a:t> </a:t>
            </a:r>
            <a:r>
              <a:rPr lang="en-IN" dirty="0" err="1" smtClean="0"/>
              <a:t>Guler</a:t>
            </a:r>
            <a:r>
              <a:rPr lang="en-IN" dirty="0" smtClean="0"/>
              <a:t>:  A study on multiple linear regression analysis. </a:t>
            </a:r>
            <a:r>
              <a:rPr lang="en-IN" u="sng" dirty="0" smtClean="0">
                <a:hlinkClick r:id="rId5"/>
              </a:rPr>
              <a:t>https://sciencedirect.com</a:t>
            </a:r>
            <a:r>
              <a:rPr lang="en-US" dirty="0" smtClean="0"/>
              <a:t> </a:t>
            </a:r>
            <a:endParaRPr lang="en-IN" dirty="0" smtClean="0"/>
          </a:p>
          <a:p>
            <a:pPr>
              <a:buNone/>
            </a:pPr>
            <a:r>
              <a:rPr lang="en-US" dirty="0" smtClean="0"/>
              <a:t>    [5]</a:t>
            </a:r>
            <a:r>
              <a:rPr lang="en-US" dirty="0" err="1" smtClean="0"/>
              <a:t>Khushbu</a:t>
            </a:r>
            <a:r>
              <a:rPr lang="en-US" dirty="0" smtClean="0"/>
              <a:t> </a:t>
            </a:r>
            <a:r>
              <a:rPr lang="en-US" dirty="0" err="1" smtClean="0"/>
              <a:t>Kumari</a:t>
            </a:r>
            <a:r>
              <a:rPr lang="en-US" dirty="0" smtClean="0"/>
              <a:t>, </a:t>
            </a:r>
            <a:r>
              <a:rPr lang="en-US" dirty="0" err="1" smtClean="0"/>
              <a:t>Suniti</a:t>
            </a:r>
            <a:r>
              <a:rPr lang="en-US" dirty="0" smtClean="0"/>
              <a:t> </a:t>
            </a:r>
            <a:r>
              <a:rPr lang="en-US" dirty="0" err="1" smtClean="0"/>
              <a:t>Yadav</a:t>
            </a:r>
            <a:r>
              <a:rPr lang="en-US" dirty="0" smtClean="0"/>
              <a:t>: Linear Regression Analysis Study</a:t>
            </a:r>
            <a:endParaRPr lang="en-IN" dirty="0" smtClean="0"/>
          </a:p>
          <a:p>
            <a:pPr>
              <a:buNone/>
            </a:pPr>
            <a:r>
              <a:rPr lang="en-US" dirty="0" smtClean="0"/>
              <a:t>    [6]Donald W. Marquardt, Ronald D. </a:t>
            </a:r>
            <a:r>
              <a:rPr lang="en-US" dirty="0" err="1" smtClean="0"/>
              <a:t>Snee</a:t>
            </a:r>
            <a:r>
              <a:rPr lang="en-US" dirty="0" smtClean="0"/>
              <a:t>: Ridge Regression in Practice</a:t>
            </a:r>
            <a:endParaRPr lang="en-IN" dirty="0" smtClean="0"/>
          </a:p>
          <a:p>
            <a:endParaRPr lang="en-US" dirty="0"/>
          </a:p>
        </p:txBody>
      </p:sp>
      <p:cxnSp>
        <p:nvCxnSpPr>
          <p:cNvPr id="4" name="Straight Connector 3"/>
          <p:cNvCxnSpPr/>
          <p:nvPr/>
        </p:nvCxnSpPr>
        <p:spPr>
          <a:xfrm>
            <a:off x="387927" y="1219200"/>
            <a:ext cx="7620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xmlns="" val="32468607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hank You GIF - Find &amp; Share on GIPHY"/>
          <p:cNvPicPr>
            <a:picLocks noChangeAspect="1" noChangeArrowheads="1"/>
          </p:cNvPicPr>
          <p:nvPr/>
        </p:nvPicPr>
        <p:blipFill>
          <a:blip r:embed="rId2" cstate="print"/>
          <a:srcRect/>
          <a:stretch>
            <a:fillRect/>
          </a:stretch>
        </p:blipFill>
        <p:spPr bwMode="auto">
          <a:xfrm>
            <a:off x="883753" y="1219200"/>
            <a:ext cx="6808305" cy="4572000"/>
          </a:xfrm>
          <a:prstGeom prst="rect">
            <a:avLst/>
          </a:prstGeom>
          <a:noFill/>
        </p:spPr>
      </p:pic>
    </p:spTree>
    <p:extLst>
      <p:ext uri="{BB962C8B-B14F-4D97-AF65-F5344CB8AC3E}">
        <p14:creationId xmlns:p14="http://schemas.microsoft.com/office/powerpoint/2010/main" xmlns="" val="4023005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solidFill>
                  <a:srgbClr val="C00000"/>
                </a:solidFill>
              </a:rPr>
              <a:t>INTRODUCTION</a:t>
            </a:r>
            <a:endParaRPr lang="en-US" sz="4400" dirty="0">
              <a:solidFill>
                <a:srgbClr val="C00000"/>
              </a:solidFill>
            </a:endParaRPr>
          </a:p>
        </p:txBody>
      </p:sp>
      <p:sp>
        <p:nvSpPr>
          <p:cNvPr id="3" name="Content Placeholder 2"/>
          <p:cNvSpPr>
            <a:spLocks noGrp="1"/>
          </p:cNvSpPr>
          <p:nvPr>
            <p:ph idx="1"/>
          </p:nvPr>
        </p:nvSpPr>
        <p:spPr/>
        <p:txBody>
          <a:bodyPr>
            <a:normAutofit/>
          </a:bodyPr>
          <a:lstStyle/>
          <a:p>
            <a:pPr algn="just">
              <a:buNone/>
            </a:pPr>
            <a:r>
              <a:rPr lang="en-US" sz="3200" dirty="0" smtClean="0">
                <a:solidFill>
                  <a:srgbClr val="0070C0"/>
                </a:solidFill>
              </a:rPr>
              <a:t>What is an RLC circuit?</a:t>
            </a:r>
          </a:p>
          <a:p>
            <a:pPr algn="just">
              <a:buNone/>
            </a:pPr>
            <a:r>
              <a:rPr lang="en-IN" sz="2000" dirty="0" smtClean="0"/>
              <a:t>    The circuit which consists of </a:t>
            </a:r>
            <a:r>
              <a:rPr lang="en-IN" sz="2000" b="1" dirty="0" smtClean="0"/>
              <a:t>resistor-capacitor</a:t>
            </a:r>
            <a:r>
              <a:rPr lang="en-IN" sz="2000" dirty="0" smtClean="0"/>
              <a:t> and </a:t>
            </a:r>
            <a:r>
              <a:rPr lang="en-IN" sz="2000" b="1" dirty="0" smtClean="0"/>
              <a:t>inductor</a:t>
            </a:r>
            <a:r>
              <a:rPr lang="en-IN" sz="2000" dirty="0" smtClean="0"/>
              <a:t> is an RLC circuit it may be connected in series or in parallel. Thus it forms a harmonic oscillator for current and it will resonate in a similar way as an LC circuit. it could be also called as a second-order circuit as any voltage or current can be described by a second-order differential equation for the analysis of the circuit.</a:t>
            </a:r>
          </a:p>
          <a:p>
            <a:pPr algn="just">
              <a:buNone/>
            </a:pPr>
            <a:endParaRPr lang="en-US" dirty="0"/>
          </a:p>
        </p:txBody>
      </p:sp>
      <p:cxnSp>
        <p:nvCxnSpPr>
          <p:cNvPr id="4" name="Straight Connector 3"/>
          <p:cNvCxnSpPr/>
          <p:nvPr/>
        </p:nvCxnSpPr>
        <p:spPr>
          <a:xfrm>
            <a:off x="457200" y="1295400"/>
            <a:ext cx="7620000" cy="0"/>
          </a:xfrm>
          <a:prstGeom prst="line">
            <a:avLst/>
          </a:prstGeom>
        </p:spPr>
        <p:style>
          <a:lnRef idx="3">
            <a:schemeClr val="dk1"/>
          </a:lnRef>
          <a:fillRef idx="0">
            <a:schemeClr val="dk1"/>
          </a:fillRef>
          <a:effectRef idx="2">
            <a:schemeClr val="dk1"/>
          </a:effectRef>
          <a:fontRef idx="minor">
            <a:schemeClr val="tx1"/>
          </a:fontRef>
        </p:style>
      </p:cxnSp>
      <p:pic>
        <p:nvPicPr>
          <p:cNvPr id="5" name="Picture 4" descr="https://www.electronics-tutorials.ws/wp-content/uploads/2013/06/acp154.gif?fit=459%2C229"/>
          <p:cNvPicPr/>
          <p:nvPr/>
        </p:nvPicPr>
        <p:blipFill>
          <a:blip r:embed="rId2" cstate="print"/>
          <a:srcRect/>
          <a:stretch>
            <a:fillRect/>
          </a:stretch>
        </p:blipFill>
        <p:spPr bwMode="auto">
          <a:xfrm>
            <a:off x="1828800" y="4267200"/>
            <a:ext cx="4903470" cy="2408555"/>
          </a:xfrm>
          <a:prstGeom prst="rect">
            <a:avLst/>
          </a:prstGeom>
          <a:noFill/>
          <a:ln w="9525">
            <a:noFill/>
            <a:miter lim="800000"/>
            <a:headEnd/>
            <a:tailEnd/>
          </a:ln>
        </p:spPr>
      </p:pic>
    </p:spTree>
    <p:extLst>
      <p:ext uri="{BB962C8B-B14F-4D97-AF65-F5344CB8AC3E}">
        <p14:creationId xmlns:p14="http://schemas.microsoft.com/office/powerpoint/2010/main" xmlns="" val="42613529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500" dirty="0" smtClean="0">
                <a:solidFill>
                  <a:srgbClr val="C00000"/>
                </a:solidFill>
              </a:rPr>
              <a:t>I</a:t>
            </a:r>
            <a:r>
              <a:rPr lang="en-US" sz="4400" dirty="0" smtClean="0">
                <a:solidFill>
                  <a:srgbClr val="C00000"/>
                </a:solidFill>
              </a:rPr>
              <a:t>NTRODUCTION (cont)</a:t>
            </a:r>
            <a:endParaRPr lang="en-US" sz="4400" dirty="0">
              <a:solidFill>
                <a:srgbClr val="C00000"/>
              </a:solidFill>
            </a:endParaRPr>
          </a:p>
        </p:txBody>
      </p:sp>
      <p:sp>
        <p:nvSpPr>
          <p:cNvPr id="3" name="Content Placeholder 2"/>
          <p:cNvSpPr>
            <a:spLocks noGrp="1"/>
          </p:cNvSpPr>
          <p:nvPr>
            <p:ph idx="1"/>
          </p:nvPr>
        </p:nvSpPr>
        <p:spPr>
          <a:xfrm>
            <a:off x="457200" y="1600200"/>
            <a:ext cx="7391400" cy="4800600"/>
          </a:xfrm>
        </p:spPr>
        <p:txBody>
          <a:bodyPr>
            <a:normAutofit/>
          </a:bodyPr>
          <a:lstStyle/>
          <a:p>
            <a:pPr marL="114300" indent="0" algn="just">
              <a:buNone/>
            </a:pPr>
            <a:r>
              <a:rPr lang="en-IN" b="1" dirty="0" smtClean="0">
                <a:cs typeface="Times New Roman" panose="02020603050405020304" pitchFamily="18" charset="0"/>
              </a:rPr>
              <a:t>WHAT IS MACHINE LEARNING ?</a:t>
            </a:r>
          </a:p>
          <a:p>
            <a:pPr marL="114300" indent="0" algn="just">
              <a:buNone/>
            </a:pPr>
            <a:r>
              <a:rPr lang="en-IN" sz="2000" dirty="0" smtClean="0">
                <a:cs typeface="Times New Roman" panose="02020603050405020304" pitchFamily="18" charset="0"/>
              </a:rPr>
              <a:t>Machine learning is an application of artificial intelligence (AI) that provides systems the ability to automatically learn and improve from experience without being explicitly programmed. Machine learning focuses on the development of computer programs that can access data and use it to learn for themselves.</a:t>
            </a:r>
          </a:p>
          <a:p>
            <a:pPr marL="114300" indent="0" algn="just">
              <a:buNone/>
            </a:pPr>
            <a:endParaRPr lang="en-IN" sz="2000" dirty="0" smtClean="0">
              <a:latin typeface="Times New Roman" panose="02020603050405020304" pitchFamily="18" charset="0"/>
              <a:cs typeface="Times New Roman" panose="02020603050405020304" pitchFamily="18" charset="0"/>
            </a:endParaRPr>
          </a:p>
          <a:p>
            <a:pPr marL="114300" indent="0" algn="just">
              <a:buNone/>
            </a:pPr>
            <a:endParaRPr lang="en-IN" sz="2000" dirty="0" smtClean="0">
              <a:latin typeface="Times New Roman" panose="02020603050405020304" pitchFamily="18" charset="0"/>
              <a:cs typeface="Times New Roman" panose="02020603050405020304" pitchFamily="18" charset="0"/>
            </a:endParaRPr>
          </a:p>
          <a:p>
            <a:pPr marL="114300" indent="0" algn="just">
              <a:buNone/>
            </a:pPr>
            <a:endParaRPr lang="en-IN" sz="2000" dirty="0" smtClean="0">
              <a:latin typeface="Times New Roman" panose="02020603050405020304" pitchFamily="18" charset="0"/>
              <a:cs typeface="Times New Roman" panose="02020603050405020304" pitchFamily="18" charset="0"/>
            </a:endParaRPr>
          </a:p>
          <a:p>
            <a:pPr marL="114300" indent="0" algn="just">
              <a:buNone/>
            </a:pPr>
            <a:endParaRPr lang="en-US" sz="2000" dirty="0"/>
          </a:p>
        </p:txBody>
      </p:sp>
      <p:cxnSp>
        <p:nvCxnSpPr>
          <p:cNvPr id="5" name="Straight Connector 4"/>
          <p:cNvCxnSpPr/>
          <p:nvPr/>
        </p:nvCxnSpPr>
        <p:spPr>
          <a:xfrm>
            <a:off x="457200" y="1447800"/>
            <a:ext cx="7620000" cy="0"/>
          </a:xfrm>
          <a:prstGeom prst="line">
            <a:avLst/>
          </a:prstGeom>
        </p:spPr>
        <p:style>
          <a:lnRef idx="3">
            <a:schemeClr val="dk1"/>
          </a:lnRef>
          <a:fillRef idx="0">
            <a:schemeClr val="dk1"/>
          </a:fillRef>
          <a:effectRef idx="2">
            <a:schemeClr val="dk1"/>
          </a:effectRef>
          <a:fontRef idx="minor">
            <a:schemeClr val="tx1"/>
          </a:fontRef>
        </p:style>
      </p:cxnSp>
      <p:pic>
        <p:nvPicPr>
          <p:cNvPr id="10" name="Picture 9" descr="C:\Users\MAHI\Pictures\ppt\ML-vs-Programming.pn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00200" y="3732467"/>
            <a:ext cx="5331381" cy="2515933"/>
          </a:xfrm>
          <a:prstGeom prst="rect">
            <a:avLst/>
          </a:prstGeom>
          <a:noFill/>
          <a:ln>
            <a:noFill/>
          </a:ln>
        </p:spPr>
      </p:pic>
    </p:spTree>
    <p:extLst>
      <p:ext uri="{BB962C8B-B14F-4D97-AF65-F5344CB8AC3E}">
        <p14:creationId xmlns:p14="http://schemas.microsoft.com/office/powerpoint/2010/main" xmlns="" val="35044039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096962"/>
          </a:xfrm>
        </p:spPr>
        <p:txBody>
          <a:bodyPr/>
          <a:lstStyle/>
          <a:p>
            <a:pPr algn="ctr"/>
            <a:r>
              <a:rPr lang="en-US" sz="4500" dirty="0" smtClean="0">
                <a:solidFill>
                  <a:srgbClr val="C00000"/>
                </a:solidFill>
              </a:rPr>
              <a:t>I</a:t>
            </a:r>
            <a:r>
              <a:rPr lang="en-US" sz="4400" dirty="0" smtClean="0">
                <a:solidFill>
                  <a:srgbClr val="C00000"/>
                </a:solidFill>
              </a:rPr>
              <a:t>NTRODUCTION (cont)</a:t>
            </a:r>
            <a:endParaRPr lang="en-US" sz="4400" dirty="0">
              <a:solidFill>
                <a:srgbClr val="C00000"/>
              </a:solidFill>
            </a:endParaRPr>
          </a:p>
        </p:txBody>
      </p:sp>
      <p:sp>
        <p:nvSpPr>
          <p:cNvPr id="3" name="Content Placeholder 2"/>
          <p:cNvSpPr>
            <a:spLocks noGrp="1"/>
          </p:cNvSpPr>
          <p:nvPr>
            <p:ph idx="1"/>
          </p:nvPr>
        </p:nvSpPr>
        <p:spPr>
          <a:xfrm>
            <a:off x="457200" y="1600200"/>
            <a:ext cx="7391400" cy="4800600"/>
          </a:xfrm>
        </p:spPr>
        <p:txBody>
          <a:bodyPr>
            <a:normAutofit/>
          </a:bodyPr>
          <a:lstStyle/>
          <a:p>
            <a:pPr>
              <a:buNone/>
            </a:pPr>
            <a:r>
              <a:rPr lang="en-US" sz="2800" dirty="0" smtClean="0">
                <a:solidFill>
                  <a:srgbClr val="FF0000"/>
                </a:solidFill>
                <a:latin typeface="Times New Roman" panose="02020603050405020304" pitchFamily="18" charset="0"/>
                <a:cs typeface="Times New Roman" panose="02020603050405020304" pitchFamily="18" charset="0"/>
              </a:rPr>
              <a:t> </a:t>
            </a:r>
            <a:r>
              <a:rPr lang="en-US" sz="2800" b="1" dirty="0" smtClean="0">
                <a:solidFill>
                  <a:srgbClr val="FF0000"/>
                </a:solidFill>
                <a:latin typeface="Times New Roman" panose="02020603050405020304" pitchFamily="18" charset="0"/>
                <a:cs typeface="Times New Roman" panose="02020603050405020304" pitchFamily="18" charset="0"/>
              </a:rPr>
              <a:t>The Types of Machine Learning Algorithms</a:t>
            </a:r>
          </a:p>
          <a:p>
            <a:pPr>
              <a:buNone/>
            </a:pPr>
            <a:endParaRPr lang="en-US" sz="2800" b="1" dirty="0" smtClean="0">
              <a:solidFill>
                <a:srgbClr val="FF0000"/>
              </a:solidFill>
              <a:latin typeface="Times New Roman" panose="02020603050405020304" pitchFamily="18" charset="0"/>
              <a:cs typeface="Times New Roman" panose="02020603050405020304" pitchFamily="18" charset="0"/>
            </a:endParaRPr>
          </a:p>
          <a:p>
            <a:pPr>
              <a:buNone/>
            </a:pPr>
            <a:endParaRPr lang="en-US" sz="2800" b="1" dirty="0" smtClean="0">
              <a:solidFill>
                <a:srgbClr val="FF0000"/>
              </a:solidFill>
              <a:latin typeface="Times New Roman" panose="02020603050405020304" pitchFamily="18" charset="0"/>
              <a:cs typeface="Times New Roman" panose="02020603050405020304" pitchFamily="18" charset="0"/>
            </a:endParaRPr>
          </a:p>
          <a:p>
            <a:pPr>
              <a:buNone/>
            </a:pPr>
            <a:r>
              <a:rPr lang="en-US" sz="2800" dirty="0" smtClean="0">
                <a:solidFill>
                  <a:srgbClr val="FF0000"/>
                </a:solidFill>
                <a:latin typeface="Times New Roman" panose="02020603050405020304" pitchFamily="18" charset="0"/>
                <a:cs typeface="Times New Roman" panose="02020603050405020304" pitchFamily="18" charset="0"/>
              </a:rPr>
              <a:t>  </a:t>
            </a:r>
            <a:endParaRPr lang="en-US" sz="2400" dirty="0" smtClean="0">
              <a:solidFill>
                <a:srgbClr val="0000FF"/>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457200" y="1447800"/>
            <a:ext cx="7620000" cy="0"/>
          </a:xfrm>
          <a:prstGeom prst="line">
            <a:avLst/>
          </a:prstGeom>
        </p:spPr>
        <p:style>
          <a:lnRef idx="3">
            <a:schemeClr val="dk1"/>
          </a:lnRef>
          <a:fillRef idx="0">
            <a:schemeClr val="dk1"/>
          </a:fillRef>
          <a:effectRef idx="2">
            <a:schemeClr val="dk1"/>
          </a:effectRef>
          <a:fontRef idx="minor">
            <a:schemeClr val="tx1"/>
          </a:fontRef>
        </p:style>
      </p:cxnSp>
      <p:pic>
        <p:nvPicPr>
          <p:cNvPr id="8" name="Picture 7"/>
          <p:cNvPicPr>
            <a:picLocks noChangeAspect="1"/>
          </p:cNvPicPr>
          <p:nvPr/>
        </p:nvPicPr>
        <p:blipFill>
          <a:blip r:embed="rId2" cstate="print"/>
          <a:stretch>
            <a:fillRect/>
          </a:stretch>
        </p:blipFill>
        <p:spPr>
          <a:xfrm>
            <a:off x="457200" y="2209800"/>
            <a:ext cx="7515961" cy="4442478"/>
          </a:xfrm>
          <a:prstGeom prst="rect">
            <a:avLst/>
          </a:prstGeom>
        </p:spPr>
      </p:pic>
    </p:spTree>
    <p:extLst>
      <p:ext uri="{BB962C8B-B14F-4D97-AF65-F5344CB8AC3E}">
        <p14:creationId xmlns:p14="http://schemas.microsoft.com/office/powerpoint/2010/main" xmlns="" val="350440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         </a:t>
            </a:r>
            <a:r>
              <a:rPr lang="en-US" sz="4400" dirty="0">
                <a:solidFill>
                  <a:srgbClr val="C00000"/>
                </a:solidFill>
              </a:rPr>
              <a:t>PROJECT OVERVIEW </a:t>
            </a:r>
          </a:p>
        </p:txBody>
      </p:sp>
      <p:sp>
        <p:nvSpPr>
          <p:cNvPr id="3" name="Content Placeholder 2"/>
          <p:cNvSpPr>
            <a:spLocks noGrp="1"/>
          </p:cNvSpPr>
          <p:nvPr>
            <p:ph idx="1"/>
          </p:nvPr>
        </p:nvSpPr>
        <p:spPr>
          <a:xfrm>
            <a:off x="421341" y="1447800"/>
            <a:ext cx="7620000" cy="4648200"/>
          </a:xfrm>
        </p:spPr>
        <p:txBody>
          <a:bodyPr>
            <a:normAutofit lnSpcReduction="10000"/>
          </a:bodyPr>
          <a:lstStyle/>
          <a:p>
            <a:pPr marL="114300" indent="0" algn="just">
              <a:lnSpc>
                <a:spcPct val="150000"/>
              </a:lnSpc>
              <a:buNone/>
            </a:pPr>
            <a:endParaRPr lang="en-US" sz="2000" dirty="0"/>
          </a:p>
          <a:p>
            <a:pPr algn="just">
              <a:lnSpc>
                <a:spcPct val="150000"/>
              </a:lnSpc>
              <a:buFont typeface="Wingdings" pitchFamily="2" charset="2"/>
              <a:buChar char="Ø"/>
            </a:pPr>
            <a:r>
              <a:rPr lang="en-US" sz="2000" dirty="0"/>
              <a:t>We used </a:t>
            </a:r>
            <a:r>
              <a:rPr lang="en-US" sz="2000" b="1" dirty="0" smtClean="0"/>
              <a:t>7</a:t>
            </a:r>
            <a:r>
              <a:rPr lang="en-US" sz="2000" dirty="0" smtClean="0"/>
              <a:t> different </a:t>
            </a:r>
            <a:r>
              <a:rPr lang="en-US" sz="2000" b="1" dirty="0" smtClean="0"/>
              <a:t>datasets</a:t>
            </a:r>
            <a:r>
              <a:rPr lang="en-US" sz="2000" dirty="0" smtClean="0"/>
              <a:t> (Resistance, Capacitance, Inductance, Quality Factor, Damping Factor, Resonance Frequency and Bandwidth) for this project.</a:t>
            </a:r>
            <a:endParaRPr lang="en-US" sz="2000" dirty="0"/>
          </a:p>
          <a:p>
            <a:pPr algn="just">
              <a:lnSpc>
                <a:spcPct val="150000"/>
              </a:lnSpc>
              <a:buFont typeface="Wingdings" pitchFamily="2" charset="2"/>
              <a:buChar char="Ø"/>
            </a:pPr>
            <a:r>
              <a:rPr lang="en-US" sz="2000" dirty="0" smtClean="0"/>
              <a:t>Created ML models using </a:t>
            </a:r>
            <a:r>
              <a:rPr lang="en-US" sz="2000" b="1" dirty="0" smtClean="0"/>
              <a:t>Simple Linear Regression</a:t>
            </a:r>
            <a:r>
              <a:rPr lang="en-US" sz="2000" dirty="0" smtClean="0"/>
              <a:t> and </a:t>
            </a:r>
            <a:r>
              <a:rPr lang="en-US" sz="2000" b="1" dirty="0" smtClean="0"/>
              <a:t>Ridge Regression</a:t>
            </a:r>
            <a:r>
              <a:rPr lang="en-US" sz="2000" dirty="0" smtClean="0"/>
              <a:t> .</a:t>
            </a:r>
            <a:endParaRPr lang="en-US" sz="2000" dirty="0"/>
          </a:p>
          <a:p>
            <a:pPr algn="just">
              <a:lnSpc>
                <a:spcPct val="150000"/>
              </a:lnSpc>
              <a:buFont typeface="Wingdings" pitchFamily="2" charset="2"/>
              <a:buChar char="Ø"/>
            </a:pPr>
            <a:r>
              <a:rPr lang="en-US" sz="2000" dirty="0" smtClean="0"/>
              <a:t>Codes for the models were written using </a:t>
            </a:r>
            <a:r>
              <a:rPr lang="en-US" sz="2000" b="1" dirty="0" smtClean="0"/>
              <a:t>Python</a:t>
            </a:r>
            <a:r>
              <a:rPr lang="en-US" sz="2000" dirty="0" smtClean="0"/>
              <a:t> language on </a:t>
            </a:r>
            <a:r>
              <a:rPr lang="en-US" sz="2000" b="1" dirty="0" err="1" smtClean="0"/>
              <a:t>Spyder</a:t>
            </a:r>
            <a:r>
              <a:rPr lang="en-US" sz="2000" b="1" dirty="0" smtClean="0"/>
              <a:t> (Anaconda3)</a:t>
            </a:r>
            <a:r>
              <a:rPr lang="en-US" sz="2000" dirty="0" smtClean="0"/>
              <a:t> IDE.</a:t>
            </a:r>
            <a:endParaRPr lang="en-US" sz="2000" dirty="0"/>
          </a:p>
          <a:p>
            <a:pPr algn="just">
              <a:lnSpc>
                <a:spcPct val="150000"/>
              </a:lnSpc>
              <a:buFont typeface="Wingdings" pitchFamily="2" charset="2"/>
              <a:buChar char="Ø"/>
            </a:pPr>
            <a:r>
              <a:rPr lang="en-US" sz="2000" dirty="0" smtClean="0"/>
              <a:t>The models were tested and trained using the above mentioned datasets for predicting values of components.</a:t>
            </a:r>
            <a:endParaRPr lang="en-US" sz="2000" dirty="0"/>
          </a:p>
        </p:txBody>
      </p:sp>
      <p:cxnSp>
        <p:nvCxnSpPr>
          <p:cNvPr id="4" name="Straight Connector 3"/>
          <p:cNvCxnSpPr/>
          <p:nvPr/>
        </p:nvCxnSpPr>
        <p:spPr>
          <a:xfrm>
            <a:off x="457200" y="1295400"/>
            <a:ext cx="7620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xmlns="" val="4140914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         </a:t>
            </a:r>
            <a:r>
              <a:rPr lang="en-US" dirty="0" smtClean="0">
                <a:solidFill>
                  <a:schemeClr val="tx1"/>
                </a:solidFill>
              </a:rPr>
              <a:t>            </a:t>
            </a:r>
            <a:r>
              <a:rPr lang="en-US" sz="4400" dirty="0" smtClean="0">
                <a:solidFill>
                  <a:srgbClr val="C00000"/>
                </a:solidFill>
              </a:rPr>
              <a:t>PROCESS</a:t>
            </a:r>
            <a:endParaRPr lang="en-US" sz="4400" dirty="0">
              <a:solidFill>
                <a:srgbClr val="C00000"/>
              </a:solidFill>
            </a:endParaRPr>
          </a:p>
        </p:txBody>
      </p:sp>
      <p:sp>
        <p:nvSpPr>
          <p:cNvPr id="3" name="Content Placeholder 2"/>
          <p:cNvSpPr>
            <a:spLocks noGrp="1"/>
          </p:cNvSpPr>
          <p:nvPr>
            <p:ph idx="1"/>
          </p:nvPr>
        </p:nvSpPr>
        <p:spPr>
          <a:xfrm>
            <a:off x="421341" y="1447800"/>
            <a:ext cx="7620000" cy="4648200"/>
          </a:xfrm>
        </p:spPr>
        <p:txBody>
          <a:bodyPr>
            <a:normAutofit fontScale="92500" lnSpcReduction="10000"/>
          </a:bodyPr>
          <a:lstStyle/>
          <a:p>
            <a:r>
              <a:rPr lang="en-US" sz="2000" dirty="0" smtClean="0"/>
              <a:t> Datasets are procured.</a:t>
            </a:r>
            <a:endParaRPr lang="en-IN" sz="2000" dirty="0" smtClean="0"/>
          </a:p>
          <a:p>
            <a:pPr>
              <a:buNone/>
            </a:pPr>
            <a:r>
              <a:rPr lang="en-US" sz="2000" dirty="0" smtClean="0"/>
              <a:t> </a:t>
            </a:r>
            <a:endParaRPr lang="en-IN" sz="2000" dirty="0" smtClean="0"/>
          </a:p>
          <a:p>
            <a:r>
              <a:rPr lang="en-US" sz="2000" dirty="0" smtClean="0"/>
              <a:t> Datasets are divided into testing and training datasets.</a:t>
            </a:r>
            <a:endParaRPr lang="en-IN" sz="2000" dirty="0" smtClean="0"/>
          </a:p>
          <a:p>
            <a:pPr>
              <a:buNone/>
            </a:pPr>
            <a:endParaRPr lang="en-IN" sz="2000" dirty="0" smtClean="0"/>
          </a:p>
          <a:p>
            <a:r>
              <a:rPr lang="en-US" sz="2000" dirty="0" smtClean="0"/>
              <a:t>ML models are created using ML algorithms and trained using training data.</a:t>
            </a:r>
            <a:endParaRPr lang="en-IN" sz="2000" dirty="0" smtClean="0"/>
          </a:p>
          <a:p>
            <a:pPr>
              <a:buNone/>
            </a:pPr>
            <a:endParaRPr lang="en-IN" sz="2000" dirty="0" smtClean="0"/>
          </a:p>
          <a:p>
            <a:r>
              <a:rPr lang="en-US" sz="2000" dirty="0" smtClean="0"/>
              <a:t>ML models are tested using testing data through which accuracy of model is calculated.</a:t>
            </a:r>
            <a:endParaRPr lang="en-IN" sz="2000" dirty="0" smtClean="0"/>
          </a:p>
          <a:p>
            <a:pPr>
              <a:buNone/>
            </a:pPr>
            <a:r>
              <a:rPr lang="en-US" sz="2000" dirty="0" smtClean="0"/>
              <a:t> </a:t>
            </a:r>
            <a:endParaRPr lang="en-IN" sz="2000" dirty="0" smtClean="0"/>
          </a:p>
          <a:p>
            <a:r>
              <a:rPr lang="en-US" sz="2000" dirty="0" smtClean="0"/>
              <a:t>When accuracy of model is greater than threshold then model is ready for predicting output.</a:t>
            </a:r>
            <a:endParaRPr lang="en-IN" sz="2000" dirty="0" smtClean="0"/>
          </a:p>
          <a:p>
            <a:endParaRPr lang="en-IN" sz="2000" dirty="0" smtClean="0"/>
          </a:p>
          <a:p>
            <a:pPr lvl="0"/>
            <a:r>
              <a:rPr lang="en-US" sz="2000" dirty="0" smtClean="0"/>
              <a:t>Required output is calculated.</a:t>
            </a:r>
            <a:endParaRPr lang="en-IN" sz="2000" dirty="0" smtClean="0"/>
          </a:p>
          <a:p>
            <a:pPr>
              <a:buNone/>
            </a:pPr>
            <a:r>
              <a:rPr lang="en-US" sz="2000" dirty="0" smtClean="0"/>
              <a:t>   </a:t>
            </a:r>
            <a:r>
              <a:rPr lang="en-US" sz="2000" dirty="0" smtClean="0">
                <a:solidFill>
                  <a:srgbClr val="92D050"/>
                </a:solidFill>
              </a:rPr>
              <a:t> </a:t>
            </a:r>
            <a:r>
              <a:rPr lang="en-US" sz="2000" dirty="0" smtClean="0">
                <a:solidFill>
                  <a:srgbClr val="92D050"/>
                </a:solidFill>
                <a:hlinkClick r:id="rId2" action="ppaction://hlinkfile"/>
              </a:rPr>
              <a:t>flow chart.docx</a:t>
            </a:r>
            <a:endParaRPr lang="en-IN" sz="2000" dirty="0" smtClean="0">
              <a:solidFill>
                <a:srgbClr val="92D050"/>
              </a:solidFill>
            </a:endParaRPr>
          </a:p>
          <a:p>
            <a:pPr marL="114300" indent="0" algn="just">
              <a:lnSpc>
                <a:spcPct val="150000"/>
              </a:lnSpc>
              <a:buNone/>
            </a:pPr>
            <a:endParaRPr lang="en-US" sz="2000" dirty="0"/>
          </a:p>
        </p:txBody>
      </p:sp>
      <p:cxnSp>
        <p:nvCxnSpPr>
          <p:cNvPr id="4" name="Straight Connector 3"/>
          <p:cNvCxnSpPr/>
          <p:nvPr/>
        </p:nvCxnSpPr>
        <p:spPr>
          <a:xfrm>
            <a:off x="457200" y="1295400"/>
            <a:ext cx="7620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xmlns="" val="41409144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 </a:t>
            </a:r>
            <a:r>
              <a:rPr lang="en-US" dirty="0" smtClean="0">
                <a:solidFill>
                  <a:schemeClr val="tx1"/>
                </a:solidFill>
              </a:rPr>
              <a:t>         </a:t>
            </a:r>
            <a:r>
              <a:rPr lang="en-US" sz="4800" dirty="0" err="1" smtClean="0">
                <a:solidFill>
                  <a:srgbClr val="C00000"/>
                </a:solidFill>
              </a:rPr>
              <a:t>AlGORITHMS</a:t>
            </a:r>
            <a:r>
              <a:rPr lang="en-US" sz="4800" dirty="0" smtClean="0">
                <a:solidFill>
                  <a:srgbClr val="C00000"/>
                </a:solidFill>
              </a:rPr>
              <a:t> USED</a:t>
            </a:r>
            <a:endParaRPr lang="en-US" sz="4400" dirty="0">
              <a:solidFill>
                <a:srgbClr val="C00000"/>
              </a:solidFill>
            </a:endParaRPr>
          </a:p>
        </p:txBody>
      </p:sp>
      <p:sp>
        <p:nvSpPr>
          <p:cNvPr id="3" name="Content Placeholder 2"/>
          <p:cNvSpPr>
            <a:spLocks noGrp="1"/>
          </p:cNvSpPr>
          <p:nvPr>
            <p:ph idx="1"/>
          </p:nvPr>
        </p:nvSpPr>
        <p:spPr>
          <a:xfrm>
            <a:off x="421340" y="1447800"/>
            <a:ext cx="7579660" cy="5181600"/>
          </a:xfrm>
        </p:spPr>
        <p:txBody>
          <a:bodyPr>
            <a:normAutofit/>
          </a:bodyPr>
          <a:lstStyle/>
          <a:p>
            <a:pPr marL="571500" indent="-457200" algn="just">
              <a:buAutoNum type="arabicPeriod"/>
            </a:pPr>
            <a:r>
              <a:rPr lang="en-IN" sz="2000" b="1" dirty="0" smtClean="0"/>
              <a:t>Simple linear regression- </a:t>
            </a:r>
            <a:r>
              <a:rPr lang="en-IN" sz="2000" dirty="0" smtClean="0"/>
              <a:t>it concerns two-dimensional sample points with one independent variable and one dependent variable  and finds a linear function.</a:t>
            </a:r>
            <a:endParaRPr lang="en-US" sz="2000" dirty="0">
              <a:cs typeface="Times New Roman" pitchFamily="18" charset="0"/>
            </a:endParaRPr>
          </a:p>
        </p:txBody>
      </p:sp>
      <p:cxnSp>
        <p:nvCxnSpPr>
          <p:cNvPr id="4" name="Straight Connector 3"/>
          <p:cNvCxnSpPr/>
          <p:nvPr/>
        </p:nvCxnSpPr>
        <p:spPr>
          <a:xfrm>
            <a:off x="457200" y="1295400"/>
            <a:ext cx="7620000" cy="0"/>
          </a:xfrm>
          <a:prstGeom prst="line">
            <a:avLst/>
          </a:prstGeom>
        </p:spPr>
        <p:style>
          <a:lnRef idx="3">
            <a:schemeClr val="dk1"/>
          </a:lnRef>
          <a:fillRef idx="0">
            <a:schemeClr val="dk1"/>
          </a:fillRef>
          <a:effectRef idx="2">
            <a:schemeClr val="dk1"/>
          </a:effectRef>
          <a:fontRef idx="minor">
            <a:schemeClr val="tx1"/>
          </a:fontRef>
        </p:style>
      </p:cxnSp>
      <p:sp>
        <p:nvSpPr>
          <p:cNvPr id="11266" name="AutoShape 2" descr="Simple linear regression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1268" name="AutoShape 4" descr="Simple linear regression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1270" name="AutoShape 6" descr="Simple Linear Regression in Machine learning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9" name="Picture 8" descr="Simple Linear Regression"/>
          <p:cNvPicPr/>
          <p:nvPr/>
        </p:nvPicPr>
        <p:blipFill>
          <a:blip r:embed="rId2" cstate="print"/>
          <a:srcRect/>
          <a:stretch>
            <a:fillRect/>
          </a:stretch>
        </p:blipFill>
        <p:spPr bwMode="auto">
          <a:xfrm>
            <a:off x="0" y="2590800"/>
            <a:ext cx="4114800" cy="2362200"/>
          </a:xfrm>
          <a:prstGeom prst="rect">
            <a:avLst/>
          </a:prstGeom>
          <a:noFill/>
          <a:ln w="9525">
            <a:noFill/>
            <a:miter lim="800000"/>
            <a:headEnd/>
            <a:tailEnd/>
          </a:ln>
        </p:spPr>
      </p:pic>
      <p:pic>
        <p:nvPicPr>
          <p:cNvPr id="10" name="Picture 9" descr="Chapter 12 Simple Regression - ppt video online download"/>
          <p:cNvPicPr/>
          <p:nvPr/>
        </p:nvPicPr>
        <p:blipFill>
          <a:blip r:embed="rId3" cstate="print"/>
          <a:srcRect/>
          <a:stretch>
            <a:fillRect/>
          </a:stretch>
        </p:blipFill>
        <p:spPr bwMode="auto">
          <a:xfrm>
            <a:off x="4038600" y="3733800"/>
            <a:ext cx="4366880" cy="3124201"/>
          </a:xfrm>
          <a:prstGeom prst="rect">
            <a:avLst/>
          </a:prstGeom>
          <a:noFill/>
          <a:ln w="9525">
            <a:noFill/>
            <a:miter lim="800000"/>
            <a:headEnd/>
            <a:tailEnd/>
          </a:ln>
        </p:spPr>
      </p:pic>
    </p:spTree>
    <p:extLst>
      <p:ext uri="{BB962C8B-B14F-4D97-AF65-F5344CB8AC3E}">
        <p14:creationId xmlns:p14="http://schemas.microsoft.com/office/powerpoint/2010/main" xmlns="" val="41409144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2761</TotalTime>
  <Words>1080</Words>
  <Application>Microsoft Office PowerPoint</Application>
  <PresentationFormat>On-screen Show (4:3)</PresentationFormat>
  <Paragraphs>250</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Adjacency</vt:lpstr>
      <vt:lpstr>Major Project On</vt:lpstr>
      <vt:lpstr>CONTENTS</vt:lpstr>
      <vt:lpstr>MOTIVATION</vt:lpstr>
      <vt:lpstr>INTRODUCTION</vt:lpstr>
      <vt:lpstr>INTRODUCTION (cont)</vt:lpstr>
      <vt:lpstr>INTRODUCTION (cont)</vt:lpstr>
      <vt:lpstr>         PROJECT OVERVIEW </vt:lpstr>
      <vt:lpstr>                     PROCESS</vt:lpstr>
      <vt:lpstr>          AlGORITHMS USED</vt:lpstr>
      <vt:lpstr>            ALGORITHMS (cont)</vt:lpstr>
      <vt:lpstr>               FORMULAE USED</vt:lpstr>
      <vt:lpstr>             FORMULAE (cont)</vt:lpstr>
      <vt:lpstr>               DATASETS USED</vt:lpstr>
      <vt:lpstr>               DATASETS (cont)</vt:lpstr>
      <vt:lpstr>              DATASETS (cont)</vt:lpstr>
      <vt:lpstr>              DATASETS (cont)</vt:lpstr>
      <vt:lpstr>              DATASETS (cont)</vt:lpstr>
      <vt:lpstr>              DATASETS (cont)</vt:lpstr>
      <vt:lpstr>              DATASETS (cont)</vt:lpstr>
      <vt:lpstr>                    OUTPUT</vt:lpstr>
      <vt:lpstr>                OUTPUT (cont)</vt:lpstr>
      <vt:lpstr>                OUTPUT (cont)</vt:lpstr>
      <vt:lpstr>                OUTPUT (cont)</vt:lpstr>
      <vt:lpstr>                OUTPUT (cont)</vt:lpstr>
      <vt:lpstr>                OUTPUT (cont)</vt:lpstr>
      <vt:lpstr>                OUTPUT (cont)</vt:lpstr>
      <vt:lpstr>                      RESULT</vt:lpstr>
      <vt:lpstr>                APPLICATION</vt:lpstr>
      <vt:lpstr>                 ADVANTAGES</vt:lpstr>
      <vt:lpstr>               DISADVANTAGES</vt:lpstr>
      <vt:lpstr>Future Scope</vt:lpstr>
      <vt:lpstr>CONCLUSION</vt:lpstr>
      <vt:lpstr>REFERENCES</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Project On</dc:title>
  <dc:creator>Ayush Gangwar</dc:creator>
  <cp:lastModifiedBy>rajesh</cp:lastModifiedBy>
  <cp:revision>86</cp:revision>
  <dcterms:created xsi:type="dcterms:W3CDTF">2019-02-17T03:43:10Z</dcterms:created>
  <dcterms:modified xsi:type="dcterms:W3CDTF">2020-05-30T08:41:27Z</dcterms:modified>
</cp:coreProperties>
</file>