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70" r:id="rId4"/>
    <p:sldId id="257" r:id="rId5"/>
    <p:sldId id="279" r:id="rId6"/>
    <p:sldId id="283" r:id="rId7"/>
    <p:sldId id="285" r:id="rId8"/>
    <p:sldId id="286" r:id="rId9"/>
    <p:sldId id="288" r:id="rId10"/>
    <p:sldId id="260" r:id="rId11"/>
    <p:sldId id="295" r:id="rId12"/>
    <p:sldId id="289" r:id="rId13"/>
    <p:sldId id="291" r:id="rId14"/>
    <p:sldId id="300" r:id="rId15"/>
    <p:sldId id="299" r:id="rId16"/>
    <p:sldId id="271" r:id="rId17"/>
    <p:sldId id="294" r:id="rId18"/>
    <p:sldId id="293" r:id="rId19"/>
    <p:sldId id="296" r:id="rId20"/>
    <p:sldId id="297" r:id="rId21"/>
    <p:sldId id="298" r:id="rId22"/>
    <p:sldId id="276"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Untitled Section" id="{ECF8F799-F3E9-4EAE-8786-6A1EE34A73A4}">
          <p14:sldIdLst>
            <p14:sldId id="256"/>
            <p14:sldId id="259"/>
            <p14:sldId id="270"/>
            <p14:sldId id="257"/>
            <p14:sldId id="260"/>
            <p14:sldId id="262"/>
            <p14:sldId id="261"/>
            <p14:sldId id="264"/>
            <p14:sldId id="265"/>
            <p14:sldId id="263"/>
            <p14:sldId id="266"/>
            <p14:sldId id="274"/>
            <p14:sldId id="267"/>
            <p14:sldId id="268"/>
            <p14:sldId id="269"/>
            <p14:sldId id="277"/>
            <p14:sldId id="271"/>
            <p14:sldId id="276"/>
            <p14:sldId id="272"/>
            <p14:sldId id="275"/>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60"/>
  </p:normalViewPr>
  <p:slideViewPr>
    <p:cSldViewPr>
      <p:cViewPr>
        <p:scale>
          <a:sx n="80" d="100"/>
          <a:sy n="80" d="100"/>
        </p:scale>
        <p:origin x="-1056" y="42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570C34-46D6-47B1-848D-304929A1DFDB}" type="datetimeFigureOut">
              <a:rPr lang="en-US" smtClean="0"/>
              <a:pPr/>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570C34-46D6-47B1-848D-304929A1DFDB}" type="datetimeFigureOut">
              <a:rPr lang="en-US" smtClean="0"/>
              <a:pPr/>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570C34-46D6-47B1-848D-304929A1DFDB}" type="datetimeFigureOut">
              <a:rPr lang="en-US" smtClean="0"/>
              <a:pPr/>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570C34-46D6-47B1-848D-304929A1DFDB}" type="datetimeFigureOut">
              <a:rPr lang="en-US" smtClean="0"/>
              <a:pPr/>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570C34-46D6-47B1-848D-304929A1DFDB}" type="datetimeFigureOut">
              <a:rPr lang="en-US" smtClean="0"/>
              <a:pPr/>
              <a:t>5/28/2020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570C34-46D6-47B1-848D-304929A1DFDB}" type="datetimeFigureOut">
              <a:rPr lang="en-US" smtClean="0"/>
              <a:pPr/>
              <a:t>5/28/2020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570C34-46D6-47B1-848D-304929A1DFDB}" type="datetimeFigureOut">
              <a:rPr lang="en-US" smtClean="0"/>
              <a:pPr/>
              <a:t>5/28/2020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570C34-46D6-47B1-848D-304929A1DFDB}" type="datetimeFigureOut">
              <a:rPr lang="en-US" smtClean="0"/>
              <a:pPr/>
              <a:t>5/28/2020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570C34-46D6-47B1-848D-304929A1DFDB}" type="datetimeFigureOut">
              <a:rPr lang="en-US" smtClean="0"/>
              <a:pPr/>
              <a:t>5/28/2020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2303334-5B4D-4576-99C7-4F17C91CFDB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570C34-46D6-47B1-848D-304929A1DFDB}" type="datetimeFigureOut">
              <a:rPr lang="en-US" smtClean="0"/>
              <a:pPr/>
              <a:t>5/28/2020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303334-5B4D-4576-99C7-4F17C91CFDB3}"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B570C34-46D6-47B1-848D-304929A1DFDB}" type="datetimeFigureOut">
              <a:rPr lang="en-US" smtClean="0"/>
              <a:pPr/>
              <a:t>5/28/2020</a:t>
            </a:fld>
            <a:endParaRPr lang="en-US" dirty="0"/>
          </a:p>
        </p:txBody>
      </p:sp>
      <p:sp>
        <p:nvSpPr>
          <p:cNvPr id="9" name="Slide Number Placeholder 8"/>
          <p:cNvSpPr>
            <a:spLocks noGrp="1"/>
          </p:cNvSpPr>
          <p:nvPr>
            <p:ph type="sldNum" sz="quarter" idx="11"/>
          </p:nvPr>
        </p:nvSpPr>
        <p:spPr/>
        <p:txBody>
          <a:bodyPr/>
          <a:lstStyle/>
          <a:p>
            <a:fld id="{12303334-5B4D-4576-99C7-4F17C91CFDB3}"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2303334-5B4D-4576-99C7-4F17C91CFDB3}"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B570C34-46D6-47B1-848D-304929A1DFDB}" type="datetimeFigureOut">
              <a:rPr lang="en-US" smtClean="0"/>
              <a:pPr/>
              <a:t>5/28/2020</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flow%20chart.doc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457201"/>
            <a:ext cx="7543800" cy="761999"/>
          </a:xfrm>
        </p:spPr>
        <p:txBody>
          <a:bodyPr/>
          <a:lstStyle/>
          <a:p>
            <a:pPr algn="ctr"/>
            <a:r>
              <a:rPr lang="en-US" sz="4000" dirty="0">
                <a:solidFill>
                  <a:schemeClr val="tx1"/>
                </a:solidFill>
              </a:rPr>
              <a:t>Major Project On</a:t>
            </a:r>
          </a:p>
        </p:txBody>
      </p:sp>
      <p:sp>
        <p:nvSpPr>
          <p:cNvPr id="3" name="Subtitle 2"/>
          <p:cNvSpPr>
            <a:spLocks noGrp="1"/>
          </p:cNvSpPr>
          <p:nvPr>
            <p:ph type="subTitle" idx="1"/>
          </p:nvPr>
        </p:nvSpPr>
        <p:spPr>
          <a:xfrm>
            <a:off x="0" y="4338484"/>
            <a:ext cx="8458200" cy="2514600"/>
          </a:xfrm>
        </p:spPr>
        <p:txBody>
          <a:bodyPr>
            <a:normAutofit/>
          </a:bodyPr>
          <a:lstStyle/>
          <a:p>
            <a:r>
              <a:rPr lang="en-US" sz="2400" dirty="0">
                <a:solidFill>
                  <a:srgbClr val="C00000"/>
                </a:solidFill>
              </a:rPr>
              <a:t>Under the guidance of: </a:t>
            </a:r>
            <a:r>
              <a:rPr lang="en-US" sz="2400" dirty="0">
                <a:solidFill>
                  <a:schemeClr val="tx1"/>
                </a:solidFill>
              </a:rPr>
              <a:t>		</a:t>
            </a:r>
            <a:r>
              <a:rPr lang="en-US" sz="2400" dirty="0">
                <a:solidFill>
                  <a:srgbClr val="C00000"/>
                </a:solidFill>
              </a:rPr>
              <a:t>By:</a:t>
            </a:r>
          </a:p>
          <a:p>
            <a:r>
              <a:rPr lang="en-US" sz="2400" dirty="0">
                <a:solidFill>
                  <a:schemeClr val="tx1"/>
                </a:solidFill>
              </a:rPr>
              <a:t> </a:t>
            </a:r>
            <a:r>
              <a:rPr lang="en-US" sz="2400" dirty="0" smtClean="0">
                <a:solidFill>
                  <a:schemeClr val="tx1"/>
                </a:solidFill>
              </a:rPr>
              <a:t>Mr.  Jatin           </a:t>
            </a:r>
            <a:r>
              <a:rPr lang="en-US" sz="2400" dirty="0">
                <a:solidFill>
                  <a:schemeClr val="tx1"/>
                </a:solidFill>
              </a:rPr>
              <a:t>		</a:t>
            </a:r>
            <a:r>
              <a:rPr lang="en-US" sz="2400" dirty="0" smtClean="0">
                <a:solidFill>
                  <a:schemeClr val="tx1"/>
                </a:solidFill>
              </a:rPr>
              <a:t>              </a:t>
            </a:r>
            <a:r>
              <a:rPr lang="en-US" sz="2400" dirty="0" err="1" smtClean="0">
                <a:solidFill>
                  <a:schemeClr val="tx1"/>
                </a:solidFill>
              </a:rPr>
              <a:t>Ayush</a:t>
            </a:r>
            <a:r>
              <a:rPr lang="en-US" sz="2400" dirty="0" smtClean="0">
                <a:solidFill>
                  <a:schemeClr val="tx1"/>
                </a:solidFill>
              </a:rPr>
              <a:t>  </a:t>
            </a:r>
            <a:r>
              <a:rPr lang="en-US" sz="2400" dirty="0" err="1" smtClean="0">
                <a:solidFill>
                  <a:schemeClr val="tx1"/>
                </a:solidFill>
              </a:rPr>
              <a:t>Gangwar</a:t>
            </a:r>
            <a:r>
              <a:rPr lang="en-US" sz="2400" dirty="0" smtClean="0">
                <a:solidFill>
                  <a:schemeClr val="tx1"/>
                </a:solidFill>
              </a:rPr>
              <a:t>   16/IEC/009</a:t>
            </a:r>
            <a:endParaRPr lang="en-US" sz="2400" dirty="0">
              <a:solidFill>
                <a:schemeClr val="tx1"/>
              </a:solidFill>
            </a:endParaRPr>
          </a:p>
          <a:p>
            <a:r>
              <a:rPr lang="en-US" sz="2400" dirty="0">
                <a:solidFill>
                  <a:schemeClr val="tx1"/>
                </a:solidFill>
              </a:rPr>
              <a:t>		                            	</a:t>
            </a:r>
            <a:r>
              <a:rPr lang="en-US" sz="2400" dirty="0" smtClean="0">
                <a:solidFill>
                  <a:schemeClr val="tx1"/>
                </a:solidFill>
              </a:rPr>
              <a:t> </a:t>
            </a:r>
            <a:r>
              <a:rPr lang="en-US" sz="2400" dirty="0" err="1" smtClean="0">
                <a:solidFill>
                  <a:schemeClr val="tx1"/>
                </a:solidFill>
              </a:rPr>
              <a:t>Shashank</a:t>
            </a:r>
            <a:r>
              <a:rPr lang="en-US" sz="2400" dirty="0" smtClean="0">
                <a:solidFill>
                  <a:schemeClr val="tx1"/>
                </a:solidFill>
              </a:rPr>
              <a:t>  Singh  16/IEC/057</a:t>
            </a:r>
            <a:endParaRPr lang="en-US" sz="2400" dirty="0">
              <a:solidFill>
                <a:schemeClr val="tx1"/>
              </a:solidFill>
            </a:endParaRPr>
          </a:p>
          <a:p>
            <a:r>
              <a:rPr lang="en-US" sz="2400" dirty="0">
                <a:solidFill>
                  <a:schemeClr val="tx1"/>
                </a:solidFill>
              </a:rPr>
              <a:t>			                           </a:t>
            </a:r>
            <a:r>
              <a:rPr lang="en-US" sz="2400" dirty="0" smtClean="0">
                <a:solidFill>
                  <a:schemeClr val="tx1"/>
                </a:solidFill>
              </a:rPr>
              <a:t> </a:t>
            </a:r>
            <a:r>
              <a:rPr lang="en-US" sz="2400" dirty="0" err="1" smtClean="0">
                <a:solidFill>
                  <a:schemeClr val="tx1"/>
                </a:solidFill>
              </a:rPr>
              <a:t>Rishabh</a:t>
            </a:r>
            <a:r>
              <a:rPr lang="en-US" sz="2400" dirty="0" smtClean="0">
                <a:solidFill>
                  <a:schemeClr val="tx1"/>
                </a:solidFill>
              </a:rPr>
              <a:t>  </a:t>
            </a:r>
            <a:r>
              <a:rPr lang="en-US" sz="2400" dirty="0" err="1" smtClean="0">
                <a:solidFill>
                  <a:schemeClr val="tx1"/>
                </a:solidFill>
              </a:rPr>
              <a:t>Rathi</a:t>
            </a:r>
            <a:r>
              <a:rPr lang="en-US" sz="2400" dirty="0" smtClean="0">
                <a:solidFill>
                  <a:schemeClr val="tx1"/>
                </a:solidFill>
              </a:rPr>
              <a:t>      16/IEC/033</a:t>
            </a:r>
            <a:endParaRPr lang="en-US" sz="2400" dirty="0">
              <a:solidFill>
                <a:schemeClr val="tx1"/>
              </a:solidFill>
            </a:endParaRPr>
          </a:p>
          <a:p>
            <a:r>
              <a:rPr lang="en-US" sz="2400" dirty="0">
                <a:solidFill>
                  <a:schemeClr val="tx1"/>
                </a:solidFill>
              </a:rPr>
              <a:t>				</a:t>
            </a:r>
            <a:endParaRPr lang="en-US" sz="2400" dirty="0"/>
          </a:p>
        </p:txBody>
      </p:sp>
      <p:sp>
        <p:nvSpPr>
          <p:cNvPr id="8" name="TextBox 7"/>
          <p:cNvSpPr txBox="1"/>
          <p:nvPr/>
        </p:nvSpPr>
        <p:spPr>
          <a:xfrm>
            <a:off x="839628" y="1398494"/>
            <a:ext cx="6863225" cy="2554545"/>
          </a:xfrm>
          <a:prstGeom prst="rect">
            <a:avLst/>
          </a:prstGeom>
          <a:noFill/>
        </p:spPr>
        <p:txBody>
          <a:bodyPr wrap="square" rtlCol="0">
            <a:spAutoFit/>
          </a:bodyPr>
          <a:lstStyle/>
          <a:p>
            <a:pPr algn="ctr"/>
            <a:r>
              <a:rPr lang="en-US" sz="4000" dirty="0" smtClean="0">
                <a:solidFill>
                  <a:srgbClr val="0070C0"/>
                </a:solidFill>
              </a:rPr>
              <a:t>“Analysis of Different Electrical Components and Properties of a RLC circuit using Machine Learning ”</a:t>
            </a:r>
            <a:endParaRPr lang="en-US" sz="4000" dirty="0">
              <a:solidFill>
                <a:srgbClr val="0070C0"/>
              </a:solidFill>
            </a:endParaRPr>
          </a:p>
        </p:txBody>
      </p:sp>
    </p:spTree>
    <p:extLst>
      <p:ext uri="{BB962C8B-B14F-4D97-AF65-F5344CB8AC3E}">
        <p14:creationId xmlns="" xmlns:p14="http://schemas.microsoft.com/office/powerpoint/2010/main" val="1974707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sz="4400" dirty="0">
                <a:solidFill>
                  <a:srgbClr val="C00000"/>
                </a:solidFill>
              </a:rPr>
              <a:t>PROJECT OVERVIEW </a:t>
            </a:r>
          </a:p>
        </p:txBody>
      </p:sp>
      <p:sp>
        <p:nvSpPr>
          <p:cNvPr id="3" name="Content Placeholder 2"/>
          <p:cNvSpPr>
            <a:spLocks noGrp="1"/>
          </p:cNvSpPr>
          <p:nvPr>
            <p:ph idx="1"/>
          </p:nvPr>
        </p:nvSpPr>
        <p:spPr>
          <a:xfrm>
            <a:off x="421341" y="1447800"/>
            <a:ext cx="7620000" cy="4648200"/>
          </a:xfrm>
        </p:spPr>
        <p:txBody>
          <a:bodyPr>
            <a:normAutofit/>
          </a:bodyPr>
          <a:lstStyle/>
          <a:p>
            <a:pPr marL="114300" indent="0" algn="just">
              <a:lnSpc>
                <a:spcPct val="150000"/>
              </a:lnSpc>
              <a:buNone/>
            </a:pPr>
            <a:endParaRPr lang="en-US" sz="2000" dirty="0"/>
          </a:p>
          <a:p>
            <a:pPr algn="just">
              <a:lnSpc>
                <a:spcPct val="150000"/>
              </a:lnSpc>
              <a:buFont typeface="Wingdings" pitchFamily="2" charset="2"/>
              <a:buChar char="Ø"/>
            </a:pPr>
            <a:r>
              <a:rPr lang="en-US" sz="2000" dirty="0"/>
              <a:t>We used </a:t>
            </a:r>
            <a:r>
              <a:rPr lang="en-US" sz="2000" dirty="0" smtClean="0"/>
              <a:t>3 different datasets (Resistance, Capacitance, Inductance) for this project.</a:t>
            </a:r>
            <a:endParaRPr lang="en-US" sz="2000" dirty="0"/>
          </a:p>
          <a:p>
            <a:pPr algn="just">
              <a:lnSpc>
                <a:spcPct val="150000"/>
              </a:lnSpc>
              <a:buFont typeface="Wingdings" pitchFamily="2" charset="2"/>
              <a:buChar char="Ø"/>
            </a:pPr>
            <a:r>
              <a:rPr lang="en-US" sz="2000" dirty="0" smtClean="0"/>
              <a:t>Created ML models using Simple Linear Regression and Ridge Regression .</a:t>
            </a:r>
            <a:endParaRPr lang="en-US" sz="2000" dirty="0"/>
          </a:p>
          <a:p>
            <a:pPr algn="just">
              <a:lnSpc>
                <a:spcPct val="150000"/>
              </a:lnSpc>
              <a:buFont typeface="Wingdings" pitchFamily="2" charset="2"/>
              <a:buChar char="Ø"/>
            </a:pPr>
            <a:r>
              <a:rPr lang="en-US" sz="2000" dirty="0" smtClean="0"/>
              <a:t>Codes for the models were written using Python3 language on </a:t>
            </a:r>
            <a:r>
              <a:rPr lang="en-US" sz="2000" dirty="0" err="1" smtClean="0"/>
              <a:t>Spyder</a:t>
            </a:r>
            <a:r>
              <a:rPr lang="en-US" sz="2000" dirty="0" smtClean="0"/>
              <a:t> (Anaconda3) software.</a:t>
            </a:r>
            <a:endParaRPr lang="en-US" sz="2000" dirty="0"/>
          </a:p>
          <a:p>
            <a:pPr algn="just">
              <a:lnSpc>
                <a:spcPct val="150000"/>
              </a:lnSpc>
              <a:buFont typeface="Wingdings" pitchFamily="2" charset="2"/>
              <a:buChar char="Ø"/>
            </a:pPr>
            <a:r>
              <a:rPr lang="en-US" sz="2000" dirty="0" smtClean="0"/>
              <a:t>The models were tested and trained using the above mentioned datasets for predicting values of components.</a:t>
            </a:r>
            <a:endParaRPr lang="en-US" sz="2000" dirty="0"/>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 xmlns:p14="http://schemas.microsoft.com/office/powerpoint/2010/main" val="4140914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PROCESS</a:t>
            </a:r>
            <a:endParaRPr lang="en-US" sz="4400" dirty="0">
              <a:solidFill>
                <a:srgbClr val="C00000"/>
              </a:solidFill>
            </a:endParaRPr>
          </a:p>
        </p:txBody>
      </p:sp>
      <p:sp>
        <p:nvSpPr>
          <p:cNvPr id="3" name="Content Placeholder 2"/>
          <p:cNvSpPr>
            <a:spLocks noGrp="1"/>
          </p:cNvSpPr>
          <p:nvPr>
            <p:ph idx="1"/>
          </p:nvPr>
        </p:nvSpPr>
        <p:spPr>
          <a:xfrm>
            <a:off x="421341" y="1447800"/>
            <a:ext cx="7620000" cy="4648200"/>
          </a:xfrm>
        </p:spPr>
        <p:txBody>
          <a:bodyPr>
            <a:normAutofit fontScale="92500" lnSpcReduction="20000"/>
          </a:bodyPr>
          <a:lstStyle/>
          <a:p>
            <a:r>
              <a:rPr lang="en-US" sz="2000" dirty="0" smtClean="0"/>
              <a:t> </a:t>
            </a:r>
            <a:r>
              <a:rPr lang="en-US" dirty="0" smtClean="0"/>
              <a:t>Datasets are procured.</a:t>
            </a:r>
            <a:endParaRPr lang="en-IN" dirty="0" smtClean="0"/>
          </a:p>
          <a:p>
            <a:pPr>
              <a:buNone/>
            </a:pPr>
            <a:r>
              <a:rPr lang="en-US" dirty="0" smtClean="0"/>
              <a:t> </a:t>
            </a:r>
            <a:endParaRPr lang="en-IN" dirty="0" smtClean="0"/>
          </a:p>
          <a:p>
            <a:r>
              <a:rPr lang="en-US" dirty="0" smtClean="0"/>
              <a:t> Datasets are divided into testing and training datasets.</a:t>
            </a:r>
            <a:endParaRPr lang="en-IN" dirty="0" smtClean="0"/>
          </a:p>
          <a:p>
            <a:pPr>
              <a:buNone/>
            </a:pPr>
            <a:endParaRPr lang="en-IN" dirty="0" smtClean="0"/>
          </a:p>
          <a:p>
            <a:r>
              <a:rPr lang="en-US" dirty="0" smtClean="0"/>
              <a:t>ML models are created using ML algorithms and trained using training data.</a:t>
            </a:r>
            <a:endParaRPr lang="en-IN" dirty="0" smtClean="0"/>
          </a:p>
          <a:p>
            <a:pPr>
              <a:buNone/>
            </a:pPr>
            <a:endParaRPr lang="en-IN" dirty="0" smtClean="0"/>
          </a:p>
          <a:p>
            <a:r>
              <a:rPr lang="en-US" dirty="0" smtClean="0"/>
              <a:t>ML models are tested using testing data through which accuracy of model is calculated.</a:t>
            </a:r>
            <a:endParaRPr lang="en-IN" dirty="0" smtClean="0"/>
          </a:p>
          <a:p>
            <a:pPr>
              <a:buNone/>
            </a:pPr>
            <a:r>
              <a:rPr lang="en-US" dirty="0" smtClean="0"/>
              <a:t> </a:t>
            </a:r>
            <a:endParaRPr lang="en-IN" dirty="0" smtClean="0"/>
          </a:p>
          <a:p>
            <a:r>
              <a:rPr lang="en-US" dirty="0" smtClean="0"/>
              <a:t>When accuracy of model is greater than threshold then model is ready for predicting output.</a:t>
            </a:r>
            <a:endParaRPr lang="en-IN" dirty="0" smtClean="0"/>
          </a:p>
          <a:p>
            <a:endParaRPr lang="en-IN" dirty="0" smtClean="0"/>
          </a:p>
          <a:p>
            <a:pPr lvl="0"/>
            <a:r>
              <a:rPr lang="en-US" dirty="0" smtClean="0"/>
              <a:t>Required output is calculated.</a:t>
            </a:r>
            <a:endParaRPr lang="en-IN" dirty="0" smtClean="0"/>
          </a:p>
          <a:p>
            <a:pPr>
              <a:buNone/>
            </a:pPr>
            <a:r>
              <a:rPr lang="en-US" dirty="0" smtClean="0"/>
              <a:t>   </a:t>
            </a:r>
            <a:r>
              <a:rPr lang="en-US" dirty="0" smtClean="0">
                <a:solidFill>
                  <a:srgbClr val="92D050"/>
                </a:solidFill>
              </a:rPr>
              <a:t> </a:t>
            </a:r>
            <a:r>
              <a:rPr lang="en-US" dirty="0" smtClean="0">
                <a:solidFill>
                  <a:srgbClr val="92D050"/>
                </a:solidFill>
                <a:hlinkClick r:id="rId2" action="ppaction://hlinkfile"/>
              </a:rPr>
              <a:t>flow chart.docx</a:t>
            </a:r>
            <a:endParaRPr lang="en-IN" dirty="0" smtClean="0">
              <a:solidFill>
                <a:srgbClr val="92D050"/>
              </a:solidFill>
            </a:endParaRPr>
          </a:p>
          <a:p>
            <a:pPr marL="114300" indent="0" algn="just">
              <a:lnSpc>
                <a:spcPct val="150000"/>
              </a:lnSpc>
              <a:buNone/>
            </a:pPr>
            <a:endParaRPr lang="en-US" sz="2000" dirty="0"/>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 xmlns:p14="http://schemas.microsoft.com/office/powerpoint/2010/main" val="4140914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err="1" smtClean="0">
                <a:solidFill>
                  <a:srgbClr val="C00000"/>
                </a:solidFill>
              </a:rPr>
              <a:t>AlGORITHMS</a:t>
            </a:r>
            <a:r>
              <a:rPr lang="en-US" sz="4400" dirty="0" smtClean="0">
                <a:solidFill>
                  <a:srgbClr val="C00000"/>
                </a:solidFill>
              </a:rPr>
              <a:t> USED</a:t>
            </a:r>
            <a:endParaRPr lang="en-US" sz="4400" dirty="0">
              <a:solidFill>
                <a:srgbClr val="C00000"/>
              </a:solidFill>
            </a:endParaRPr>
          </a:p>
        </p:txBody>
      </p:sp>
      <p:sp>
        <p:nvSpPr>
          <p:cNvPr id="3" name="Content Placeholder 2"/>
          <p:cNvSpPr>
            <a:spLocks noGrp="1"/>
          </p:cNvSpPr>
          <p:nvPr>
            <p:ph idx="1"/>
          </p:nvPr>
        </p:nvSpPr>
        <p:spPr>
          <a:xfrm>
            <a:off x="421341" y="1447800"/>
            <a:ext cx="4379260" cy="5181600"/>
          </a:xfrm>
        </p:spPr>
        <p:txBody>
          <a:bodyPr>
            <a:normAutofit fontScale="77500" lnSpcReduction="20000"/>
          </a:bodyPr>
          <a:lstStyle/>
          <a:p>
            <a:pPr marL="114300" indent="0" algn="just">
              <a:lnSpc>
                <a:spcPct val="150000"/>
              </a:lnSpc>
              <a:buNone/>
            </a:pPr>
            <a:r>
              <a:rPr lang="en-US" dirty="0" smtClean="0">
                <a:cs typeface="Times New Roman" pitchFamily="18" charset="0"/>
              </a:rPr>
              <a:t>1. </a:t>
            </a:r>
            <a:r>
              <a:rPr lang="en-IN" b="1" dirty="0" smtClean="0"/>
              <a:t>Simple linear regression-</a:t>
            </a:r>
            <a:r>
              <a:rPr lang="en-IN" dirty="0" smtClean="0"/>
              <a:t> is a linear regression model with a single explanatory variable. That is, it concerns two-dimensional sample points with one independent variable and one dependent variable (conventionally, the </a:t>
            </a:r>
            <a:r>
              <a:rPr lang="en-IN" i="1" dirty="0" smtClean="0"/>
              <a:t>x</a:t>
            </a:r>
            <a:r>
              <a:rPr lang="en-IN" dirty="0" smtClean="0"/>
              <a:t> and </a:t>
            </a:r>
            <a:r>
              <a:rPr lang="en-IN" i="1" dirty="0" smtClean="0"/>
              <a:t>y</a:t>
            </a:r>
            <a:r>
              <a:rPr lang="en-IN" dirty="0" smtClean="0"/>
              <a:t> coordinates in a Cartesian coordinate system) and finds a linear function (a non-vertical straight line) that, as accurately as possible, predicts the dependent variable values as a function of the independent variables. The adjective </a:t>
            </a:r>
            <a:r>
              <a:rPr lang="en-IN" i="1" dirty="0" smtClean="0"/>
              <a:t>simple</a:t>
            </a:r>
            <a:r>
              <a:rPr lang="en-IN" dirty="0" smtClean="0"/>
              <a:t> refers to the fact that the outcome variable is related to a single predictor.</a:t>
            </a:r>
            <a:endParaRPr lang="en-US"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pic>
        <p:nvPicPr>
          <p:cNvPr id="1026" name="Picture 2" descr="Simple Linear Regression | An Easy Introduction &amp; Examples"/>
          <p:cNvPicPr>
            <a:picLocks noChangeAspect="1" noChangeArrowheads="1"/>
          </p:cNvPicPr>
          <p:nvPr/>
        </p:nvPicPr>
        <p:blipFill>
          <a:blip r:embed="rId2" cstate="print"/>
          <a:srcRect/>
          <a:stretch>
            <a:fillRect/>
          </a:stretch>
        </p:blipFill>
        <p:spPr bwMode="auto">
          <a:xfrm>
            <a:off x="4724400" y="2209800"/>
            <a:ext cx="3657600" cy="2478881"/>
          </a:xfrm>
          <a:prstGeom prst="rect">
            <a:avLst/>
          </a:prstGeom>
          <a:noFill/>
        </p:spPr>
      </p:pic>
    </p:spTree>
    <p:extLst>
      <p:ext uri="{BB962C8B-B14F-4D97-AF65-F5344CB8AC3E}">
        <p14:creationId xmlns="" xmlns:p14="http://schemas.microsoft.com/office/powerpoint/2010/main" val="4140914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sz="4400" dirty="0" smtClean="0">
                <a:solidFill>
                  <a:srgbClr val="C00000"/>
                </a:solidFill>
              </a:rPr>
              <a:t>ALGORITHMS USED (cont)</a:t>
            </a:r>
            <a:endParaRPr lang="en-US" sz="4400" dirty="0">
              <a:solidFill>
                <a:srgbClr val="C00000"/>
              </a:solidFill>
            </a:endParaRPr>
          </a:p>
        </p:txBody>
      </p:sp>
      <p:sp>
        <p:nvSpPr>
          <p:cNvPr id="3" name="Content Placeholder 2"/>
          <p:cNvSpPr>
            <a:spLocks noGrp="1"/>
          </p:cNvSpPr>
          <p:nvPr>
            <p:ph idx="1"/>
          </p:nvPr>
        </p:nvSpPr>
        <p:spPr>
          <a:xfrm>
            <a:off x="609600" y="1447800"/>
            <a:ext cx="7391399" cy="2590800"/>
          </a:xfrm>
        </p:spPr>
        <p:txBody>
          <a:bodyPr>
            <a:normAutofit/>
          </a:bodyPr>
          <a:lstStyle/>
          <a:p>
            <a:pPr marL="114300" indent="0" algn="just">
              <a:lnSpc>
                <a:spcPct val="150000"/>
              </a:lnSpc>
              <a:buNone/>
            </a:pPr>
            <a:r>
              <a:rPr lang="en-IN" sz="1800" dirty="0" smtClean="0"/>
              <a:t>2. </a:t>
            </a:r>
            <a:r>
              <a:rPr lang="en-IN" sz="1800" b="1" dirty="0" smtClean="0"/>
              <a:t>Ridge Regression-</a:t>
            </a:r>
            <a:r>
              <a:rPr lang="en-IN" sz="1800" dirty="0" smtClean="0"/>
              <a:t>is a technique for analyzing multiple regression data that suffer from </a:t>
            </a:r>
            <a:r>
              <a:rPr lang="en-IN" sz="1800" dirty="0" err="1" smtClean="0"/>
              <a:t>multicollinearity</a:t>
            </a:r>
            <a:r>
              <a:rPr lang="en-IN" sz="1800" dirty="0" smtClean="0"/>
              <a:t>. When </a:t>
            </a:r>
            <a:r>
              <a:rPr lang="en-IN" sz="1800" dirty="0" err="1" smtClean="0"/>
              <a:t>multicollinearity</a:t>
            </a:r>
            <a:r>
              <a:rPr lang="en-IN" sz="1800" dirty="0" smtClean="0"/>
              <a:t> occurs, least squares estimates are unbiased, but their variances are large so they may be far from the true value. By adding a degree of bias to the regression estimates, ridge regression reduces the standard errors. It is hoped that the net effect will be to give estimates that are more reliable.</a:t>
            </a:r>
            <a:endParaRPr lang="en-US" sz="1800"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29698" name="AutoShape 2"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0" name="AutoShape 4"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2" name="AutoShape 6" descr="Ridge regression - MATLAB rid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9704" name="Picture 8" descr="Implementing ridge regression in python - Cross Validated"/>
          <p:cNvPicPr>
            <a:picLocks noChangeAspect="1" noChangeArrowheads="1"/>
          </p:cNvPicPr>
          <p:nvPr/>
        </p:nvPicPr>
        <p:blipFill>
          <a:blip r:embed="rId2" cstate="print"/>
          <a:srcRect/>
          <a:stretch>
            <a:fillRect/>
          </a:stretch>
        </p:blipFill>
        <p:spPr bwMode="auto">
          <a:xfrm>
            <a:off x="2514600" y="4037762"/>
            <a:ext cx="3657600" cy="2820238"/>
          </a:xfrm>
          <a:prstGeom prst="rect">
            <a:avLst/>
          </a:prstGeom>
          <a:noFill/>
        </p:spPr>
      </p:pic>
    </p:spTree>
    <p:extLst>
      <p:ext uri="{BB962C8B-B14F-4D97-AF65-F5344CB8AC3E}">
        <p14:creationId xmlns="" xmlns:p14="http://schemas.microsoft.com/office/powerpoint/2010/main" val="4140914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FORMULA USED</a:t>
            </a:r>
            <a:endParaRPr lang="en-US" sz="4400" dirty="0">
              <a:solidFill>
                <a:srgbClr val="C00000"/>
              </a:solidFill>
            </a:endParaRPr>
          </a:p>
        </p:txBody>
      </p:sp>
      <p:sp>
        <p:nvSpPr>
          <p:cNvPr id="3" name="Content Placeholder 2"/>
          <p:cNvSpPr>
            <a:spLocks noGrp="1"/>
          </p:cNvSpPr>
          <p:nvPr>
            <p:ph idx="1"/>
          </p:nvPr>
        </p:nvSpPr>
        <p:spPr>
          <a:xfrm>
            <a:off x="685800" y="3581400"/>
            <a:ext cx="7467599" cy="2514600"/>
          </a:xfrm>
        </p:spPr>
        <p:txBody>
          <a:bodyPr>
            <a:normAutofit/>
          </a:bodyPr>
          <a:lstStyle/>
          <a:p>
            <a:pPr marL="114300" indent="0" algn="just">
              <a:lnSpc>
                <a:spcPct val="150000"/>
              </a:lnSpc>
              <a:buNone/>
            </a:pPr>
            <a:r>
              <a:rPr lang="en-US" sz="2400" dirty="0" smtClean="0">
                <a:cs typeface="Times New Roman" pitchFamily="18" charset="0"/>
              </a:rPr>
              <a:t>Here L</a:t>
            </a:r>
            <a:r>
              <a:rPr lang="en-IN" sz="2400" dirty="0" smtClean="0"/>
              <a:t> → Inductance </a:t>
            </a:r>
          </a:p>
          <a:p>
            <a:pPr marL="114300" indent="0" algn="just">
              <a:lnSpc>
                <a:spcPct val="150000"/>
              </a:lnSpc>
              <a:buNone/>
            </a:pPr>
            <a:r>
              <a:rPr lang="en-IN" sz="2400" dirty="0" smtClean="0"/>
              <a:t>           l → Wire Length</a:t>
            </a:r>
          </a:p>
          <a:p>
            <a:pPr marL="114300" indent="0" algn="just">
              <a:lnSpc>
                <a:spcPct val="150000"/>
              </a:lnSpc>
              <a:buNone/>
            </a:pPr>
            <a:r>
              <a:rPr lang="en-IN" sz="2400" dirty="0" smtClean="0"/>
              <a:t>         w → Wire Width </a:t>
            </a:r>
          </a:p>
          <a:p>
            <a:pPr marL="114300" indent="0" algn="just">
              <a:lnSpc>
                <a:spcPct val="150000"/>
              </a:lnSpc>
              <a:buNone/>
            </a:pPr>
            <a:r>
              <a:rPr lang="en-IN" sz="2400" dirty="0" smtClean="0"/>
              <a:t>           t → Wire Thickness</a:t>
            </a:r>
            <a:endParaRPr lang="en-US" sz="2400"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29698" name="AutoShape 2"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0" name="AutoShape 4"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2" name="AutoShape 6" descr="Ridge regression - MATLAB rid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1" name="Picture 10" descr="[Flat wire inductance equation]"/>
          <p:cNvPicPr/>
          <p:nvPr/>
        </p:nvPicPr>
        <p:blipFill>
          <a:blip r:embed="rId2" cstate="print"/>
          <a:srcRect/>
          <a:stretch>
            <a:fillRect/>
          </a:stretch>
        </p:blipFill>
        <p:spPr bwMode="auto">
          <a:xfrm>
            <a:off x="762000" y="2209800"/>
            <a:ext cx="6781800" cy="609600"/>
          </a:xfrm>
          <a:prstGeom prst="rect">
            <a:avLst/>
          </a:prstGeom>
          <a:noFill/>
          <a:ln w="9525">
            <a:noFill/>
            <a:miter lim="800000"/>
            <a:headEnd/>
            <a:tailEnd/>
          </a:ln>
        </p:spPr>
      </p:pic>
    </p:spTree>
    <p:extLst>
      <p:ext uri="{BB962C8B-B14F-4D97-AF65-F5344CB8AC3E}">
        <p14:creationId xmlns="" xmlns:p14="http://schemas.microsoft.com/office/powerpoint/2010/main" val="4140914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         </a:t>
            </a:r>
            <a:r>
              <a:rPr lang="en-US" dirty="0" smtClean="0">
                <a:solidFill>
                  <a:schemeClr val="tx1"/>
                </a:solidFill>
              </a:rPr>
              <a:t>             </a:t>
            </a:r>
            <a:r>
              <a:rPr lang="en-US" sz="4400" dirty="0" smtClean="0">
                <a:solidFill>
                  <a:srgbClr val="C00000"/>
                </a:solidFill>
              </a:rPr>
              <a:t>RESULT</a:t>
            </a:r>
            <a:endParaRPr lang="en-US" sz="4400" dirty="0">
              <a:solidFill>
                <a:srgbClr val="C00000"/>
              </a:solidFill>
            </a:endParaRPr>
          </a:p>
        </p:txBody>
      </p:sp>
      <p:sp>
        <p:nvSpPr>
          <p:cNvPr id="3" name="Content Placeholder 2"/>
          <p:cNvSpPr>
            <a:spLocks noGrp="1"/>
          </p:cNvSpPr>
          <p:nvPr>
            <p:ph idx="1"/>
          </p:nvPr>
        </p:nvSpPr>
        <p:spPr>
          <a:xfrm>
            <a:off x="609600" y="1447800"/>
            <a:ext cx="7391399" cy="3810000"/>
          </a:xfrm>
        </p:spPr>
        <p:txBody>
          <a:bodyPr>
            <a:noAutofit/>
          </a:bodyPr>
          <a:lstStyle/>
          <a:p>
            <a:pPr>
              <a:buNone/>
            </a:pPr>
            <a:r>
              <a:rPr lang="en-US" sz="2000" dirty="0" smtClean="0"/>
              <a:t>Following results are obtained in this project:</a:t>
            </a:r>
            <a:endParaRPr lang="en-IN" sz="2000" dirty="0" smtClean="0"/>
          </a:p>
          <a:p>
            <a:pPr>
              <a:buNone/>
            </a:pPr>
            <a:r>
              <a:rPr lang="en-US" sz="2000" dirty="0" smtClean="0"/>
              <a:t> </a:t>
            </a:r>
            <a:endParaRPr lang="en-IN" sz="2000" dirty="0" smtClean="0"/>
          </a:p>
          <a:p>
            <a:r>
              <a:rPr lang="en-US" sz="2000" dirty="0" smtClean="0"/>
              <a:t>In the Resistance code, the ML model can predict desired value with up to 95% accuracy.</a:t>
            </a:r>
            <a:endParaRPr lang="en-IN" sz="2000" dirty="0" smtClean="0"/>
          </a:p>
          <a:p>
            <a:endParaRPr lang="en-IN" sz="2000" dirty="0" smtClean="0"/>
          </a:p>
          <a:p>
            <a:r>
              <a:rPr lang="en-US" sz="2000" dirty="0" smtClean="0"/>
              <a:t> In the Capacitance code, the ML model can predict desired value with up to 99% accuracy.</a:t>
            </a:r>
            <a:endParaRPr lang="en-IN" sz="2000" dirty="0" smtClean="0"/>
          </a:p>
          <a:p>
            <a:endParaRPr lang="en-IN" sz="2000" dirty="0" smtClean="0"/>
          </a:p>
          <a:p>
            <a:r>
              <a:rPr lang="en-US" sz="2000" dirty="0" smtClean="0"/>
              <a:t> In the Inductance code, the ML model can predict desired value with up to 99% accuracy.</a:t>
            </a:r>
            <a:endParaRPr lang="en-IN" sz="2000" dirty="0" smtClean="0"/>
          </a:p>
          <a:p>
            <a:pPr marL="114300" indent="0" algn="just">
              <a:lnSpc>
                <a:spcPct val="150000"/>
              </a:lnSpc>
              <a:buNone/>
            </a:pPr>
            <a:endParaRPr lang="en-US" sz="2000" dirty="0">
              <a:cs typeface="Times New Roman" pitchFamily="18" charset="0"/>
            </a:endParaRPr>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29698" name="AutoShape 2"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0" name="AutoShape 4" descr="Ridge Reg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9702" name="AutoShape 6" descr="Ridge regression - MATLAB ridge"/>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 xmlns:p14="http://schemas.microsoft.com/office/powerpoint/2010/main" val="4140914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500" dirty="0" smtClean="0">
                <a:solidFill>
                  <a:srgbClr val="C00000"/>
                </a:solidFill>
              </a:rPr>
              <a:t>APPLICATIONS OF ML</a:t>
            </a:r>
            <a:endParaRPr lang="en-US" sz="4500"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sz="3200" dirty="0" smtClean="0">
                <a:solidFill>
                  <a:srgbClr val="7030A0"/>
                </a:solidFill>
                <a:latin typeface="Times New Roman" panose="02020603050405020304" pitchFamily="18" charset="0"/>
                <a:cs typeface="Times New Roman" panose="02020603050405020304" pitchFamily="18" charset="0"/>
              </a:rPr>
              <a:t>Banking / Telecom / Retail </a:t>
            </a:r>
          </a:p>
          <a:p>
            <a:pPr marL="800100" lvl="1" indent="-342900">
              <a:buFont typeface="Wingdings" panose="05000000000000000000" pitchFamily="2" charset="2"/>
              <a:buChar char="q"/>
            </a:pPr>
            <a:r>
              <a:rPr lang="en-US" sz="3200" dirty="0" smtClean="0">
                <a:solidFill>
                  <a:srgbClr val="CC6600"/>
                </a:solidFill>
                <a:latin typeface="Times New Roman" panose="02020603050405020304" pitchFamily="18" charset="0"/>
                <a:cs typeface="Times New Roman" panose="02020603050405020304" pitchFamily="18" charset="0"/>
              </a:rPr>
              <a:t>Identify: </a:t>
            </a:r>
          </a:p>
          <a:p>
            <a:pPr marL="1200150" lvl="2" indent="-285750">
              <a:buFont typeface="Wingdings" panose="05000000000000000000" pitchFamily="2" charset="2"/>
              <a:buChar char="Ø"/>
            </a:pPr>
            <a:r>
              <a:rPr lang="en-US" sz="2800" dirty="0" smtClean="0">
                <a:solidFill>
                  <a:srgbClr val="0000FF"/>
                </a:solidFill>
                <a:latin typeface="Times New Roman" panose="02020603050405020304" pitchFamily="18" charset="0"/>
                <a:cs typeface="Times New Roman" panose="02020603050405020304" pitchFamily="18" charset="0"/>
              </a:rPr>
              <a:t>Prospective customers </a:t>
            </a:r>
          </a:p>
          <a:p>
            <a:pPr marL="1200150" lvl="2" indent="-285750">
              <a:buFont typeface="Wingdings" panose="05000000000000000000" pitchFamily="2" charset="2"/>
              <a:buChar char="Ø"/>
            </a:pPr>
            <a:r>
              <a:rPr lang="en-US" sz="2800" dirty="0" smtClean="0">
                <a:solidFill>
                  <a:srgbClr val="0000FF"/>
                </a:solidFill>
                <a:latin typeface="Times New Roman" panose="02020603050405020304" pitchFamily="18" charset="0"/>
                <a:cs typeface="Times New Roman" panose="02020603050405020304" pitchFamily="18" charset="0"/>
              </a:rPr>
              <a:t>Dissatisfied customers </a:t>
            </a:r>
          </a:p>
          <a:p>
            <a:pPr marL="1200150" lvl="2" indent="-285750">
              <a:buFont typeface="Wingdings" panose="05000000000000000000" pitchFamily="2" charset="2"/>
              <a:buChar char="Ø"/>
            </a:pPr>
            <a:r>
              <a:rPr lang="en-US" sz="2800" dirty="0" smtClean="0">
                <a:solidFill>
                  <a:srgbClr val="0000FF"/>
                </a:solidFill>
                <a:latin typeface="Times New Roman" panose="02020603050405020304" pitchFamily="18" charset="0"/>
                <a:cs typeface="Times New Roman" panose="02020603050405020304" pitchFamily="18" charset="0"/>
              </a:rPr>
              <a:t>Good customers </a:t>
            </a:r>
          </a:p>
          <a:p>
            <a:pPr marL="1200150" lvl="2" indent="-285750">
              <a:buFont typeface="Wingdings" panose="05000000000000000000" pitchFamily="2" charset="2"/>
              <a:buChar char="Ø"/>
            </a:pPr>
            <a:r>
              <a:rPr lang="en-US" sz="2800" dirty="0" smtClean="0">
                <a:solidFill>
                  <a:srgbClr val="0000FF"/>
                </a:solidFill>
                <a:latin typeface="Times New Roman" panose="02020603050405020304" pitchFamily="18" charset="0"/>
                <a:cs typeface="Times New Roman" panose="02020603050405020304" pitchFamily="18" charset="0"/>
              </a:rPr>
              <a:t>Bad payers </a:t>
            </a:r>
          </a:p>
          <a:p>
            <a:pPr marL="800100" lvl="1" indent="-342900">
              <a:buFont typeface="Wingdings" panose="05000000000000000000" pitchFamily="2" charset="2"/>
              <a:buChar char="q"/>
            </a:pPr>
            <a:r>
              <a:rPr lang="en-US" sz="3200" dirty="0" smtClean="0">
                <a:solidFill>
                  <a:srgbClr val="CC6600"/>
                </a:solidFill>
                <a:latin typeface="Times New Roman" panose="02020603050405020304" pitchFamily="18" charset="0"/>
                <a:cs typeface="Times New Roman" panose="02020603050405020304" pitchFamily="18" charset="0"/>
              </a:rPr>
              <a:t>Obtain: </a:t>
            </a:r>
          </a:p>
          <a:p>
            <a:pPr marL="1200150" lvl="2" indent="-285750">
              <a:buFont typeface="Wingdings" panose="05000000000000000000" pitchFamily="2" charset="2"/>
              <a:buChar char="Ø"/>
            </a:pPr>
            <a:r>
              <a:rPr lang="en-US" sz="2800" dirty="0" smtClean="0">
                <a:solidFill>
                  <a:srgbClr val="0000FF"/>
                </a:solidFill>
                <a:latin typeface="Times New Roman" panose="02020603050405020304" pitchFamily="18" charset="0"/>
                <a:cs typeface="Times New Roman" panose="02020603050405020304" pitchFamily="18" charset="0"/>
              </a:rPr>
              <a:t>More effective advertising </a:t>
            </a:r>
          </a:p>
          <a:p>
            <a:pPr marL="1200150" lvl="2" indent="-285750">
              <a:buFont typeface="Wingdings" panose="05000000000000000000" pitchFamily="2" charset="2"/>
              <a:buChar char="Ø"/>
            </a:pPr>
            <a:r>
              <a:rPr lang="en-US" sz="2800" dirty="0" smtClean="0">
                <a:solidFill>
                  <a:srgbClr val="0000FF"/>
                </a:solidFill>
                <a:latin typeface="Times New Roman" panose="02020603050405020304" pitchFamily="18" charset="0"/>
                <a:cs typeface="Times New Roman" panose="02020603050405020304" pitchFamily="18" charset="0"/>
              </a:rPr>
              <a:t>Less credit risk </a:t>
            </a:r>
          </a:p>
          <a:p>
            <a:pPr marL="1200150" lvl="2" indent="-285750">
              <a:buFont typeface="Wingdings" panose="05000000000000000000" pitchFamily="2" charset="2"/>
              <a:buChar char="Ø"/>
            </a:pPr>
            <a:r>
              <a:rPr lang="en-US" sz="2800" dirty="0" smtClean="0">
                <a:solidFill>
                  <a:srgbClr val="0000FF"/>
                </a:solidFill>
                <a:latin typeface="Times New Roman" panose="02020603050405020304" pitchFamily="18" charset="0"/>
                <a:cs typeface="Times New Roman" panose="02020603050405020304" pitchFamily="18" charset="0"/>
              </a:rPr>
              <a:t>Fewer fraud </a:t>
            </a:r>
          </a:p>
          <a:p>
            <a:pPr marL="1200150" lvl="2" indent="-285750">
              <a:buFont typeface="Wingdings" panose="05000000000000000000" pitchFamily="2" charset="2"/>
              <a:buChar char="Ø"/>
            </a:pPr>
            <a:r>
              <a:rPr lang="en-US" sz="2800" dirty="0" smtClean="0">
                <a:solidFill>
                  <a:srgbClr val="0000FF"/>
                </a:solidFill>
                <a:latin typeface="Times New Roman" panose="02020603050405020304" pitchFamily="18" charset="0"/>
                <a:cs typeface="Times New Roman" panose="02020603050405020304" pitchFamily="18" charset="0"/>
              </a:rPr>
              <a:t>Decreased churn rate </a:t>
            </a:r>
          </a:p>
          <a:p>
            <a:pPr marL="1200150" lvl="2" indent="-285750">
              <a:buFont typeface="Wingdings" panose="05000000000000000000" pitchFamily="2" charset="2"/>
              <a:buChar char="Ø"/>
            </a:pPr>
            <a:endParaRPr lang="en-US" dirty="0" smtClean="0">
              <a:solidFill>
                <a:srgbClr val="000000"/>
              </a:solidFill>
              <a:latin typeface="Calibri" panose="020F0502020204030204" pitchFamily="34" charset="0"/>
            </a:endParaRPr>
          </a:p>
          <a:p>
            <a:pPr algn="just">
              <a:buFont typeface="Wingdings" pitchFamily="2" charset="2"/>
              <a:buChar char="Ø"/>
            </a:pPr>
            <a:endParaRPr lang="en-US" dirty="0"/>
          </a:p>
        </p:txBody>
      </p:sp>
      <p:cxnSp>
        <p:nvCxnSpPr>
          <p:cNvPr id="4" name="Straight Connector 3"/>
          <p:cNvCxnSpPr/>
          <p:nvPr/>
        </p:nvCxnSpPr>
        <p:spPr>
          <a:xfrm>
            <a:off x="387927" y="1219200"/>
            <a:ext cx="7620000" cy="0"/>
          </a:xfrm>
          <a:prstGeom prst="line">
            <a:avLst/>
          </a:prstGeom>
        </p:spPr>
        <p:style>
          <a:lnRef idx="3">
            <a:schemeClr val="dk1"/>
          </a:lnRef>
          <a:fillRef idx="0">
            <a:schemeClr val="dk1"/>
          </a:fillRef>
          <a:effectRef idx="2">
            <a:schemeClr val="dk1"/>
          </a:effectRef>
          <a:fontRef idx="minor">
            <a:schemeClr val="tx1"/>
          </a:fontRef>
        </p:style>
      </p:cxnSp>
      <p:pic>
        <p:nvPicPr>
          <p:cNvPr id="5" name="Picture 4" descr="https://i.kinja-img.com/gawker-media/image/upload/p0jlnxam1dkgr9hi6nhc.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0" y="2286000"/>
            <a:ext cx="3077301" cy="3200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 xmlns:p14="http://schemas.microsoft.com/office/powerpoint/2010/main" val="12600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500" dirty="0" smtClean="0">
                <a:solidFill>
                  <a:srgbClr val="C00000"/>
                </a:solidFill>
              </a:rPr>
              <a:t>APPLICATIONS (cont)</a:t>
            </a:r>
            <a:endParaRPr lang="en-US" sz="4500"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pPr>
              <a:buNone/>
            </a:pPr>
            <a:r>
              <a:rPr lang="en-US" sz="3600" dirty="0" smtClean="0">
                <a:solidFill>
                  <a:srgbClr val="7030A0"/>
                </a:solidFill>
                <a:latin typeface="Times New Roman" panose="02020603050405020304" pitchFamily="18" charset="0"/>
                <a:cs typeface="Times New Roman" panose="02020603050405020304" pitchFamily="18" charset="0"/>
              </a:rPr>
              <a:t>2. Biomedical / Biometrics </a:t>
            </a:r>
          </a:p>
          <a:p>
            <a:pPr marL="914400" lvl="1" indent="-457200">
              <a:buFont typeface="Wingdings" panose="05000000000000000000" pitchFamily="2" charset="2"/>
              <a:buChar char="q"/>
            </a:pPr>
            <a:r>
              <a:rPr lang="en-US" sz="3200" dirty="0" smtClean="0">
                <a:solidFill>
                  <a:srgbClr val="CC6600"/>
                </a:solidFill>
                <a:latin typeface="Times New Roman" panose="02020603050405020304" pitchFamily="18" charset="0"/>
                <a:cs typeface="Times New Roman" panose="02020603050405020304" pitchFamily="18" charset="0"/>
              </a:rPr>
              <a:t>Medicine: </a:t>
            </a:r>
          </a:p>
          <a:p>
            <a:pPr marL="1371600" lvl="2" indent="-457200">
              <a:buFont typeface="Wingdings" panose="05000000000000000000" pitchFamily="2" charset="2"/>
              <a:buChar char="Ø"/>
            </a:pPr>
            <a:r>
              <a:rPr lang="en-US" sz="3200" dirty="0" smtClean="0">
                <a:solidFill>
                  <a:srgbClr val="0000FF"/>
                </a:solidFill>
                <a:latin typeface="Times New Roman" panose="02020603050405020304" pitchFamily="18" charset="0"/>
                <a:cs typeface="Times New Roman" panose="02020603050405020304" pitchFamily="18" charset="0"/>
              </a:rPr>
              <a:t>Screening </a:t>
            </a:r>
          </a:p>
          <a:p>
            <a:pPr marL="1371600" lvl="2" indent="-457200">
              <a:buFont typeface="Wingdings" panose="05000000000000000000" pitchFamily="2" charset="2"/>
              <a:buChar char="Ø"/>
            </a:pPr>
            <a:r>
              <a:rPr lang="en-US" sz="3200" dirty="0" smtClean="0">
                <a:solidFill>
                  <a:srgbClr val="0000FF"/>
                </a:solidFill>
                <a:latin typeface="Times New Roman" panose="02020603050405020304" pitchFamily="18" charset="0"/>
                <a:cs typeface="Times New Roman" panose="02020603050405020304" pitchFamily="18" charset="0"/>
              </a:rPr>
              <a:t>Diagnosis and prognosis </a:t>
            </a:r>
          </a:p>
          <a:p>
            <a:pPr marL="1371600" lvl="2" indent="-457200">
              <a:buFont typeface="Wingdings" panose="05000000000000000000" pitchFamily="2" charset="2"/>
              <a:buChar char="Ø"/>
            </a:pPr>
            <a:r>
              <a:rPr lang="en-US" sz="3200" dirty="0" smtClean="0">
                <a:solidFill>
                  <a:srgbClr val="0000FF"/>
                </a:solidFill>
                <a:latin typeface="Times New Roman" panose="02020603050405020304" pitchFamily="18" charset="0"/>
                <a:cs typeface="Times New Roman" panose="02020603050405020304" pitchFamily="18" charset="0"/>
              </a:rPr>
              <a:t>Drug discovery </a:t>
            </a:r>
          </a:p>
          <a:p>
            <a:pPr marL="914400" lvl="1" indent="-457200">
              <a:buFont typeface="Wingdings" panose="05000000000000000000" pitchFamily="2" charset="2"/>
              <a:buChar char="q"/>
            </a:pPr>
            <a:r>
              <a:rPr lang="en-US" sz="3200" dirty="0" smtClean="0">
                <a:solidFill>
                  <a:srgbClr val="CC6600"/>
                </a:solidFill>
                <a:latin typeface="Times New Roman" panose="02020603050405020304" pitchFamily="18" charset="0"/>
                <a:cs typeface="Times New Roman" panose="02020603050405020304" pitchFamily="18" charset="0"/>
              </a:rPr>
              <a:t>Security: </a:t>
            </a:r>
          </a:p>
          <a:p>
            <a:pPr marL="1371600" lvl="2" indent="-457200">
              <a:buFont typeface="Wingdings" panose="05000000000000000000" pitchFamily="2" charset="2"/>
              <a:buChar char="Ø"/>
            </a:pPr>
            <a:r>
              <a:rPr lang="en-US" sz="3200" dirty="0" smtClean="0">
                <a:solidFill>
                  <a:srgbClr val="0000FF"/>
                </a:solidFill>
                <a:latin typeface="Times New Roman" panose="02020603050405020304" pitchFamily="18" charset="0"/>
                <a:cs typeface="Times New Roman" panose="02020603050405020304" pitchFamily="18" charset="0"/>
              </a:rPr>
              <a:t>Face recognition </a:t>
            </a:r>
          </a:p>
          <a:p>
            <a:pPr marL="1371600" lvl="2" indent="-457200">
              <a:buFont typeface="Wingdings" panose="05000000000000000000" pitchFamily="2" charset="2"/>
              <a:buChar char="Ø"/>
            </a:pPr>
            <a:r>
              <a:rPr lang="en-US" sz="3200" dirty="0" smtClean="0">
                <a:solidFill>
                  <a:srgbClr val="0000FF"/>
                </a:solidFill>
                <a:latin typeface="Times New Roman" panose="02020603050405020304" pitchFamily="18" charset="0"/>
                <a:cs typeface="Times New Roman" panose="02020603050405020304" pitchFamily="18" charset="0"/>
              </a:rPr>
              <a:t>Signature / fingerprint / iris verification </a:t>
            </a:r>
          </a:p>
          <a:p>
            <a:pPr marL="1371600" lvl="2" indent="-457200">
              <a:buFont typeface="Wingdings" panose="05000000000000000000" pitchFamily="2" charset="2"/>
              <a:buChar char="Ø"/>
            </a:pPr>
            <a:r>
              <a:rPr lang="en-US" sz="3200" dirty="0" smtClean="0">
                <a:solidFill>
                  <a:srgbClr val="0000FF"/>
                </a:solidFill>
                <a:latin typeface="Times New Roman" panose="02020603050405020304" pitchFamily="18" charset="0"/>
                <a:cs typeface="Times New Roman" panose="02020603050405020304" pitchFamily="18" charset="0"/>
              </a:rPr>
              <a:t>DNA fingerprinting </a:t>
            </a:r>
          </a:p>
          <a:p>
            <a:pPr marL="1200150" lvl="2" indent="-285750">
              <a:buFont typeface="Wingdings" panose="05000000000000000000" pitchFamily="2" charset="2"/>
              <a:buChar char="Ø"/>
            </a:pPr>
            <a:endParaRPr lang="en-US" dirty="0" smtClean="0">
              <a:solidFill>
                <a:srgbClr val="000000"/>
              </a:solidFill>
              <a:latin typeface="Calibri" panose="020F0502020204030204" pitchFamily="34" charset="0"/>
            </a:endParaRPr>
          </a:p>
          <a:p>
            <a:pPr algn="just">
              <a:buFont typeface="Wingdings" pitchFamily="2" charset="2"/>
              <a:buChar char="Ø"/>
            </a:pPr>
            <a:endParaRPr lang="en-US" dirty="0"/>
          </a:p>
        </p:txBody>
      </p:sp>
      <p:cxnSp>
        <p:nvCxnSpPr>
          <p:cNvPr id="4" name="Straight Connector 3"/>
          <p:cNvCxnSpPr/>
          <p:nvPr/>
        </p:nvCxnSpPr>
        <p:spPr>
          <a:xfrm>
            <a:off x="387927" y="1219200"/>
            <a:ext cx="7620000" cy="0"/>
          </a:xfrm>
          <a:prstGeom prst="line">
            <a:avLst/>
          </a:prstGeom>
        </p:spPr>
        <p:style>
          <a:lnRef idx="3">
            <a:schemeClr val="dk1"/>
          </a:lnRef>
          <a:fillRef idx="0">
            <a:schemeClr val="dk1"/>
          </a:fillRef>
          <a:effectRef idx="2">
            <a:schemeClr val="dk1"/>
          </a:effectRef>
          <a:fontRef idx="minor">
            <a:schemeClr val="tx1"/>
          </a:fontRef>
        </p:style>
      </p:cxnSp>
      <p:pic>
        <p:nvPicPr>
          <p:cNvPr id="6" name="Picture 4" descr="http://ampletrails.com/wp-content/uploads/2012/05/FTA-S20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098202" y="3657600"/>
            <a:ext cx="2902797" cy="152333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 xmlns:p14="http://schemas.microsoft.com/office/powerpoint/2010/main" val="12600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500" dirty="0" smtClean="0">
                <a:solidFill>
                  <a:srgbClr val="C00000"/>
                </a:solidFill>
              </a:rPr>
              <a:t>APPLICATIONS (cont)</a:t>
            </a:r>
            <a:endParaRPr lang="en-US" sz="4500" dirty="0">
              <a:solidFill>
                <a:srgbClr val="C00000"/>
              </a:solidFill>
            </a:endParaRPr>
          </a:p>
        </p:txBody>
      </p:sp>
      <p:sp>
        <p:nvSpPr>
          <p:cNvPr id="3" name="Content Placeholder 2"/>
          <p:cNvSpPr>
            <a:spLocks noGrp="1"/>
          </p:cNvSpPr>
          <p:nvPr>
            <p:ph idx="1"/>
          </p:nvPr>
        </p:nvSpPr>
        <p:spPr/>
        <p:txBody>
          <a:bodyPr>
            <a:normAutofit fontScale="77500" lnSpcReduction="20000"/>
          </a:bodyPr>
          <a:lstStyle/>
          <a:p>
            <a:pPr>
              <a:buNone/>
            </a:pPr>
            <a:r>
              <a:rPr lang="en-US" sz="3200" dirty="0" smtClean="0">
                <a:solidFill>
                  <a:srgbClr val="7030A0"/>
                </a:solidFill>
                <a:latin typeface="Times New Roman" panose="02020603050405020304" pitchFamily="18" charset="0"/>
                <a:cs typeface="Times New Roman" panose="02020603050405020304" pitchFamily="18" charset="0"/>
              </a:rPr>
              <a:t>3</a:t>
            </a:r>
            <a:r>
              <a:rPr lang="en-US" sz="4800" dirty="0" smtClean="0">
                <a:solidFill>
                  <a:srgbClr val="7030A0"/>
                </a:solidFill>
                <a:latin typeface="Times New Roman" panose="02020603050405020304" pitchFamily="18" charset="0"/>
                <a:cs typeface="Times New Roman" panose="02020603050405020304" pitchFamily="18" charset="0"/>
              </a:rPr>
              <a:t>.</a:t>
            </a:r>
            <a:r>
              <a:rPr lang="en-US" sz="3600" dirty="0" smtClean="0">
                <a:solidFill>
                  <a:srgbClr val="7030A0"/>
                </a:solidFill>
                <a:latin typeface="Times New Roman" panose="02020603050405020304" pitchFamily="18" charset="0"/>
                <a:cs typeface="Times New Roman" panose="02020603050405020304" pitchFamily="18" charset="0"/>
              </a:rPr>
              <a:t> Computer / Internet </a:t>
            </a:r>
          </a:p>
          <a:p>
            <a:pPr marL="800100" lvl="1" indent="-342900">
              <a:buFont typeface="Wingdings" panose="05000000000000000000" pitchFamily="2" charset="2"/>
              <a:buChar char="q"/>
            </a:pPr>
            <a:r>
              <a:rPr lang="en-US" sz="3600" dirty="0" smtClean="0">
                <a:solidFill>
                  <a:srgbClr val="CC6600"/>
                </a:solidFill>
                <a:latin typeface="Times New Roman" panose="02020603050405020304" pitchFamily="18" charset="0"/>
                <a:cs typeface="Times New Roman" panose="02020603050405020304" pitchFamily="18" charset="0"/>
              </a:rPr>
              <a:t> Computer interfaces: </a:t>
            </a:r>
          </a:p>
          <a:p>
            <a:pPr marL="1200150" lvl="2" indent="-285750">
              <a:buFont typeface="Wingdings" panose="05000000000000000000" pitchFamily="2" charset="2"/>
              <a:buChar char="Ø"/>
            </a:pPr>
            <a:r>
              <a:rPr lang="en-US" sz="3200" dirty="0" smtClean="0">
                <a:solidFill>
                  <a:srgbClr val="0000FF"/>
                </a:solidFill>
                <a:latin typeface="Times New Roman" panose="02020603050405020304" pitchFamily="18" charset="0"/>
                <a:cs typeface="Times New Roman" panose="02020603050405020304" pitchFamily="18" charset="0"/>
              </a:rPr>
              <a:t>Troubleshooting wizards </a:t>
            </a:r>
          </a:p>
          <a:p>
            <a:pPr marL="1200150" lvl="2" indent="-285750">
              <a:buFont typeface="Wingdings" panose="05000000000000000000" pitchFamily="2" charset="2"/>
              <a:buChar char="Ø"/>
            </a:pPr>
            <a:r>
              <a:rPr lang="en-US" sz="3200" dirty="0" smtClean="0">
                <a:solidFill>
                  <a:srgbClr val="0000FF"/>
                </a:solidFill>
                <a:latin typeface="Times New Roman" panose="02020603050405020304" pitchFamily="18" charset="0"/>
                <a:cs typeface="Times New Roman" panose="02020603050405020304" pitchFamily="18" charset="0"/>
              </a:rPr>
              <a:t>Handwriting and speech </a:t>
            </a:r>
          </a:p>
          <a:p>
            <a:pPr marL="1200150" lvl="2" indent="-285750">
              <a:buFont typeface="Wingdings" panose="05000000000000000000" pitchFamily="2" charset="2"/>
              <a:buChar char="Ø"/>
            </a:pPr>
            <a:r>
              <a:rPr lang="en-US" sz="3200" dirty="0" smtClean="0">
                <a:solidFill>
                  <a:srgbClr val="0000FF"/>
                </a:solidFill>
                <a:latin typeface="Times New Roman" panose="02020603050405020304" pitchFamily="18" charset="0"/>
                <a:cs typeface="Times New Roman" panose="02020603050405020304" pitchFamily="18" charset="0"/>
              </a:rPr>
              <a:t>Brain waves </a:t>
            </a:r>
          </a:p>
          <a:p>
            <a:pPr marL="800100" lvl="1" indent="-342900">
              <a:buFont typeface="Wingdings" panose="05000000000000000000" pitchFamily="2" charset="2"/>
              <a:buChar char="q"/>
            </a:pPr>
            <a:r>
              <a:rPr lang="en-US" sz="3600" dirty="0" smtClean="0">
                <a:solidFill>
                  <a:srgbClr val="CC6600"/>
                </a:solidFill>
                <a:latin typeface="Times New Roman" panose="02020603050405020304" pitchFamily="18" charset="0"/>
                <a:cs typeface="Times New Roman" panose="02020603050405020304" pitchFamily="18" charset="0"/>
              </a:rPr>
              <a:t> Internet </a:t>
            </a:r>
          </a:p>
          <a:p>
            <a:pPr marL="1200150" lvl="2" indent="-285750">
              <a:buFont typeface="Wingdings" panose="05000000000000000000" pitchFamily="2" charset="2"/>
              <a:buChar char="Ø"/>
            </a:pPr>
            <a:r>
              <a:rPr lang="en-US" sz="3200" dirty="0" smtClean="0">
                <a:solidFill>
                  <a:srgbClr val="0000FF"/>
                </a:solidFill>
                <a:latin typeface="Times New Roman" panose="02020603050405020304" pitchFamily="18" charset="0"/>
                <a:cs typeface="Times New Roman" panose="02020603050405020304" pitchFamily="18" charset="0"/>
              </a:rPr>
              <a:t>Hit ranking </a:t>
            </a:r>
          </a:p>
          <a:p>
            <a:pPr marL="1200150" lvl="2" indent="-285750">
              <a:buFont typeface="Wingdings" panose="05000000000000000000" pitchFamily="2" charset="2"/>
              <a:buChar char="Ø"/>
            </a:pPr>
            <a:r>
              <a:rPr lang="en-US" sz="3200" dirty="0" smtClean="0">
                <a:solidFill>
                  <a:srgbClr val="0000FF"/>
                </a:solidFill>
                <a:latin typeface="Times New Roman" panose="02020603050405020304" pitchFamily="18" charset="0"/>
                <a:cs typeface="Times New Roman" panose="02020603050405020304" pitchFamily="18" charset="0"/>
              </a:rPr>
              <a:t>Spam filtering </a:t>
            </a:r>
          </a:p>
          <a:p>
            <a:pPr marL="1200150" lvl="2" indent="-285750">
              <a:buFont typeface="Wingdings" panose="05000000000000000000" pitchFamily="2" charset="2"/>
              <a:buChar char="Ø"/>
            </a:pPr>
            <a:r>
              <a:rPr lang="en-US" sz="3200" dirty="0" smtClean="0">
                <a:solidFill>
                  <a:srgbClr val="0000FF"/>
                </a:solidFill>
                <a:latin typeface="Times New Roman" panose="02020603050405020304" pitchFamily="18" charset="0"/>
                <a:cs typeface="Times New Roman" panose="02020603050405020304" pitchFamily="18" charset="0"/>
              </a:rPr>
              <a:t>Text categorization </a:t>
            </a:r>
          </a:p>
          <a:p>
            <a:pPr marL="1200150" lvl="2" indent="-285750">
              <a:buFont typeface="Wingdings" panose="05000000000000000000" pitchFamily="2" charset="2"/>
              <a:buChar char="Ø"/>
            </a:pPr>
            <a:r>
              <a:rPr lang="en-US" sz="3200" dirty="0" smtClean="0">
                <a:solidFill>
                  <a:srgbClr val="0000FF"/>
                </a:solidFill>
                <a:latin typeface="Times New Roman" panose="02020603050405020304" pitchFamily="18" charset="0"/>
                <a:cs typeface="Times New Roman" panose="02020603050405020304" pitchFamily="18" charset="0"/>
              </a:rPr>
              <a:t>Text translation </a:t>
            </a:r>
          </a:p>
          <a:p>
            <a:pPr marL="1200150" lvl="2" indent="-285750">
              <a:buFont typeface="Wingdings" panose="05000000000000000000" pitchFamily="2" charset="2"/>
              <a:buChar char="Ø"/>
            </a:pPr>
            <a:r>
              <a:rPr lang="en-US" sz="3200" dirty="0" smtClean="0">
                <a:solidFill>
                  <a:srgbClr val="0000FF"/>
                </a:solidFill>
                <a:latin typeface="Times New Roman" panose="02020603050405020304" pitchFamily="18" charset="0"/>
                <a:cs typeface="Times New Roman" panose="02020603050405020304" pitchFamily="18" charset="0"/>
              </a:rPr>
              <a:t>Recommendation </a:t>
            </a:r>
          </a:p>
          <a:p>
            <a:pPr marL="1200150" lvl="2" indent="-285750">
              <a:buFont typeface="Wingdings" panose="05000000000000000000" pitchFamily="2" charset="2"/>
              <a:buChar char="Ø"/>
            </a:pPr>
            <a:endParaRPr lang="en-US" dirty="0" smtClean="0">
              <a:solidFill>
                <a:srgbClr val="000000"/>
              </a:solidFill>
              <a:latin typeface="Calibri" panose="020F0502020204030204" pitchFamily="34" charset="0"/>
            </a:endParaRPr>
          </a:p>
          <a:p>
            <a:pPr algn="just">
              <a:buFont typeface="Wingdings" pitchFamily="2" charset="2"/>
              <a:buChar char="Ø"/>
            </a:pPr>
            <a:endParaRPr lang="en-US" dirty="0"/>
          </a:p>
        </p:txBody>
      </p:sp>
      <p:cxnSp>
        <p:nvCxnSpPr>
          <p:cNvPr id="4" name="Straight Connector 3"/>
          <p:cNvCxnSpPr/>
          <p:nvPr/>
        </p:nvCxnSpPr>
        <p:spPr>
          <a:xfrm>
            <a:off x="387927" y="1219200"/>
            <a:ext cx="7620000" cy="0"/>
          </a:xfrm>
          <a:prstGeom prst="line">
            <a:avLst/>
          </a:prstGeom>
        </p:spPr>
        <p:style>
          <a:lnRef idx="3">
            <a:schemeClr val="dk1"/>
          </a:lnRef>
          <a:fillRef idx="0">
            <a:schemeClr val="dk1"/>
          </a:fillRef>
          <a:effectRef idx="2">
            <a:schemeClr val="dk1"/>
          </a:effectRef>
          <a:fontRef idx="minor">
            <a:schemeClr val="tx1"/>
          </a:fontRef>
        </p:style>
      </p:cxnSp>
      <p:pic>
        <p:nvPicPr>
          <p:cNvPr id="6" name="Picture 5"/>
          <p:cNvPicPr>
            <a:picLocks noChangeAspect="1"/>
          </p:cNvPicPr>
          <p:nvPr/>
        </p:nvPicPr>
        <p:blipFill>
          <a:blip r:embed="rId2" cstate="print"/>
          <a:stretch>
            <a:fillRect/>
          </a:stretch>
        </p:blipFill>
        <p:spPr>
          <a:xfrm>
            <a:off x="4343401" y="3499778"/>
            <a:ext cx="4719143" cy="2443821"/>
          </a:xfrm>
          <a:prstGeom prst="rect">
            <a:avLst/>
          </a:prstGeom>
        </p:spPr>
      </p:pic>
    </p:spTree>
    <p:extLst>
      <p:ext uri="{BB962C8B-B14F-4D97-AF65-F5344CB8AC3E}">
        <p14:creationId xmlns="" xmlns:p14="http://schemas.microsoft.com/office/powerpoint/2010/main" val="12600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rgbClr val="C00000"/>
                </a:solidFill>
              </a:rPr>
              <a:t>ADVANTAGES OF ML</a:t>
            </a:r>
            <a:endParaRPr lang="en-US" sz="4400" dirty="0">
              <a:solidFill>
                <a:srgbClr val="C00000"/>
              </a:solidFill>
            </a:endParaRPr>
          </a:p>
        </p:txBody>
      </p:sp>
      <p:sp>
        <p:nvSpPr>
          <p:cNvPr id="3" name="Content Placeholder 2"/>
          <p:cNvSpPr>
            <a:spLocks noGrp="1"/>
          </p:cNvSpPr>
          <p:nvPr>
            <p:ph idx="1"/>
          </p:nvPr>
        </p:nvSpPr>
        <p:spPr/>
        <p:txBody>
          <a:bodyPr>
            <a:normAutofit lnSpcReduction="10000"/>
          </a:bodyPr>
          <a:lstStyle/>
          <a:p>
            <a:pPr marL="571500" indent="-457200" algn="just">
              <a:buAutoNum type="arabicPeriod"/>
            </a:pPr>
            <a:r>
              <a:rPr lang="en-IN" sz="2800" dirty="0" smtClean="0"/>
              <a:t>Easily identifies trends and patterns.</a:t>
            </a:r>
          </a:p>
          <a:p>
            <a:pPr marL="571500" indent="-457200" algn="just">
              <a:buAutoNum type="arabicPeriod"/>
            </a:pPr>
            <a:endParaRPr lang="en-IN" sz="2800" dirty="0" smtClean="0"/>
          </a:p>
          <a:p>
            <a:pPr marL="571500" indent="-457200" algn="just">
              <a:buFont typeface="Arial" pitchFamily="34" charset="0"/>
              <a:buAutoNum type="arabicPeriod"/>
            </a:pPr>
            <a:r>
              <a:rPr lang="en-IN" sz="2800" dirty="0" smtClean="0"/>
              <a:t>No human intervention needed (automation).</a:t>
            </a:r>
          </a:p>
          <a:p>
            <a:pPr marL="571500" indent="-457200" algn="just">
              <a:buFont typeface="Arial" pitchFamily="34" charset="0"/>
              <a:buAutoNum type="arabicPeriod"/>
            </a:pPr>
            <a:endParaRPr lang="en-IN" sz="2800" dirty="0" smtClean="0"/>
          </a:p>
          <a:p>
            <a:pPr marL="571500" indent="-457200" algn="just">
              <a:buFont typeface="Arial" pitchFamily="34" charset="0"/>
              <a:buAutoNum type="arabicPeriod"/>
            </a:pPr>
            <a:r>
              <a:rPr lang="en-IN" sz="2800" dirty="0" smtClean="0"/>
              <a:t>Continuous Improvement.</a:t>
            </a:r>
          </a:p>
          <a:p>
            <a:pPr marL="571500" indent="-457200" algn="just">
              <a:buFont typeface="Arial" pitchFamily="34" charset="0"/>
              <a:buAutoNum type="arabicPeriod"/>
            </a:pPr>
            <a:endParaRPr lang="en-IN" sz="2800" dirty="0" smtClean="0"/>
          </a:p>
          <a:p>
            <a:pPr marL="571500" indent="-457200" algn="just">
              <a:buFont typeface="Arial" pitchFamily="34" charset="0"/>
              <a:buAutoNum type="arabicPeriod"/>
            </a:pPr>
            <a:r>
              <a:rPr lang="en-IN" sz="2800" dirty="0" smtClean="0"/>
              <a:t>Handling multi-dimensional and multi-variety data.</a:t>
            </a:r>
          </a:p>
          <a:p>
            <a:pPr marL="571500" indent="-457200" algn="just">
              <a:buFont typeface="Arial" pitchFamily="34" charset="0"/>
              <a:buAutoNum type="arabicPeriod"/>
            </a:pPr>
            <a:endParaRPr lang="en-IN" sz="2800" dirty="0" smtClean="0"/>
          </a:p>
          <a:p>
            <a:pPr marL="571500" indent="-457200" algn="just">
              <a:buFont typeface="Arial" pitchFamily="34" charset="0"/>
              <a:buAutoNum type="arabicPeriod"/>
            </a:pPr>
            <a:r>
              <a:rPr lang="en-IN" sz="2800" dirty="0" smtClean="0"/>
              <a:t>Wide Applications.</a:t>
            </a:r>
          </a:p>
          <a:p>
            <a:pPr marL="571500" indent="-457200" algn="just">
              <a:buFont typeface="Arial" pitchFamily="34" charset="0"/>
              <a:buAutoNum type="arabicPeriod"/>
            </a:pPr>
            <a:endParaRPr lang="en-IN" dirty="0" smtClean="0"/>
          </a:p>
          <a:p>
            <a:pPr marL="571500" indent="-457200" algn="just">
              <a:buNone/>
            </a:pPr>
            <a:endParaRPr lang="en-IN" dirty="0" smtClean="0"/>
          </a:p>
          <a:p>
            <a:pPr marL="571500" indent="-457200" algn="just">
              <a:buAutoNum type="arabicPeriod"/>
            </a:pPr>
            <a:endParaRPr lang="en-IN" dirty="0" smtClean="0"/>
          </a:p>
          <a:p>
            <a:pPr algn="just">
              <a:buNone/>
            </a:pPr>
            <a:endParaRPr lang="en-US" dirty="0"/>
          </a:p>
        </p:txBody>
      </p:sp>
      <p:cxnSp>
        <p:nvCxnSpPr>
          <p:cNvPr id="4" name="Straight Connector 3"/>
          <p:cNvCxnSpPr/>
          <p:nvPr/>
        </p:nvCxnSpPr>
        <p:spPr>
          <a:xfrm>
            <a:off x="387927" y="12192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 xmlns:p14="http://schemas.microsoft.com/office/powerpoint/2010/main" val="3246860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solidFill>
                  <a:srgbClr val="C00000"/>
                </a:solidFill>
              </a:rPr>
              <a:t>CONTENTS</a:t>
            </a:r>
          </a:p>
        </p:txBody>
      </p:sp>
      <p:sp>
        <p:nvSpPr>
          <p:cNvPr id="3" name="Content Placeholder 2"/>
          <p:cNvSpPr>
            <a:spLocks noGrp="1"/>
          </p:cNvSpPr>
          <p:nvPr>
            <p:ph idx="1"/>
          </p:nvPr>
        </p:nvSpPr>
        <p:spPr>
          <a:xfrm>
            <a:off x="457200" y="1905000"/>
            <a:ext cx="7620000" cy="4495800"/>
          </a:xfrm>
        </p:spPr>
        <p:txBody>
          <a:bodyPr>
            <a:normAutofit/>
          </a:bodyPr>
          <a:lstStyle/>
          <a:p>
            <a:r>
              <a:rPr lang="en-US" sz="2000" dirty="0"/>
              <a:t>Motivation </a:t>
            </a:r>
          </a:p>
          <a:p>
            <a:r>
              <a:rPr lang="en-US" sz="2000" dirty="0"/>
              <a:t>Introduction</a:t>
            </a:r>
          </a:p>
          <a:p>
            <a:r>
              <a:rPr lang="en-US" sz="2000" dirty="0"/>
              <a:t>Project </a:t>
            </a:r>
            <a:r>
              <a:rPr lang="en-US" sz="2000" dirty="0" smtClean="0"/>
              <a:t>Overview</a:t>
            </a:r>
          </a:p>
          <a:p>
            <a:r>
              <a:rPr lang="en-US" sz="2000" dirty="0" smtClean="0"/>
              <a:t>Process</a:t>
            </a:r>
            <a:endParaRPr lang="en-US" sz="2000" dirty="0"/>
          </a:p>
          <a:p>
            <a:r>
              <a:rPr lang="en-US" sz="2000" dirty="0" smtClean="0"/>
              <a:t>Algorithms Used</a:t>
            </a:r>
          </a:p>
          <a:p>
            <a:r>
              <a:rPr lang="en-US" sz="2000" dirty="0" smtClean="0"/>
              <a:t>Formula Used</a:t>
            </a:r>
          </a:p>
          <a:p>
            <a:r>
              <a:rPr lang="en-US" sz="2000" dirty="0" smtClean="0"/>
              <a:t>Result</a:t>
            </a:r>
            <a:endParaRPr lang="en-US" sz="2000" dirty="0"/>
          </a:p>
          <a:p>
            <a:r>
              <a:rPr lang="en-US" sz="2000" dirty="0" smtClean="0"/>
              <a:t>Applications of ML</a:t>
            </a:r>
          </a:p>
          <a:p>
            <a:r>
              <a:rPr lang="en-US" sz="2000" dirty="0" smtClean="0"/>
              <a:t>Advantages of ML</a:t>
            </a:r>
          </a:p>
          <a:p>
            <a:r>
              <a:rPr lang="en-US" sz="2000" dirty="0" smtClean="0"/>
              <a:t>Disadvantages of ML</a:t>
            </a:r>
          </a:p>
          <a:p>
            <a:r>
              <a:rPr lang="en-US" sz="2000" dirty="0" smtClean="0"/>
              <a:t>Future Scope</a:t>
            </a:r>
            <a:endParaRPr lang="en-US" sz="2000" dirty="0"/>
          </a:p>
          <a:p>
            <a:r>
              <a:rPr lang="en-US" sz="2000" dirty="0" smtClean="0"/>
              <a:t>Conclusion</a:t>
            </a:r>
          </a:p>
          <a:p>
            <a:pPr>
              <a:buNone/>
            </a:pPr>
            <a:endParaRPr lang="en-US" sz="2000" dirty="0"/>
          </a:p>
          <a:p>
            <a:pPr marL="114300" indent="0">
              <a:buNone/>
            </a:pPr>
            <a:endParaRPr lang="en-US" dirty="0"/>
          </a:p>
          <a:p>
            <a:endParaRPr lang="en-US" dirty="0"/>
          </a:p>
          <a:p>
            <a:endParaRPr lang="en-US" dirty="0"/>
          </a:p>
          <a:p>
            <a:endParaRPr lang="en-US" dirty="0"/>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 xmlns:p14="http://schemas.microsoft.com/office/powerpoint/2010/main" val="2115068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rgbClr val="C00000"/>
                </a:solidFill>
              </a:rPr>
              <a:t>DISADVANTAGES OF ML</a:t>
            </a:r>
            <a:endParaRPr lang="en-US" sz="4400" dirty="0">
              <a:solidFill>
                <a:srgbClr val="C00000"/>
              </a:solidFill>
            </a:endParaRPr>
          </a:p>
        </p:txBody>
      </p:sp>
      <p:sp>
        <p:nvSpPr>
          <p:cNvPr id="3" name="Content Placeholder 2"/>
          <p:cNvSpPr>
            <a:spLocks noGrp="1"/>
          </p:cNvSpPr>
          <p:nvPr>
            <p:ph idx="1"/>
          </p:nvPr>
        </p:nvSpPr>
        <p:spPr/>
        <p:txBody>
          <a:bodyPr>
            <a:normAutofit/>
          </a:bodyPr>
          <a:lstStyle/>
          <a:p>
            <a:pPr marL="571500" indent="-457200" algn="just">
              <a:buFont typeface="Arial" pitchFamily="34" charset="0"/>
              <a:buAutoNum type="arabicPeriod"/>
            </a:pPr>
            <a:r>
              <a:rPr lang="en-IN" sz="2800" dirty="0" smtClean="0"/>
              <a:t>Data Acquisition</a:t>
            </a:r>
          </a:p>
          <a:p>
            <a:pPr marL="571500" indent="-457200" algn="just">
              <a:buFont typeface="Arial" pitchFamily="34" charset="0"/>
              <a:buAutoNum type="arabicPeriod"/>
            </a:pPr>
            <a:endParaRPr lang="en-IN" sz="2800" dirty="0" smtClean="0"/>
          </a:p>
          <a:p>
            <a:pPr marL="571500" indent="-457200" algn="just">
              <a:buFont typeface="Arial" pitchFamily="34" charset="0"/>
              <a:buAutoNum type="arabicPeriod"/>
            </a:pPr>
            <a:r>
              <a:rPr lang="en-IN" sz="2800" dirty="0" smtClean="0"/>
              <a:t>Time and Resources</a:t>
            </a:r>
          </a:p>
          <a:p>
            <a:pPr marL="571500" indent="-457200" algn="just">
              <a:buFont typeface="Arial" pitchFamily="34" charset="0"/>
              <a:buAutoNum type="arabicPeriod"/>
            </a:pPr>
            <a:endParaRPr lang="en-IN" sz="2800" dirty="0" smtClean="0"/>
          </a:p>
          <a:p>
            <a:pPr marL="571500" indent="-457200" algn="just">
              <a:buFont typeface="Arial" pitchFamily="34" charset="0"/>
              <a:buAutoNum type="arabicPeriod"/>
            </a:pPr>
            <a:r>
              <a:rPr lang="en-IN" sz="2800" dirty="0" smtClean="0"/>
              <a:t>Interpretation of Results</a:t>
            </a:r>
          </a:p>
          <a:p>
            <a:pPr marL="571500" indent="-457200" algn="just">
              <a:buFont typeface="Arial" pitchFamily="34" charset="0"/>
              <a:buAutoNum type="arabicPeriod"/>
            </a:pPr>
            <a:endParaRPr lang="en-IN" sz="2800" dirty="0" smtClean="0"/>
          </a:p>
          <a:p>
            <a:pPr marL="571500" indent="-457200" algn="just">
              <a:buFont typeface="Arial" pitchFamily="34" charset="0"/>
              <a:buAutoNum type="arabicPeriod"/>
            </a:pPr>
            <a:r>
              <a:rPr lang="en-IN" sz="2800" dirty="0" smtClean="0"/>
              <a:t>High error-susceptibility</a:t>
            </a:r>
          </a:p>
          <a:p>
            <a:pPr marL="571500" indent="-457200" algn="just">
              <a:buNone/>
            </a:pPr>
            <a:endParaRPr lang="en-IN" dirty="0" smtClean="0"/>
          </a:p>
          <a:p>
            <a:pPr marL="571500" indent="-457200" algn="just">
              <a:buNone/>
            </a:pPr>
            <a:endParaRPr lang="en-IN" dirty="0" smtClean="0"/>
          </a:p>
          <a:p>
            <a:pPr marL="571500" indent="-457200" algn="just">
              <a:buAutoNum type="arabicPeriod"/>
            </a:pPr>
            <a:endParaRPr lang="en-IN" dirty="0" smtClean="0"/>
          </a:p>
          <a:p>
            <a:pPr algn="just">
              <a:buNone/>
            </a:pPr>
            <a:endParaRPr lang="en-US" dirty="0"/>
          </a:p>
        </p:txBody>
      </p:sp>
      <p:cxnSp>
        <p:nvCxnSpPr>
          <p:cNvPr id="4" name="Straight Connector 3"/>
          <p:cNvCxnSpPr/>
          <p:nvPr/>
        </p:nvCxnSpPr>
        <p:spPr>
          <a:xfrm>
            <a:off x="387927" y="12192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 xmlns:p14="http://schemas.microsoft.com/office/powerpoint/2010/main" val="3246860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solidFill>
                  <a:srgbClr val="C00000"/>
                </a:solidFill>
              </a:rPr>
              <a:t>Future Scope</a:t>
            </a:r>
            <a:endParaRPr lang="en-US" sz="4400" dirty="0">
              <a:solidFill>
                <a:srgbClr val="C00000"/>
              </a:solidFill>
            </a:endParaRPr>
          </a:p>
        </p:txBody>
      </p:sp>
      <p:sp>
        <p:nvSpPr>
          <p:cNvPr id="3" name="Content Placeholder 2"/>
          <p:cNvSpPr>
            <a:spLocks noGrp="1"/>
          </p:cNvSpPr>
          <p:nvPr>
            <p:ph idx="1"/>
          </p:nvPr>
        </p:nvSpPr>
        <p:spPr/>
        <p:txBody>
          <a:bodyPr>
            <a:normAutofit/>
          </a:bodyPr>
          <a:lstStyle/>
          <a:p>
            <a:r>
              <a:rPr lang="en-US" dirty="0" smtClean="0"/>
              <a:t>This project can be very helpful in designing much more complex circuits with many more circuit elements if good quality and large datasets can be procured and </a:t>
            </a:r>
            <a:r>
              <a:rPr lang="en-US" dirty="0" err="1" smtClean="0"/>
              <a:t>feeded</a:t>
            </a:r>
            <a:r>
              <a:rPr lang="en-US" dirty="0" smtClean="0"/>
              <a:t> to the Machine Learning Algorithms. </a:t>
            </a:r>
          </a:p>
          <a:p>
            <a:endParaRPr lang="en-IN" dirty="0" smtClean="0"/>
          </a:p>
          <a:p>
            <a:r>
              <a:rPr lang="en-US" dirty="0" smtClean="0"/>
              <a:t>This project can also be used to design suitable circuit elements with respect to many different material properties and atmospheric conditions if a relationship can be established between them or good quality and large datasets can be obtained based on different variables. </a:t>
            </a:r>
            <a:endParaRPr lang="en-IN" dirty="0" smtClean="0"/>
          </a:p>
          <a:p>
            <a:pPr>
              <a:buNone/>
            </a:pPr>
            <a:r>
              <a:rPr lang="en-US" dirty="0" smtClean="0"/>
              <a:t>    These circuit elements can then be used to design desirable circuits depending on customer needs with optimum efficiency.  </a:t>
            </a:r>
            <a:endParaRPr lang="en-IN" dirty="0" smtClean="0"/>
          </a:p>
          <a:p>
            <a:pPr marL="571500" indent="-457200" algn="just">
              <a:buNone/>
            </a:pPr>
            <a:endParaRPr lang="en-IN" dirty="0" smtClean="0"/>
          </a:p>
          <a:p>
            <a:pPr marL="571500" indent="-457200" algn="just">
              <a:buNone/>
            </a:pPr>
            <a:endParaRPr lang="en-IN" dirty="0" smtClean="0"/>
          </a:p>
          <a:p>
            <a:pPr marL="571500" indent="-457200" algn="just">
              <a:buAutoNum type="arabicPeriod"/>
            </a:pPr>
            <a:endParaRPr lang="en-IN" dirty="0" smtClean="0"/>
          </a:p>
          <a:p>
            <a:pPr algn="just">
              <a:buNone/>
            </a:pPr>
            <a:endParaRPr lang="en-US" dirty="0"/>
          </a:p>
        </p:txBody>
      </p:sp>
      <p:cxnSp>
        <p:nvCxnSpPr>
          <p:cNvPr id="4" name="Straight Connector 3"/>
          <p:cNvCxnSpPr/>
          <p:nvPr/>
        </p:nvCxnSpPr>
        <p:spPr>
          <a:xfrm>
            <a:off x="387927" y="12192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 xmlns:p14="http://schemas.microsoft.com/office/powerpoint/2010/main" val="3246860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solidFill>
                  <a:srgbClr val="C00000"/>
                </a:solidFill>
              </a:rPr>
              <a:t>CONCLUSION</a:t>
            </a:r>
          </a:p>
        </p:txBody>
      </p:sp>
      <p:sp>
        <p:nvSpPr>
          <p:cNvPr id="3" name="Content Placeholder 2"/>
          <p:cNvSpPr>
            <a:spLocks noGrp="1"/>
          </p:cNvSpPr>
          <p:nvPr>
            <p:ph idx="1"/>
          </p:nvPr>
        </p:nvSpPr>
        <p:spPr/>
        <p:txBody>
          <a:bodyPr>
            <a:normAutofit/>
          </a:bodyPr>
          <a:lstStyle/>
          <a:p>
            <a:pPr algn="just">
              <a:buNone/>
            </a:pPr>
            <a:endParaRPr lang="en-US" dirty="0"/>
          </a:p>
          <a:p>
            <a:pPr algn="just"/>
            <a:r>
              <a:rPr lang="en-US" dirty="0" smtClean="0"/>
              <a:t>Design different electrical components such as Resistance, Capacitance and Inductance based on different material properties such as Wire Length, Width &amp; Thickness(for capacitance &amp; inductance) and Temperature(for resistance) using machine learning algorithms.</a:t>
            </a:r>
            <a:endParaRPr lang="en-IN" dirty="0" smtClean="0"/>
          </a:p>
          <a:p>
            <a:pPr algn="just"/>
            <a:endParaRPr lang="en-US" dirty="0" smtClean="0"/>
          </a:p>
          <a:p>
            <a:pPr algn="just"/>
            <a:r>
              <a:rPr lang="en-US" dirty="0" smtClean="0"/>
              <a:t>This project can be very useful to electrical circuit designing companies as it can learn from a large dataset and predict values for different components over a million possible values </a:t>
            </a:r>
            <a:r>
              <a:rPr lang="en-US" dirty="0" err="1" smtClean="0"/>
              <a:t>feeded</a:t>
            </a:r>
            <a:r>
              <a:rPr lang="en-US" dirty="0" smtClean="0"/>
              <a:t> by the user using machine learning.</a:t>
            </a:r>
            <a:endParaRPr lang="en-US" dirty="0"/>
          </a:p>
        </p:txBody>
      </p:sp>
      <p:cxnSp>
        <p:nvCxnSpPr>
          <p:cNvPr id="4" name="Straight Connector 3"/>
          <p:cNvCxnSpPr/>
          <p:nvPr/>
        </p:nvCxnSpPr>
        <p:spPr>
          <a:xfrm>
            <a:off x="387927" y="12192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 xmlns:p14="http://schemas.microsoft.com/office/powerpoint/2010/main" val="3246860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hank You GIF - Find &amp; Share on GIPHY"/>
          <p:cNvPicPr>
            <a:picLocks noChangeAspect="1" noChangeArrowheads="1"/>
          </p:cNvPicPr>
          <p:nvPr/>
        </p:nvPicPr>
        <p:blipFill>
          <a:blip r:embed="rId2" cstate="print"/>
          <a:srcRect/>
          <a:stretch>
            <a:fillRect/>
          </a:stretch>
        </p:blipFill>
        <p:spPr bwMode="auto">
          <a:xfrm>
            <a:off x="883753" y="1219200"/>
            <a:ext cx="6808305" cy="4572000"/>
          </a:xfrm>
          <a:prstGeom prst="rect">
            <a:avLst/>
          </a:prstGeom>
          <a:noFill/>
        </p:spPr>
      </p:pic>
    </p:spTree>
    <p:extLst>
      <p:ext uri="{BB962C8B-B14F-4D97-AF65-F5344CB8AC3E}">
        <p14:creationId xmlns="" xmlns:p14="http://schemas.microsoft.com/office/powerpoint/2010/main" val="4023005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solidFill>
                  <a:srgbClr val="C00000"/>
                </a:solidFill>
              </a:rPr>
              <a:t>MOTIVATION</a:t>
            </a:r>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sz="2000" dirty="0" smtClean="0"/>
              <a:t>Circuit designing is essential but complicated. A lot of calculation goes in finding the desired value of different electrical components required in the circuit which can be very time consuming.</a:t>
            </a:r>
            <a:endParaRPr lang="en-US" sz="2000" dirty="0"/>
          </a:p>
          <a:p>
            <a:pPr marL="114300" indent="0" algn="just">
              <a:buNone/>
            </a:pPr>
            <a:r>
              <a:rPr lang="en-US" sz="2000" dirty="0"/>
              <a:t>					</a:t>
            </a:r>
          </a:p>
          <a:p>
            <a:pPr algn="just">
              <a:buFont typeface="Wingdings" pitchFamily="2" charset="2"/>
              <a:buChar char="Ø"/>
            </a:pPr>
            <a:r>
              <a:rPr lang="en-US" sz="2000" dirty="0" smtClean="0"/>
              <a:t>Machine Learning is a hot topic nowadays through which computers can learn and predict output from experience without external programming. </a:t>
            </a:r>
          </a:p>
          <a:p>
            <a:pPr marL="114300" indent="0" algn="just">
              <a:buNone/>
            </a:pPr>
            <a:endParaRPr lang="en-US" sz="2000" dirty="0"/>
          </a:p>
          <a:p>
            <a:pPr algn="just">
              <a:buFont typeface="Wingdings" pitchFamily="2" charset="2"/>
              <a:buChar char="Ø"/>
            </a:pPr>
            <a:r>
              <a:rPr lang="en-US" sz="2000" dirty="0" smtClean="0"/>
              <a:t>Using ML algorithms one can easily find the desired value of different components based on different properties for optimum efficiency of circuits.</a:t>
            </a:r>
            <a:endParaRPr lang="en-US" sz="2000" dirty="0"/>
          </a:p>
        </p:txBody>
      </p:sp>
      <p:cxnSp>
        <p:nvCxnSpPr>
          <p:cNvPr id="4" name="Straight Connector 3"/>
          <p:cNvCxnSpPr/>
          <p:nvPr/>
        </p:nvCxnSpPr>
        <p:spPr>
          <a:xfrm>
            <a:off x="457200" y="12954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 xmlns:p14="http://schemas.microsoft.com/office/powerpoint/2010/main" val="4261352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500" dirty="0">
                <a:solidFill>
                  <a:srgbClr val="C00000"/>
                </a:solidFill>
              </a:rPr>
              <a:t>I</a:t>
            </a:r>
            <a:r>
              <a:rPr lang="en-US" sz="4400" dirty="0">
                <a:solidFill>
                  <a:srgbClr val="C00000"/>
                </a:solidFill>
              </a:rPr>
              <a:t>NTRODUCTION</a:t>
            </a:r>
          </a:p>
        </p:txBody>
      </p:sp>
      <p:sp>
        <p:nvSpPr>
          <p:cNvPr id="3" name="Content Placeholder 2"/>
          <p:cNvSpPr>
            <a:spLocks noGrp="1"/>
          </p:cNvSpPr>
          <p:nvPr>
            <p:ph idx="1"/>
          </p:nvPr>
        </p:nvSpPr>
        <p:spPr>
          <a:xfrm>
            <a:off x="457200" y="1600200"/>
            <a:ext cx="7391400" cy="4800600"/>
          </a:xfrm>
        </p:spPr>
        <p:txBody>
          <a:bodyPr>
            <a:normAutofit/>
          </a:bodyPr>
          <a:lstStyle/>
          <a:p>
            <a:pPr marL="114300" indent="0" algn="just">
              <a:buNone/>
            </a:pPr>
            <a:r>
              <a:rPr lang="en-IN" b="1" dirty="0" smtClean="0">
                <a:cs typeface="Times New Roman" panose="02020603050405020304" pitchFamily="18" charset="0"/>
              </a:rPr>
              <a:t>WHAT IS MACHINE LEARNING ?</a:t>
            </a:r>
          </a:p>
          <a:p>
            <a:pPr marL="114300" indent="0" algn="just">
              <a:buNone/>
            </a:pPr>
            <a:r>
              <a:rPr lang="en-IN" sz="2000" dirty="0" smtClean="0">
                <a:cs typeface="Times New Roman" panose="02020603050405020304" pitchFamily="18" charset="0"/>
              </a:rPr>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to learn for themselves.</a:t>
            </a:r>
          </a:p>
          <a:p>
            <a:pPr marL="114300" indent="0" algn="just">
              <a:buNone/>
            </a:pPr>
            <a:endParaRPr lang="en-IN" sz="2000" dirty="0" smtClean="0">
              <a:latin typeface="Times New Roman" panose="02020603050405020304" pitchFamily="18" charset="0"/>
              <a:cs typeface="Times New Roman" panose="02020603050405020304" pitchFamily="18" charset="0"/>
            </a:endParaRPr>
          </a:p>
          <a:p>
            <a:pPr marL="114300" indent="0" algn="just">
              <a:buNone/>
            </a:pPr>
            <a:endParaRPr lang="en-IN" sz="2000" dirty="0" smtClean="0">
              <a:latin typeface="Times New Roman" panose="02020603050405020304" pitchFamily="18" charset="0"/>
              <a:cs typeface="Times New Roman" panose="02020603050405020304" pitchFamily="18" charset="0"/>
            </a:endParaRPr>
          </a:p>
          <a:p>
            <a:pPr marL="114300" indent="0" algn="just">
              <a:buNone/>
            </a:pPr>
            <a:endParaRPr lang="en-IN" sz="2000" dirty="0" smtClean="0">
              <a:latin typeface="Times New Roman" panose="02020603050405020304" pitchFamily="18" charset="0"/>
              <a:cs typeface="Times New Roman" panose="02020603050405020304" pitchFamily="18" charset="0"/>
            </a:endParaRPr>
          </a:p>
          <a:p>
            <a:pPr marL="114300" indent="0" algn="just">
              <a:buNone/>
            </a:pPr>
            <a:endParaRPr lang="en-US" sz="2000" dirty="0"/>
          </a:p>
        </p:txBody>
      </p:sp>
      <p:cxnSp>
        <p:nvCxnSpPr>
          <p:cNvPr id="5" name="Straight Connector 4"/>
          <p:cNvCxnSpPr/>
          <p:nvPr/>
        </p:nvCxnSpPr>
        <p:spPr>
          <a:xfrm>
            <a:off x="457200" y="1447800"/>
            <a:ext cx="7620000" cy="0"/>
          </a:xfrm>
          <a:prstGeom prst="line">
            <a:avLst/>
          </a:prstGeom>
        </p:spPr>
        <p:style>
          <a:lnRef idx="3">
            <a:schemeClr val="dk1"/>
          </a:lnRef>
          <a:fillRef idx="0">
            <a:schemeClr val="dk1"/>
          </a:fillRef>
          <a:effectRef idx="2">
            <a:schemeClr val="dk1"/>
          </a:effectRef>
          <a:fontRef idx="minor">
            <a:schemeClr val="tx1"/>
          </a:fontRef>
        </p:style>
      </p:cxnSp>
      <p:pic>
        <p:nvPicPr>
          <p:cNvPr id="10" name="Picture 9" descr="C:\Users\MAHI\Pictures\ppt\ML-vs-Programming.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00200" y="3732467"/>
            <a:ext cx="5331381" cy="2515933"/>
          </a:xfrm>
          <a:prstGeom prst="rect">
            <a:avLst/>
          </a:prstGeom>
          <a:noFill/>
          <a:ln>
            <a:noFill/>
          </a:ln>
        </p:spPr>
      </p:pic>
    </p:spTree>
    <p:extLst>
      <p:ext uri="{BB962C8B-B14F-4D97-AF65-F5344CB8AC3E}">
        <p14:creationId xmlns="" xmlns:p14="http://schemas.microsoft.com/office/powerpoint/2010/main" val="3504403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500" dirty="0" smtClean="0">
                <a:solidFill>
                  <a:srgbClr val="C00000"/>
                </a:solidFill>
              </a:rPr>
              <a:t>I</a:t>
            </a:r>
            <a:r>
              <a:rPr lang="en-US" sz="4400" dirty="0" smtClean="0">
                <a:solidFill>
                  <a:srgbClr val="C00000"/>
                </a:solidFill>
              </a:rPr>
              <a:t>NTRODUCTION (cont)</a:t>
            </a:r>
            <a:endParaRPr lang="en-US" sz="4400" dirty="0">
              <a:solidFill>
                <a:srgbClr val="C00000"/>
              </a:solidFill>
            </a:endParaRPr>
          </a:p>
        </p:txBody>
      </p:sp>
      <p:sp>
        <p:nvSpPr>
          <p:cNvPr id="3" name="Content Placeholder 2"/>
          <p:cNvSpPr>
            <a:spLocks noGrp="1"/>
          </p:cNvSpPr>
          <p:nvPr>
            <p:ph idx="1"/>
          </p:nvPr>
        </p:nvSpPr>
        <p:spPr>
          <a:xfrm>
            <a:off x="457200" y="1600200"/>
            <a:ext cx="7391400" cy="4800600"/>
          </a:xfrm>
        </p:spPr>
        <p:txBody>
          <a:bodyPr>
            <a:normAutofit/>
          </a:bodyPr>
          <a:lstStyle/>
          <a:p>
            <a:pPr marL="114300" indent="0" algn="just">
              <a:buNone/>
            </a:pPr>
            <a:r>
              <a:rPr lang="en-IN" b="1" dirty="0" smtClean="0">
                <a:cs typeface="Times New Roman" panose="02020603050405020304" pitchFamily="18" charset="0"/>
              </a:rPr>
              <a:t>WHY MACHINE LEARNING ?</a:t>
            </a:r>
          </a:p>
          <a:p>
            <a:pPr>
              <a:lnSpc>
                <a:spcPct val="150000"/>
              </a:lnSpc>
            </a:pPr>
            <a:r>
              <a:rPr lang="en-IN" sz="2000" dirty="0" smtClean="0"/>
              <a:t>D</a:t>
            </a:r>
            <a:r>
              <a:rPr lang="en-IN" sz="2000" dirty="0" smtClean="0">
                <a:cs typeface="Times New Roman" panose="02020603050405020304" pitchFamily="18" charset="0"/>
              </a:rPr>
              <a:t>evelop system that can automatically adapt and customize themselves to individual user. </a:t>
            </a:r>
          </a:p>
          <a:p>
            <a:pPr>
              <a:lnSpc>
                <a:spcPct val="150000"/>
              </a:lnSpc>
            </a:pPr>
            <a:r>
              <a:rPr lang="en-IN" sz="2000" dirty="0" smtClean="0">
                <a:cs typeface="Times New Roman" panose="02020603050405020304" pitchFamily="18" charset="0"/>
              </a:rPr>
              <a:t>Discover new knowledge from large databases.</a:t>
            </a:r>
          </a:p>
          <a:p>
            <a:pPr>
              <a:lnSpc>
                <a:spcPct val="150000"/>
              </a:lnSpc>
            </a:pPr>
            <a:r>
              <a:rPr lang="en-IN" sz="2000" dirty="0" smtClean="0">
                <a:cs typeface="Times New Roman" panose="02020603050405020304" pitchFamily="18" charset="0"/>
              </a:rPr>
              <a:t>Ability to mimic human and replace certain monotonous task which required some intelligence.</a:t>
            </a:r>
          </a:p>
          <a:p>
            <a:pPr>
              <a:lnSpc>
                <a:spcPct val="150000"/>
              </a:lnSpc>
            </a:pPr>
            <a:r>
              <a:rPr lang="en-IN" sz="2000" dirty="0" smtClean="0"/>
              <a:t>Develop system that are too difficult and expensive to construct manually because they require specific detailed skills or knowledge tuned to a specific task. </a:t>
            </a:r>
            <a:endParaRPr lang="en-IN" sz="2000" dirty="0" smtClean="0">
              <a:cs typeface="Times New Roman" panose="02020603050405020304" pitchFamily="18" charset="0"/>
            </a:endParaRPr>
          </a:p>
          <a:p>
            <a:pPr marL="114300" indent="0" algn="just">
              <a:buNone/>
            </a:pPr>
            <a:endParaRPr lang="en-IN" dirty="0" smtClean="0">
              <a:cs typeface="Times New Roman" panose="02020603050405020304" pitchFamily="18" charset="0"/>
            </a:endParaRPr>
          </a:p>
          <a:p>
            <a:pPr marL="114300" indent="0" algn="just">
              <a:buNone/>
            </a:pPr>
            <a:endParaRPr lang="en-US" dirty="0"/>
          </a:p>
        </p:txBody>
      </p:sp>
      <p:cxnSp>
        <p:nvCxnSpPr>
          <p:cNvPr id="5" name="Straight Connector 4"/>
          <p:cNvCxnSpPr/>
          <p:nvPr/>
        </p:nvCxnSpPr>
        <p:spPr>
          <a:xfrm>
            <a:off x="457200" y="14478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 xmlns:p14="http://schemas.microsoft.com/office/powerpoint/2010/main" val="3504403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500" dirty="0" smtClean="0">
                <a:solidFill>
                  <a:srgbClr val="C00000"/>
                </a:solidFill>
              </a:rPr>
              <a:t>I</a:t>
            </a:r>
            <a:r>
              <a:rPr lang="en-US" sz="4400" dirty="0" smtClean="0">
                <a:solidFill>
                  <a:srgbClr val="C00000"/>
                </a:solidFill>
              </a:rPr>
              <a:t>NTRODUCTION (cont)</a:t>
            </a:r>
            <a:endParaRPr lang="en-US" sz="4400" dirty="0">
              <a:solidFill>
                <a:srgbClr val="C00000"/>
              </a:solidFill>
            </a:endParaRPr>
          </a:p>
        </p:txBody>
      </p:sp>
      <p:sp>
        <p:nvSpPr>
          <p:cNvPr id="3" name="Content Placeholder 2"/>
          <p:cNvSpPr>
            <a:spLocks noGrp="1"/>
          </p:cNvSpPr>
          <p:nvPr>
            <p:ph idx="1"/>
          </p:nvPr>
        </p:nvSpPr>
        <p:spPr>
          <a:xfrm>
            <a:off x="457200" y="1600200"/>
            <a:ext cx="7391400" cy="4800600"/>
          </a:xfrm>
        </p:spPr>
        <p:txBody>
          <a:bodyPr>
            <a:normAutofit/>
          </a:bodyPr>
          <a:lstStyle/>
          <a:p>
            <a:pPr marL="114300" indent="0" algn="just">
              <a:buNone/>
            </a:pPr>
            <a:r>
              <a:rPr lang="en-US" b="1" dirty="0" smtClean="0">
                <a:solidFill>
                  <a:srgbClr val="FF0000"/>
                </a:solidFill>
                <a:cs typeface="Times New Roman" panose="02020603050405020304" pitchFamily="18" charset="0"/>
              </a:rPr>
              <a:t>How exactly do we teach machines?</a:t>
            </a:r>
          </a:p>
          <a:p>
            <a:pPr marL="114300" indent="0" algn="just">
              <a:buNone/>
            </a:pPr>
            <a:r>
              <a:rPr lang="en-US" sz="2000" dirty="0" smtClean="0">
                <a:solidFill>
                  <a:srgbClr val="0000FF"/>
                </a:solidFill>
                <a:cs typeface="Times New Roman" panose="02020603050405020304" pitchFamily="18" charset="0"/>
              </a:rPr>
              <a:t>Teaching the machines involve a structural process where every stage builds a better version of the machine. For simplification purpose, the process of teaching machines can broken down into 3 parts:</a:t>
            </a:r>
          </a:p>
          <a:p>
            <a:pPr marL="114300" indent="0" algn="just">
              <a:buNone/>
            </a:pPr>
            <a:endParaRPr lang="en-IN" dirty="0" smtClean="0">
              <a:cs typeface="Times New Roman" panose="02020603050405020304" pitchFamily="18" charset="0"/>
            </a:endParaRPr>
          </a:p>
          <a:p>
            <a:pPr marL="114300" indent="0" algn="just">
              <a:buNone/>
            </a:pPr>
            <a:endParaRPr lang="en-US" dirty="0"/>
          </a:p>
        </p:txBody>
      </p:sp>
      <p:cxnSp>
        <p:nvCxnSpPr>
          <p:cNvPr id="5" name="Straight Connector 4"/>
          <p:cNvCxnSpPr/>
          <p:nvPr/>
        </p:nvCxnSpPr>
        <p:spPr>
          <a:xfrm>
            <a:off x="457200" y="1447800"/>
            <a:ext cx="7620000" cy="0"/>
          </a:xfrm>
          <a:prstGeom prst="line">
            <a:avLst/>
          </a:prstGeom>
        </p:spPr>
        <p:style>
          <a:lnRef idx="3">
            <a:schemeClr val="dk1"/>
          </a:lnRef>
          <a:fillRef idx="0">
            <a:schemeClr val="dk1"/>
          </a:fillRef>
          <a:effectRef idx="2">
            <a:schemeClr val="dk1"/>
          </a:effectRef>
          <a:fontRef idx="minor">
            <a:schemeClr val="tx1"/>
          </a:fontRef>
        </p:style>
      </p:cxnSp>
      <p:pic>
        <p:nvPicPr>
          <p:cNvPr id="6" name="Picture 2" descr="https://www.analyticsvidhya.com/wp-content/uploads/2015/06/teach-ML.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3283097"/>
            <a:ext cx="6248400" cy="323814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 xmlns:p14="http://schemas.microsoft.com/office/powerpoint/2010/main" val="350440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096962"/>
          </a:xfrm>
        </p:spPr>
        <p:txBody>
          <a:bodyPr/>
          <a:lstStyle/>
          <a:p>
            <a:pPr algn="ctr"/>
            <a:r>
              <a:rPr lang="en-US" sz="4500" dirty="0" smtClean="0">
                <a:solidFill>
                  <a:srgbClr val="C00000"/>
                </a:solidFill>
              </a:rPr>
              <a:t>I</a:t>
            </a:r>
            <a:r>
              <a:rPr lang="en-US" sz="4400" dirty="0" smtClean="0">
                <a:solidFill>
                  <a:srgbClr val="C00000"/>
                </a:solidFill>
              </a:rPr>
              <a:t>NTRODUCTION (cont)</a:t>
            </a:r>
            <a:endParaRPr lang="en-US" sz="4400" dirty="0">
              <a:solidFill>
                <a:srgbClr val="C00000"/>
              </a:solidFill>
            </a:endParaRPr>
          </a:p>
        </p:txBody>
      </p:sp>
      <p:sp>
        <p:nvSpPr>
          <p:cNvPr id="3" name="Content Placeholder 2"/>
          <p:cNvSpPr>
            <a:spLocks noGrp="1"/>
          </p:cNvSpPr>
          <p:nvPr>
            <p:ph idx="1"/>
          </p:nvPr>
        </p:nvSpPr>
        <p:spPr>
          <a:xfrm>
            <a:off x="457200" y="1600200"/>
            <a:ext cx="7391400" cy="4800600"/>
          </a:xfrm>
        </p:spPr>
        <p:txBody>
          <a:bodyPr>
            <a:normAutofit fontScale="92500" lnSpcReduction="20000"/>
          </a:bodyPr>
          <a:lstStyle/>
          <a:p>
            <a:pPr>
              <a:buNone/>
            </a:pPr>
            <a:r>
              <a:rPr lang="en-US" sz="2800" dirty="0" smtClean="0">
                <a:solidFill>
                  <a:srgbClr val="FF0000"/>
                </a:solidFill>
                <a:latin typeface="Times New Roman" panose="02020603050405020304" pitchFamily="18" charset="0"/>
                <a:cs typeface="Times New Roman" panose="02020603050405020304" pitchFamily="18" charset="0"/>
              </a:rPr>
              <a:t>   Basic steps used in Machine Learning</a:t>
            </a:r>
          </a:p>
          <a:p>
            <a:pPr algn="just">
              <a:buNone/>
            </a:pPr>
            <a:r>
              <a:rPr lang="en-US" sz="2400" dirty="0" smtClean="0">
                <a:solidFill>
                  <a:srgbClr val="0000FF"/>
                </a:solidFill>
                <a:latin typeface="Times New Roman" panose="02020603050405020304" pitchFamily="18" charset="0"/>
                <a:cs typeface="Times New Roman" panose="02020603050405020304" pitchFamily="18" charset="0"/>
              </a:rPr>
              <a:t>   There are 5 basic steps used to perform a machine learning task:</a:t>
            </a:r>
          </a:p>
          <a:p>
            <a:pPr marL="457200" indent="-457200" algn="just">
              <a:buFont typeface="+mj-lt"/>
              <a:buAutoNum type="arabicPeriod"/>
            </a:pP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CC6600"/>
                </a:solidFill>
                <a:latin typeface="Times New Roman" panose="02020603050405020304" pitchFamily="18" charset="0"/>
                <a:cs typeface="Times New Roman" panose="02020603050405020304" pitchFamily="18" charset="0"/>
              </a:rPr>
              <a:t>Collecting data</a:t>
            </a:r>
            <a:r>
              <a:rPr lang="en-US" sz="2400" dirty="0" smtClean="0">
                <a:solidFill>
                  <a:srgbClr val="CC6600"/>
                </a:solidFill>
                <a:latin typeface="Times New Roman" panose="02020603050405020304" pitchFamily="18" charset="0"/>
                <a:cs typeface="Times New Roman" panose="02020603050405020304" pitchFamily="18" charset="0"/>
              </a:rPr>
              <a:t>: Be it the raw data from excel, access, text files etc., this step (gathering past data) forms the foundation of the future learning. The better the variety, density and volume of relevant data, better the learning prospects for the machine becomes. </a:t>
            </a:r>
          </a:p>
          <a:p>
            <a:pPr marL="457200" indent="-457200" algn="just">
              <a:buNone/>
            </a:pPr>
            <a:r>
              <a:rPr lang="en-US" sz="2400" b="1" dirty="0" smtClean="0">
                <a:solidFill>
                  <a:srgbClr val="00B050"/>
                </a:solidFill>
                <a:latin typeface="Times New Roman" panose="02020603050405020304" pitchFamily="18" charset="0"/>
                <a:cs typeface="Times New Roman" panose="02020603050405020304" pitchFamily="18" charset="0"/>
              </a:rPr>
              <a:t>2.    Preparing the data</a:t>
            </a:r>
            <a:r>
              <a:rPr lang="en-US" sz="2400" dirty="0" smtClean="0">
                <a:solidFill>
                  <a:srgbClr val="00B050"/>
                </a:solidFill>
                <a:latin typeface="Times New Roman" panose="02020603050405020304" pitchFamily="18" charset="0"/>
                <a:cs typeface="Times New Roman" panose="02020603050405020304" pitchFamily="18" charset="0"/>
              </a:rPr>
              <a:t>: Any analytical process thrives on the quality of the data used. One needs to spend time determining the quality of data and then taking steps for fixing issues such as missing data and treatment of outliers. </a:t>
            </a:r>
            <a:r>
              <a:rPr lang="en-US" sz="2400" b="1" dirty="0" smtClean="0">
                <a:solidFill>
                  <a:srgbClr val="FF0000"/>
                </a:solidFill>
                <a:latin typeface="Times New Roman" panose="02020603050405020304" pitchFamily="18" charset="0"/>
                <a:cs typeface="Times New Roman" panose="02020603050405020304" pitchFamily="18" charset="0"/>
              </a:rPr>
              <a:t>Exploratory analysis</a:t>
            </a:r>
            <a:r>
              <a:rPr lang="en-US" sz="2400" dirty="0" smtClean="0">
                <a:solidFill>
                  <a:srgbClr val="00B050"/>
                </a:solidFill>
                <a:latin typeface="Times New Roman" panose="02020603050405020304" pitchFamily="18" charset="0"/>
                <a:cs typeface="Times New Roman" panose="02020603050405020304" pitchFamily="18" charset="0"/>
              </a:rPr>
              <a:t> is perhaps one method to study the nuances of the data in details thereby burgeoning the nutritional content of the data. </a:t>
            </a:r>
          </a:p>
          <a:p>
            <a:pPr algn="just">
              <a:buNone/>
            </a:pPr>
            <a:endParaRPr lang="en-US" sz="2400" dirty="0" smtClean="0">
              <a:solidFill>
                <a:srgbClr val="0000FF"/>
              </a:solidFill>
              <a:latin typeface="Times New Roman" panose="02020603050405020304" pitchFamily="18" charset="0"/>
              <a:cs typeface="Times New Roman" panose="02020603050405020304" pitchFamily="18" charset="0"/>
            </a:endParaRPr>
          </a:p>
          <a:p>
            <a:pPr marL="114300" indent="0" algn="just">
              <a:buNone/>
            </a:pPr>
            <a:endParaRPr lang="en-IN" dirty="0" smtClean="0">
              <a:cs typeface="Times New Roman" panose="02020603050405020304" pitchFamily="18" charset="0"/>
            </a:endParaRPr>
          </a:p>
          <a:p>
            <a:pPr marL="114300" indent="0" algn="just">
              <a:buNone/>
            </a:pPr>
            <a:endParaRPr lang="en-US" dirty="0"/>
          </a:p>
        </p:txBody>
      </p:sp>
      <p:cxnSp>
        <p:nvCxnSpPr>
          <p:cNvPr id="5" name="Straight Connector 4"/>
          <p:cNvCxnSpPr/>
          <p:nvPr/>
        </p:nvCxnSpPr>
        <p:spPr>
          <a:xfrm>
            <a:off x="457200" y="1447800"/>
            <a:ext cx="7620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 xmlns:p14="http://schemas.microsoft.com/office/powerpoint/2010/main" val="3504403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096962"/>
          </a:xfrm>
        </p:spPr>
        <p:txBody>
          <a:bodyPr/>
          <a:lstStyle/>
          <a:p>
            <a:pPr algn="ctr"/>
            <a:r>
              <a:rPr lang="en-US" sz="4500" dirty="0" smtClean="0">
                <a:solidFill>
                  <a:srgbClr val="C00000"/>
                </a:solidFill>
              </a:rPr>
              <a:t>I</a:t>
            </a:r>
            <a:r>
              <a:rPr lang="en-US" sz="4400" dirty="0" smtClean="0">
                <a:solidFill>
                  <a:srgbClr val="C00000"/>
                </a:solidFill>
              </a:rPr>
              <a:t>NTRODUCTION (cont)</a:t>
            </a:r>
            <a:endParaRPr lang="en-US" sz="4400" dirty="0">
              <a:solidFill>
                <a:srgbClr val="C00000"/>
              </a:solidFill>
            </a:endParaRPr>
          </a:p>
        </p:txBody>
      </p:sp>
      <p:sp>
        <p:nvSpPr>
          <p:cNvPr id="3" name="Content Placeholder 2"/>
          <p:cNvSpPr>
            <a:spLocks noGrp="1"/>
          </p:cNvSpPr>
          <p:nvPr>
            <p:ph idx="1"/>
          </p:nvPr>
        </p:nvSpPr>
        <p:spPr>
          <a:xfrm>
            <a:off x="457200" y="1600200"/>
            <a:ext cx="7391400" cy="4800600"/>
          </a:xfrm>
        </p:spPr>
        <p:txBody>
          <a:bodyPr>
            <a:normAutofit/>
          </a:bodyPr>
          <a:lstStyle/>
          <a:p>
            <a:pPr>
              <a:buNone/>
            </a:pPr>
            <a:r>
              <a:rPr lang="en-US" sz="2800" dirty="0" smtClean="0">
                <a:solidFill>
                  <a:srgbClr val="FF0000"/>
                </a:solidFill>
                <a:latin typeface="Times New Roman" panose="02020603050405020304" pitchFamily="18" charset="0"/>
                <a:cs typeface="Times New Roman" panose="02020603050405020304" pitchFamily="18" charset="0"/>
              </a:rPr>
              <a:t>   </a:t>
            </a:r>
            <a:endParaRPr lang="en-US" sz="2400" dirty="0" smtClean="0">
              <a:solidFill>
                <a:srgbClr val="0000FF"/>
              </a:solidFill>
              <a:latin typeface="Times New Roman" panose="02020603050405020304" pitchFamily="18" charset="0"/>
              <a:cs typeface="Times New Roman" panose="02020603050405020304" pitchFamily="18" charset="0"/>
            </a:endParaRPr>
          </a:p>
          <a:p>
            <a:pPr marL="114300" indent="0" algn="just">
              <a:buNone/>
            </a:pPr>
            <a:endParaRPr lang="en-IN" dirty="0" smtClean="0">
              <a:cs typeface="Times New Roman" panose="02020603050405020304" pitchFamily="18" charset="0"/>
            </a:endParaRPr>
          </a:p>
          <a:p>
            <a:pPr marL="114300" indent="0" algn="just">
              <a:buNone/>
            </a:pPr>
            <a:endParaRPr lang="en-US" dirty="0"/>
          </a:p>
        </p:txBody>
      </p:sp>
      <p:cxnSp>
        <p:nvCxnSpPr>
          <p:cNvPr id="5" name="Straight Connector 4"/>
          <p:cNvCxnSpPr/>
          <p:nvPr/>
        </p:nvCxnSpPr>
        <p:spPr>
          <a:xfrm>
            <a:off x="457200" y="1447800"/>
            <a:ext cx="7620000" cy="0"/>
          </a:xfrm>
          <a:prstGeom prst="line">
            <a:avLst/>
          </a:prstGeom>
        </p:spPr>
        <p:style>
          <a:lnRef idx="3">
            <a:schemeClr val="dk1"/>
          </a:lnRef>
          <a:fillRef idx="0">
            <a:schemeClr val="dk1"/>
          </a:fillRef>
          <a:effectRef idx="2">
            <a:schemeClr val="dk1"/>
          </a:effectRef>
          <a:fontRef idx="minor">
            <a:schemeClr val="tx1"/>
          </a:fontRef>
        </p:style>
      </p:cxnSp>
      <p:sp>
        <p:nvSpPr>
          <p:cNvPr id="6" name="Rectangle 5"/>
          <p:cNvSpPr/>
          <p:nvPr/>
        </p:nvSpPr>
        <p:spPr>
          <a:xfrm>
            <a:off x="304800" y="1676400"/>
            <a:ext cx="7772400" cy="4708981"/>
          </a:xfrm>
          <a:prstGeom prst="rect">
            <a:avLst/>
          </a:prstGeom>
        </p:spPr>
        <p:txBody>
          <a:bodyPr wrap="square">
            <a:spAutoFit/>
          </a:bodyPr>
          <a:lstStyle/>
          <a:p>
            <a:pPr marL="514350" indent="-514350" algn="just">
              <a:buFont typeface="+mj-lt"/>
              <a:buAutoNum type="arabicPeriod" startAt="3"/>
            </a:pPr>
            <a:r>
              <a:rPr lang="en-US" sz="2000" b="1" dirty="0" smtClean="0">
                <a:solidFill>
                  <a:srgbClr val="0000FF"/>
                </a:solidFill>
                <a:latin typeface="Times New Roman" panose="02020603050405020304" pitchFamily="18" charset="0"/>
                <a:cs typeface="Times New Roman" panose="02020603050405020304" pitchFamily="18" charset="0"/>
              </a:rPr>
              <a:t>Training a model</a:t>
            </a:r>
            <a:r>
              <a:rPr lang="en-US" sz="2000" dirty="0" smtClean="0">
                <a:solidFill>
                  <a:srgbClr val="0000FF"/>
                </a:solidFill>
                <a:latin typeface="Times New Roman" panose="02020603050405020304" pitchFamily="18" charset="0"/>
                <a:cs typeface="Times New Roman" panose="02020603050405020304" pitchFamily="18" charset="0"/>
              </a:rPr>
              <a:t>: This step involves choosing the appropriate algorithm and representation of data in the form of the model. The cleaned data is split into two parts – train and test (proportion depending on the prerequisites); the first part (training data) is used for developing the model. The second part (test data), is used as a reference. </a:t>
            </a:r>
          </a:p>
          <a:p>
            <a:pPr marL="457200" indent="-457200" algn="just">
              <a:buFont typeface="+mj-lt"/>
              <a:buAutoNum type="arabicPeriod" startAt="3"/>
            </a:pPr>
            <a:r>
              <a:rPr lang="en-US" sz="2000" b="1" dirty="0" smtClean="0">
                <a:solidFill>
                  <a:srgbClr val="C00000"/>
                </a:solidFill>
                <a:latin typeface="Times New Roman" panose="02020603050405020304" pitchFamily="18" charset="0"/>
                <a:cs typeface="Times New Roman" panose="02020603050405020304" pitchFamily="18" charset="0"/>
              </a:rPr>
              <a:t>Evaluating the model</a:t>
            </a:r>
            <a:r>
              <a:rPr lang="en-US" sz="2000" dirty="0" smtClean="0">
                <a:solidFill>
                  <a:srgbClr val="C00000"/>
                </a:solidFill>
                <a:latin typeface="Times New Roman" panose="02020603050405020304" pitchFamily="18" charset="0"/>
                <a:cs typeface="Times New Roman" panose="02020603050405020304" pitchFamily="18" charset="0"/>
              </a:rPr>
              <a:t>: To test the accuracy, the second part of the data (holdout / test data) is used. This step determines the precision in the choice of the algorithm based on the outcome. A better test to check accuracy of model is to see its performance on data which was not used at all during model build. </a:t>
            </a:r>
          </a:p>
          <a:p>
            <a:pPr marL="457200" indent="-457200" algn="just">
              <a:buFont typeface="+mj-lt"/>
              <a:buAutoNum type="arabicPeriod" startAt="3"/>
            </a:pPr>
            <a:r>
              <a:rPr lang="en-US" sz="2000" b="1" dirty="0" smtClean="0">
                <a:solidFill>
                  <a:srgbClr val="66FF33"/>
                </a:solidFill>
                <a:latin typeface="Times New Roman" panose="02020603050405020304" pitchFamily="18" charset="0"/>
                <a:cs typeface="Times New Roman" panose="02020603050405020304" pitchFamily="18" charset="0"/>
              </a:rPr>
              <a:t>Improving the performance</a:t>
            </a:r>
            <a:r>
              <a:rPr lang="en-US" sz="2000" dirty="0" smtClean="0">
                <a:solidFill>
                  <a:srgbClr val="66FF33"/>
                </a:solidFill>
                <a:latin typeface="Times New Roman" panose="02020603050405020304" pitchFamily="18" charset="0"/>
                <a:cs typeface="Times New Roman" panose="02020603050405020304" pitchFamily="18" charset="0"/>
              </a:rPr>
              <a:t>: This step might involve choosing a different model altogether or introducing more variables to augment the efficiency. That’s why significant amount of time needs to be spent </a:t>
            </a:r>
            <a:r>
              <a:rPr lang="en-US" sz="2000" b="1" dirty="0" smtClean="0">
                <a:solidFill>
                  <a:srgbClr val="66FF33"/>
                </a:solidFill>
                <a:latin typeface="Times New Roman" panose="02020603050405020304" pitchFamily="18" charset="0"/>
                <a:cs typeface="Times New Roman" panose="02020603050405020304" pitchFamily="18" charset="0"/>
              </a:rPr>
              <a:t>in data collection and preparation.</a:t>
            </a:r>
            <a:endParaRPr lang="en-US" sz="2000" dirty="0">
              <a:solidFill>
                <a:srgbClr val="66FF33"/>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04403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096962"/>
          </a:xfrm>
        </p:spPr>
        <p:txBody>
          <a:bodyPr/>
          <a:lstStyle/>
          <a:p>
            <a:pPr algn="ctr"/>
            <a:r>
              <a:rPr lang="en-US" sz="4500" dirty="0" smtClean="0">
                <a:solidFill>
                  <a:srgbClr val="C00000"/>
                </a:solidFill>
              </a:rPr>
              <a:t>I</a:t>
            </a:r>
            <a:r>
              <a:rPr lang="en-US" sz="4400" dirty="0" smtClean="0">
                <a:solidFill>
                  <a:srgbClr val="C00000"/>
                </a:solidFill>
              </a:rPr>
              <a:t>NTRODUCTION (cont)</a:t>
            </a:r>
            <a:endParaRPr lang="en-US" sz="4400" dirty="0">
              <a:solidFill>
                <a:srgbClr val="C00000"/>
              </a:solidFill>
            </a:endParaRPr>
          </a:p>
        </p:txBody>
      </p:sp>
      <p:sp>
        <p:nvSpPr>
          <p:cNvPr id="3" name="Content Placeholder 2"/>
          <p:cNvSpPr>
            <a:spLocks noGrp="1"/>
          </p:cNvSpPr>
          <p:nvPr>
            <p:ph idx="1"/>
          </p:nvPr>
        </p:nvSpPr>
        <p:spPr>
          <a:xfrm>
            <a:off x="457200" y="1600200"/>
            <a:ext cx="7391400" cy="4800600"/>
          </a:xfrm>
        </p:spPr>
        <p:txBody>
          <a:bodyPr>
            <a:normAutofit/>
          </a:bodyPr>
          <a:lstStyle/>
          <a:p>
            <a:pPr>
              <a:buNone/>
            </a:pP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The Types of Machine Learning Algorithms</a:t>
            </a:r>
          </a:p>
          <a:p>
            <a:pPr>
              <a:buNone/>
            </a:pPr>
            <a:endParaRPr lang="en-US" sz="2800" b="1" dirty="0" smtClean="0">
              <a:solidFill>
                <a:srgbClr val="FF0000"/>
              </a:solidFill>
              <a:latin typeface="Times New Roman" panose="02020603050405020304" pitchFamily="18" charset="0"/>
              <a:cs typeface="Times New Roman" panose="02020603050405020304" pitchFamily="18" charset="0"/>
            </a:endParaRPr>
          </a:p>
          <a:p>
            <a:pPr>
              <a:buNone/>
            </a:pPr>
            <a:endParaRPr lang="en-US" sz="2800" b="1" dirty="0" smtClean="0">
              <a:solidFill>
                <a:srgbClr val="FF0000"/>
              </a:solidFill>
              <a:latin typeface="Times New Roman" panose="02020603050405020304" pitchFamily="18" charset="0"/>
              <a:cs typeface="Times New Roman" panose="02020603050405020304" pitchFamily="18" charset="0"/>
            </a:endParaRPr>
          </a:p>
          <a:p>
            <a:pPr>
              <a:buNone/>
            </a:pPr>
            <a:r>
              <a:rPr lang="en-US" sz="2800" dirty="0" smtClean="0">
                <a:solidFill>
                  <a:srgbClr val="FF0000"/>
                </a:solidFill>
                <a:latin typeface="Times New Roman" panose="02020603050405020304" pitchFamily="18" charset="0"/>
                <a:cs typeface="Times New Roman" panose="02020603050405020304" pitchFamily="18" charset="0"/>
              </a:rPr>
              <a:t>  </a:t>
            </a:r>
            <a:endParaRPr lang="en-US" sz="2400" dirty="0" smtClean="0">
              <a:solidFill>
                <a:srgbClr val="0000FF"/>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457200" y="1447800"/>
            <a:ext cx="7620000" cy="0"/>
          </a:xfrm>
          <a:prstGeom prst="line">
            <a:avLst/>
          </a:prstGeom>
        </p:spPr>
        <p:style>
          <a:lnRef idx="3">
            <a:schemeClr val="dk1"/>
          </a:lnRef>
          <a:fillRef idx="0">
            <a:schemeClr val="dk1"/>
          </a:fillRef>
          <a:effectRef idx="2">
            <a:schemeClr val="dk1"/>
          </a:effectRef>
          <a:fontRef idx="minor">
            <a:schemeClr val="tx1"/>
          </a:fontRef>
        </p:style>
      </p:cxnSp>
      <p:pic>
        <p:nvPicPr>
          <p:cNvPr id="8" name="Picture 7"/>
          <p:cNvPicPr>
            <a:picLocks noChangeAspect="1"/>
          </p:cNvPicPr>
          <p:nvPr/>
        </p:nvPicPr>
        <p:blipFill>
          <a:blip r:embed="rId2" cstate="print"/>
          <a:stretch>
            <a:fillRect/>
          </a:stretch>
        </p:blipFill>
        <p:spPr>
          <a:xfrm>
            <a:off x="457200" y="2209800"/>
            <a:ext cx="7515961" cy="4442478"/>
          </a:xfrm>
          <a:prstGeom prst="rect">
            <a:avLst/>
          </a:prstGeom>
        </p:spPr>
      </p:pic>
    </p:spTree>
    <p:extLst>
      <p:ext uri="{BB962C8B-B14F-4D97-AF65-F5344CB8AC3E}">
        <p14:creationId xmlns="" xmlns:p14="http://schemas.microsoft.com/office/powerpoint/2010/main" val="350440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2278</TotalTime>
  <Words>768</Words>
  <Application>Microsoft Office PowerPoint</Application>
  <PresentationFormat>On-screen Show (4:3)</PresentationFormat>
  <Paragraphs>163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Adjacency</vt:lpstr>
      <vt:lpstr>Major Project On</vt:lpstr>
      <vt:lpstr>CONTENTS</vt:lpstr>
      <vt:lpstr>MOTIVATION</vt:lpstr>
      <vt:lpstr>INTRODUCTION</vt:lpstr>
      <vt:lpstr>INTRODUCTION (cont)</vt:lpstr>
      <vt:lpstr>INTRODUCTION (cont)</vt:lpstr>
      <vt:lpstr>INTRODUCTION (cont)</vt:lpstr>
      <vt:lpstr>INTRODUCTION (cont)</vt:lpstr>
      <vt:lpstr>INTRODUCTION (cont)</vt:lpstr>
      <vt:lpstr>         PROJECT OVERVIEW </vt:lpstr>
      <vt:lpstr>                     PROCESS</vt:lpstr>
      <vt:lpstr>             AlGORITHMS USED</vt:lpstr>
      <vt:lpstr>       ALGORITHMS USED (cont)</vt:lpstr>
      <vt:lpstr>              FORMULA USED</vt:lpstr>
      <vt:lpstr>                      RESULT</vt:lpstr>
      <vt:lpstr>APPLICATIONS OF ML</vt:lpstr>
      <vt:lpstr>APPLICATIONS (cont)</vt:lpstr>
      <vt:lpstr>APPLICATIONS (cont)</vt:lpstr>
      <vt:lpstr>ADVANTAGES OF ML</vt:lpstr>
      <vt:lpstr>DISADVANTAGES OF ML</vt:lpstr>
      <vt:lpstr>Future Scope</vt:lpstr>
      <vt:lpstr>CONCLUSION</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On</dc:title>
  <dc:creator>Ayush Gangwar</dc:creator>
  <cp:lastModifiedBy>rajesh</cp:lastModifiedBy>
  <cp:revision>82</cp:revision>
  <dcterms:created xsi:type="dcterms:W3CDTF">2019-02-17T03:43:10Z</dcterms:created>
  <dcterms:modified xsi:type="dcterms:W3CDTF">2020-05-28T10:16:45Z</dcterms:modified>
</cp:coreProperties>
</file>