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Nixie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BCPO2FpZdffc0H6X1vyvqpFKB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1.xml"/><Relationship Id="rId28" Type="http://schemas.openxmlformats.org/officeDocument/2006/relationships/font" Target="fonts/NixieOne-regular.fntdata"/><Relationship Id="rId27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d50e9c0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d50e9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d50e9c0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75d50e9c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2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21" name="Google Shape;21;p2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4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b="0" i="0" sz="3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b="0" i="0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b="0" i="0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pic>
        <p:nvPicPr>
          <p:cNvPr descr="Bildergebnis für eth zürich svg logo" id="8" name="Google Shape;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0238" y="133975"/>
            <a:ext cx="1437008" cy="2392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-CH" sz="1600"/>
              <a:t>Agent-based modeling and social system simulation </a:t>
            </a:r>
            <a:endParaRPr sz="1600"/>
          </a:p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de-CH" sz="3200">
                <a:latin typeface="Roboto Slab"/>
                <a:ea typeface="Roboto Slab"/>
                <a:cs typeface="Roboto Slab"/>
                <a:sym typeface="Roboto Slab"/>
              </a:rPr>
              <a:t>Reinforcement learning for markets</a:t>
            </a:r>
            <a:br>
              <a:rPr b="1" lang="de-CH" sz="3600">
                <a:latin typeface="Arial"/>
                <a:ea typeface="Arial"/>
                <a:cs typeface="Arial"/>
                <a:sym typeface="Arial"/>
              </a:rPr>
            </a:br>
            <a:r>
              <a:rPr i="1" lang="de-CH" sz="1400">
                <a:latin typeface="Arial"/>
                <a:ea typeface="Arial"/>
                <a:cs typeface="Arial"/>
                <a:sym typeface="Arial"/>
              </a:rPr>
              <a:t>Ayush Garg, Virgile Troude, Martin Fiebig, Simon Hasenfratz </a:t>
            </a:r>
            <a:br>
              <a:rPr i="1" lang="de-CH" sz="1600">
                <a:latin typeface="Arial"/>
                <a:ea typeface="Arial"/>
                <a:cs typeface="Arial"/>
                <a:sym typeface="Arial"/>
              </a:rPr>
            </a:br>
            <a:br>
              <a:rPr i="1" lang="de-CH" sz="1800">
                <a:latin typeface="Arial"/>
                <a:ea typeface="Arial"/>
                <a:cs typeface="Arial"/>
                <a:sym typeface="Arial"/>
              </a:rPr>
            </a:br>
            <a:br>
              <a:rPr i="1" lang="de-CH" sz="1800">
                <a:latin typeface="Arial"/>
                <a:ea typeface="Arial"/>
                <a:cs typeface="Arial"/>
                <a:sym typeface="Arial"/>
              </a:rPr>
            </a:br>
            <a:br>
              <a:rPr i="1" lang="de-CH" sz="1800">
                <a:latin typeface="Arial"/>
                <a:ea typeface="Arial"/>
                <a:cs typeface="Arial"/>
                <a:sym typeface="Arial"/>
              </a:rPr>
            </a:br>
            <a:r>
              <a:rPr i="1" lang="de-CH" sz="1800">
                <a:latin typeface="Arial"/>
                <a:ea typeface="Arial"/>
                <a:cs typeface="Arial"/>
                <a:sym typeface="Arial"/>
              </a:rPr>
              <a:t>						</a:t>
            </a:r>
            <a:br>
              <a:rPr lang="de-CH" sz="1800">
                <a:latin typeface="Arial"/>
                <a:ea typeface="Arial"/>
                <a:cs typeface="Arial"/>
                <a:sym typeface="Arial"/>
              </a:rPr>
            </a:b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/>
        </p:nvSpPr>
        <p:spPr>
          <a:xfrm>
            <a:off x="495301" y="242888"/>
            <a:ext cx="57102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3200"/>
              <a:buFont typeface="Roboto Slab"/>
              <a:buNone/>
            </a:pP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r>
              <a:rPr b="1" baseline="30000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st</a:t>
            </a: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 step</a:t>
            </a:r>
            <a:endParaRPr b="1" i="0" sz="1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 screenshot of a cell phone&#10;&#10;Description generated with very high confidence"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477" y="1149341"/>
            <a:ext cx="5581045" cy="345315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5943002" y="4924174"/>
            <a:ext cx="3200998" cy="21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de-CH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Rowel Atienza, Advanced Deep Learning with Keras,2018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/>
        </p:nvSpPr>
        <p:spPr>
          <a:xfrm>
            <a:off x="495301" y="242888"/>
            <a:ext cx="57102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3200"/>
              <a:buFont typeface="Roboto Slab"/>
              <a:buNone/>
            </a:pP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="1" baseline="30000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nd</a:t>
            </a: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 step</a:t>
            </a:r>
            <a:endParaRPr b="1" i="0" sz="1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 screenshot of a cell phone&#10;&#10;Description generated with very high confidence"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477" y="1149342"/>
            <a:ext cx="5581045" cy="344652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/>
        </p:nvSpPr>
        <p:spPr>
          <a:xfrm>
            <a:off x="5943002" y="4924174"/>
            <a:ext cx="3200998" cy="21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de-CH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Rowel Atienza, Advanced Deep Learning with Keras,2018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/>
        </p:nvSpPr>
        <p:spPr>
          <a:xfrm>
            <a:off x="495301" y="242888"/>
            <a:ext cx="57102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3200"/>
              <a:buFont typeface="Roboto Slab"/>
              <a:buNone/>
            </a:pP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r>
              <a:rPr b="1" baseline="30000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rd</a:t>
            </a: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 step</a:t>
            </a:r>
            <a:endParaRPr b="1" i="0" sz="1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5943002" y="4924174"/>
            <a:ext cx="3200998" cy="21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de-CH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Rowel Atienza, Advanced Deep Learning with Keras,2018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generated with very high confidence"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477" y="1149343"/>
            <a:ext cx="5581045" cy="342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495301" y="242888"/>
            <a:ext cx="57102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3200"/>
              <a:buFont typeface="Roboto Slab"/>
              <a:buNone/>
            </a:pP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r>
              <a:rPr b="1" baseline="30000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th</a:t>
            </a: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 step</a:t>
            </a:r>
            <a:endParaRPr b="1" i="0" sz="1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5943002" y="4924174"/>
            <a:ext cx="3200998" cy="21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de-CH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Rowel Atienza, Advanced Deep Learning with Keras,2018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generated with very high confidence" id="169" name="Google Shape;1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5" y="1149343"/>
            <a:ext cx="5543247" cy="34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/>
        </p:nvSpPr>
        <p:spPr>
          <a:xfrm>
            <a:off x="495301" y="242888"/>
            <a:ext cx="57102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3200"/>
              <a:buFont typeface="Roboto Slab"/>
              <a:buNone/>
            </a:pP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r>
              <a:rPr b="1" baseline="30000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th</a:t>
            </a: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 step</a:t>
            </a:r>
            <a:endParaRPr b="1" i="0" sz="1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 screenshot of a cell phone&#10;&#10;Description generated with very high confidence"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5" y="1149343"/>
            <a:ext cx="5543247" cy="345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 txBox="1"/>
          <p:nvPr/>
        </p:nvSpPr>
        <p:spPr>
          <a:xfrm>
            <a:off x="1781478" y="4612755"/>
            <a:ext cx="57959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8D61"/>
              </a:buClr>
              <a:buSzPts val="1300"/>
              <a:buFont typeface="Roboto Slab"/>
              <a:buNone/>
            </a:pPr>
            <a:r>
              <a:rPr b="1" i="1" lang="de-CH" sz="1300" u="none" cap="none" strike="noStrike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Repeated use of Bellman update equation will lead to convergence under mild conditions of determinism and bounded rewards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495301" y="242888"/>
            <a:ext cx="57102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3200"/>
              <a:buFont typeface="Roboto Slab"/>
              <a:buNone/>
            </a:pPr>
            <a:r>
              <a:rPr b="1" i="0" lang="de-CH" sz="32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Our formulation</a:t>
            </a:r>
            <a:endParaRPr b="1" i="0" sz="1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781478" y="4612755"/>
            <a:ext cx="57959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8D61"/>
              </a:buClr>
              <a:buSzPts val="1300"/>
              <a:buFont typeface="Roboto Slab"/>
              <a:buNone/>
            </a:pPr>
            <a:r>
              <a:rPr b="1" i="1" lang="de-CH" sz="1300" u="none" cap="none" strike="noStrike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Repeated use of Bellman update equation will lead to convergence under mild conditions of determinism and bounded rewards</a:t>
            </a:r>
            <a:endParaRPr/>
          </a:p>
        </p:txBody>
      </p:sp>
      <p:pic>
        <p:nvPicPr>
          <p:cNvPr descr="A close up of a logo&#10;&#10;Description generated with very high confidence"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0" y="1217665"/>
            <a:ext cx="4362450" cy="342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d50e9c0b_0_0"/>
          <p:cNvSpPr txBox="1"/>
          <p:nvPr/>
        </p:nvSpPr>
        <p:spPr>
          <a:xfrm>
            <a:off x="495301" y="242888"/>
            <a:ext cx="571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3200"/>
              <a:buFont typeface="Roboto Slab"/>
              <a:buNone/>
            </a:pPr>
            <a:r>
              <a:rPr b="1" lang="de-CH" sz="32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...contd</a:t>
            </a:r>
            <a:endParaRPr b="1" i="0" sz="11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9" name="Google Shape;189;g75d50e9c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75" y="928263"/>
            <a:ext cx="68389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CH"/>
              <a:t>Results and discussion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ts val="20000"/>
              <a:buFont typeface="Roboto Slab"/>
              <a:buNone/>
            </a:pPr>
            <a:r>
              <a:rPr b="0" i="0" lang="de-CH" sz="20000" u="none" cap="none" strike="noStrike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647363" y="3269182"/>
            <a:ext cx="2743200" cy="1521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63" y="528513"/>
            <a:ext cx="5448637" cy="4086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6449450" y="1537025"/>
            <a:ext cx="19149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As expected sellers want to sell at a higher price while buyers want the opposite</a:t>
            </a:r>
            <a:endParaRPr b="1" sz="180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Roboto Slab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666101" y="584438"/>
            <a:ext cx="6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Roboto Slab"/>
              <a:buNone/>
            </a:pPr>
            <a:r>
              <a:rPr b="1" lang="de-CH" sz="1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In the long run prices for both buyers and sellers saturate</a:t>
            </a:r>
            <a:endParaRPr b="1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0" y="1106163"/>
            <a:ext cx="7742434" cy="377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Agenda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arenBoth"/>
            </a:pPr>
            <a:r>
              <a:rPr lang="de-CH" sz="2400">
                <a:latin typeface="Arial"/>
                <a:ea typeface="Arial"/>
                <a:cs typeface="Arial"/>
                <a:sym typeface="Arial"/>
              </a:rPr>
              <a:t>Market setting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arenBoth"/>
            </a:pPr>
            <a:r>
              <a:rPr lang="de-CH" sz="2400">
                <a:latin typeface="Arial"/>
                <a:ea typeface="Arial"/>
                <a:cs typeface="Arial"/>
                <a:sym typeface="Arial"/>
              </a:rPr>
              <a:t>Learning mechanism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arenBoth"/>
            </a:pPr>
            <a:r>
              <a:rPr lang="de-CH" sz="2400"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  <a:p>
            <a:pPr indent="-5715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arenBoth"/>
            </a:pPr>
            <a:r>
              <a:rPr lang="de-CH" sz="2400"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d50e9c0b_0_10"/>
          <p:cNvSpPr txBox="1"/>
          <p:nvPr/>
        </p:nvSpPr>
        <p:spPr>
          <a:xfrm>
            <a:off x="646001" y="694963"/>
            <a:ext cx="6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Roboto Slab"/>
              <a:buNone/>
            </a:pPr>
            <a:r>
              <a:rPr b="1" i="0" lang="de-CH" sz="1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Opportunity costs and supply &amp; demand drive prices</a:t>
            </a:r>
            <a:endParaRPr b="1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 screenshot of a cell phone&#10;&#10;Description automatically generated" id="215" name="Google Shape;215;g75d50e9c0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24" y="1451842"/>
            <a:ext cx="3896386" cy="2922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16" name="Google Shape;216;g75d50e9c0b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0913" y="1451842"/>
            <a:ext cx="3896385" cy="292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ts val="20000"/>
              <a:buFont typeface="Roboto Slab"/>
              <a:buNone/>
            </a:pPr>
            <a:r>
              <a:rPr b="0" i="0" lang="de-CH" sz="20000" u="none" cap="none" strike="noStrike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/>
          </a:p>
        </p:txBody>
      </p:sp>
      <p:sp>
        <p:nvSpPr>
          <p:cNvPr id="222" name="Google Shape;222;p20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descr="Ähnliches Foto" id="223" name="Google Shape;223;p20"/>
          <p:cNvPicPr preferRelativeResize="0"/>
          <p:nvPr/>
        </p:nvPicPr>
        <p:blipFill rotWithShape="1">
          <a:blip r:embed="rId3">
            <a:alphaModFix/>
          </a:blip>
          <a:srcRect b="3764" l="0" r="0" t="0"/>
          <a:stretch/>
        </p:blipFill>
        <p:spPr>
          <a:xfrm>
            <a:off x="3630248" y="763324"/>
            <a:ext cx="5367413" cy="387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CH"/>
              <a:t>Market setting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ts val="20000"/>
              <a:buFont typeface="Roboto Slab"/>
              <a:buNone/>
            </a:pPr>
            <a:r>
              <a:rPr b="0" i="0" lang="de-CH" sz="20000" u="none" cap="none" strike="noStrike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ergebnis für icon buyer" id="54" name="Google Shape;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645" y="1255103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Ähnliches Foto" id="55" name="Google Shape;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8642" y="1439306"/>
            <a:ext cx="1393069" cy="14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/>
          <p:nvPr/>
        </p:nvSpPr>
        <p:spPr>
          <a:xfrm>
            <a:off x="750183" y="3282614"/>
            <a:ext cx="39039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Buyer</a:t>
            </a: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 price b</a:t>
            </a:r>
            <a:r>
              <a:rPr b="0" baseline="-2500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≤ Budget</a:t>
            </a:r>
            <a:r>
              <a:rPr b="0" baseline="-2500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495301" y="242888"/>
            <a:ext cx="7038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Roboto Slab"/>
              <a:buNone/>
            </a:pPr>
            <a:r>
              <a:rPr b="1" i="0" lang="de-CH" sz="1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Agents are trying to buy or sell one unit of a given good</a:t>
            </a:r>
            <a:endParaRPr b="1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4754737" y="3282614"/>
            <a:ext cx="27008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price a</a:t>
            </a:r>
            <a:r>
              <a:rPr b="0" baseline="-2500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≥ Production cost</a:t>
            </a:r>
            <a:r>
              <a:rPr b="0" baseline="-2500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960727" y="948817"/>
            <a:ext cx="7222545" cy="3837871"/>
          </a:xfrm>
          <a:prstGeom prst="rect">
            <a:avLst/>
          </a:prstGeom>
          <a:noFill/>
          <a:ln cap="flat" cmpd="sng" w="1905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2271395" y="4188023"/>
            <a:ext cx="46012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</a:t>
            </a:r>
            <a:r>
              <a:rPr b="0" baseline="-2500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≥ a</a:t>
            </a:r>
            <a:r>
              <a:rPr b="0" baseline="-2500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they </a:t>
            </a:r>
            <a:r>
              <a:rPr b="1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 matched at deal price d</a:t>
            </a:r>
            <a:r>
              <a:rPr b="0" baseline="-2500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4"/>
          <p:cNvCxnSpPr/>
          <p:nvPr/>
        </p:nvCxnSpPr>
        <p:spPr>
          <a:xfrm>
            <a:off x="3694406" y="2170126"/>
            <a:ext cx="140238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2" name="Google Shape;62;p4"/>
          <p:cNvCxnSpPr/>
          <p:nvPr/>
        </p:nvCxnSpPr>
        <p:spPr>
          <a:xfrm rot="10800000">
            <a:off x="3694406" y="2346380"/>
            <a:ext cx="140238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/>
        </p:nvSpPr>
        <p:spPr>
          <a:xfrm>
            <a:off x="495301" y="242888"/>
            <a:ext cx="6684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Roboto Slab"/>
              <a:buNone/>
            </a:pPr>
            <a:r>
              <a:rPr b="1" i="0" lang="de-CH" sz="1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They can change their bids and asks until they get matched</a:t>
            </a:r>
            <a:endParaRPr b="1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Bildergebnis für icon buyer"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680" y="2251109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69" name="Google Shape;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421" y="2557851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466" y="2764433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1" name="Google Shape;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945" y="2302768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49" y="2200435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662" y="2697801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107" y="1682776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206" y="1368380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150" y="1891663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33" y="1290145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7782" y="1770077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080" y="1736090"/>
            <a:ext cx="461665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ür icon buyer"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195" y="2264854"/>
            <a:ext cx="461665" cy="4616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5"/>
          <p:cNvGrpSpPr/>
          <p:nvPr/>
        </p:nvGrpSpPr>
        <p:grpSpPr>
          <a:xfrm>
            <a:off x="5527801" y="1475844"/>
            <a:ext cx="1467550" cy="1578019"/>
            <a:chOff x="6537535" y="1191328"/>
            <a:chExt cx="1467550" cy="1578019"/>
          </a:xfrm>
        </p:grpSpPr>
        <p:pic>
          <p:nvPicPr>
            <p:cNvPr descr="Ähnliches Foto" id="82" name="Google Shape;8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20680" y="1385223"/>
              <a:ext cx="489242" cy="51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Ähnliches Foto" id="83" name="Google Shape;8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37535" y="1896549"/>
              <a:ext cx="489242" cy="51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Ähnliches Foto" id="84" name="Google Shape;8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19220" y="1760967"/>
              <a:ext cx="489242" cy="51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Ähnliches Foto" id="85" name="Google Shape;8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30590" y="1191328"/>
              <a:ext cx="489242" cy="51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Ähnliches Foto" id="86" name="Google Shape;8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15843" y="1722887"/>
              <a:ext cx="489242" cy="51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Ähnliches Foto" id="87" name="Google Shape;8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66909" y="2256023"/>
              <a:ext cx="489242" cy="5133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ildergebnis für icon buyer"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463" y="2197755"/>
            <a:ext cx="461665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960727" y="948817"/>
            <a:ext cx="7222545" cy="3837871"/>
          </a:xfrm>
          <a:prstGeom prst="rect">
            <a:avLst/>
          </a:prstGeom>
          <a:noFill/>
          <a:ln cap="flat" cmpd="sng" w="1905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167893" y="3444035"/>
            <a:ext cx="428223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Asumptions: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Opposite side information setting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Punishments for staying in the game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Increase/decrease offer in discrete steps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1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Agents are rational and reward-maximizing</a:t>
            </a:r>
            <a:endParaRPr/>
          </a:p>
        </p:txBody>
      </p:sp>
      <p:cxnSp>
        <p:nvCxnSpPr>
          <p:cNvPr id="91" name="Google Shape;91;p5"/>
          <p:cNvCxnSpPr/>
          <p:nvPr/>
        </p:nvCxnSpPr>
        <p:spPr>
          <a:xfrm>
            <a:off x="3821638" y="2170126"/>
            <a:ext cx="140238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2" name="Google Shape;92;p5"/>
          <p:cNvCxnSpPr/>
          <p:nvPr/>
        </p:nvCxnSpPr>
        <p:spPr>
          <a:xfrm rot="10800000">
            <a:off x="3821638" y="2346380"/>
            <a:ext cx="140238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ergebnis für icon seller"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193" y="1660422"/>
            <a:ext cx="3546615" cy="239477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495301" y="242888"/>
            <a:ext cx="6597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Roboto Slab"/>
              <a:buNone/>
            </a:pPr>
            <a:r>
              <a:rPr b="1" i="0" lang="de-CH" sz="1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We picked a generic and unbiased matching mechanism</a:t>
            </a:r>
            <a:endParaRPr b="1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99" name="Google Shape;99;p6"/>
          <p:cNvGrpSpPr/>
          <p:nvPr/>
        </p:nvGrpSpPr>
        <p:grpSpPr>
          <a:xfrm>
            <a:off x="926487" y="1038258"/>
            <a:ext cx="4964265" cy="3639092"/>
            <a:chOff x="0" y="0"/>
            <a:chExt cx="4964265" cy="3639092"/>
          </a:xfrm>
        </p:grpSpPr>
        <p:sp>
          <p:nvSpPr>
            <p:cNvPr id="100" name="Google Shape;100;p6"/>
            <p:cNvSpPr/>
            <p:nvPr/>
          </p:nvSpPr>
          <p:spPr>
            <a:xfrm>
              <a:off x="0" y="2985859"/>
              <a:ext cx="4964265" cy="65323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73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 txBox="1"/>
            <p:nvPr/>
          </p:nvSpPr>
          <p:spPr>
            <a:xfrm>
              <a:off x="0" y="2985859"/>
              <a:ext cx="4964265" cy="653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Match them at random price within [</a:t>
              </a:r>
              <a:r>
                <a:rPr b="0" i="1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baseline="-25000" i="1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b="0" i="1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10800000">
              <a:off x="0" y="1990985"/>
              <a:ext cx="4964265" cy="1004672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lt1"/>
            </a:solidFill>
            <a:ln cap="flat" cmpd="sng" w="25400">
              <a:solidFill>
                <a:srgbClr val="3173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0" y="1990985"/>
              <a:ext cx="4964265" cy="652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Find the first </a:t>
              </a:r>
              <a:r>
                <a:rPr lang="de-CH" sz="1700"/>
                <a:t>buyer</a:t>
              </a: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 with </a:t>
              </a:r>
              <a:r>
                <a:rPr lang="de-CH" sz="1700"/>
                <a:t>s</a:t>
              </a:r>
              <a:r>
                <a:rPr baseline="-25000" lang="de-CH" sz="1700">
                  <a:solidFill>
                    <a:schemeClr val="dk1"/>
                  </a:solidFill>
                </a:rPr>
                <a:t>i  </a:t>
              </a: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≤  b</a:t>
              </a:r>
              <a:r>
                <a:rPr b="0" baseline="-2500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 rot="10800000">
              <a:off x="0" y="996111"/>
              <a:ext cx="4964265" cy="1004672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lt1"/>
            </a:solidFill>
            <a:ln cap="flat" cmpd="sng" w="25400">
              <a:solidFill>
                <a:srgbClr val="3173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0" y="996111"/>
              <a:ext cx="4964265" cy="652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Pick the first </a:t>
              </a:r>
              <a:r>
                <a:rPr lang="de-CH" sz="1700"/>
                <a:t>seller</a:t>
              </a: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CH" sz="1700"/>
                <a:t>s</a:t>
              </a:r>
              <a:r>
                <a:rPr b="0" baseline="-2500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10800000">
              <a:off x="0" y="0"/>
              <a:ext cx="4964265" cy="1004672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lt1"/>
            </a:solidFill>
            <a:ln cap="flat" cmpd="sng" w="25400">
              <a:solidFill>
                <a:srgbClr val="3173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0" y="0"/>
              <a:ext cx="4964265" cy="652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de-CH" sz="1700" u="none" cap="none" strike="noStrike">
                  <a:latin typeface="Arial"/>
                  <a:ea typeface="Arial"/>
                  <a:cs typeface="Arial"/>
                  <a:sym typeface="Arial"/>
                </a:rPr>
                <a:t>Randomly sort all remaining buyers and sellers</a:t>
              </a:r>
              <a:endParaRPr b="0" i="0" sz="1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ergebnis für exchange stock"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084" y="1286304"/>
            <a:ext cx="3590630" cy="257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495301" y="242888"/>
            <a:ext cx="5710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Roboto Slab"/>
              <a:buNone/>
            </a:pPr>
            <a:r>
              <a:rPr b="1" i="0" lang="de-CH" sz="1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Some real life examples of double auctions</a:t>
            </a:r>
            <a:endParaRPr b="1" i="0" sz="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5423" y="1260284"/>
            <a:ext cx="2675611" cy="267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CH"/>
              <a:t>Learning mechanism</a:t>
            </a:r>
            <a:endParaRPr/>
          </a:p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ts val="20000"/>
              <a:buFont typeface="Roboto Slab"/>
              <a:buNone/>
            </a:pPr>
            <a:r>
              <a:rPr b="0" i="0" lang="de-CH" sz="20000" u="none" cap="none" strike="noStrike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1146024" y="530725"/>
            <a:ext cx="363016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>
                <a:solidFill>
                  <a:schemeClr val="lt1"/>
                </a:solidFill>
              </a:rPr>
              <a:t>Q-Learning Example</a:t>
            </a:r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8" name="Google Shape;128;p1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close up of a clock&#10;&#10;Description generated with high confidence"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10" y="2033390"/>
            <a:ext cx="4177668" cy="2387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&#10;&#10;Description generated with very high confidence"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9498" y="2080131"/>
            <a:ext cx="3829050" cy="238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/>
          <p:nvPr/>
        </p:nvSpPr>
        <p:spPr>
          <a:xfrm>
            <a:off x="1146024" y="4407969"/>
            <a:ext cx="246019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de-CH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Fig.1: 6 state deterministic system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5695348" y="4411265"/>
            <a:ext cx="2743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de-CH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Fig.2: Initial Q table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2929" y="996181"/>
            <a:ext cx="25717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 txBox="1"/>
          <p:nvPr/>
        </p:nvSpPr>
        <p:spPr>
          <a:xfrm>
            <a:off x="4900612" y="690720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Bellman Equation: Core of Q-Learning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4776185" y="577306"/>
            <a:ext cx="3425239" cy="935537"/>
          </a:xfrm>
          <a:prstGeom prst="rect">
            <a:avLst/>
          </a:prstGeom>
          <a:noFill/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5943002" y="4924174"/>
            <a:ext cx="3200998" cy="21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de-CH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Rowel Atienza, Advanced Deep Learning with Keras,2018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Simon</dc:creator>
</cp:coreProperties>
</file>