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Default ContentType="image/x-emf" Extension="emf"/>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inkml+xml" PartName="/ppt/ink/ink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5.30612" units="1/cm"/>
          <inkml:channelProperty channel="Y" name="resolution" value="65.45454" units="1/cm"/>
          <inkml:channelProperty channel="T" name="resolution" value="1" units="1/dev"/>
        </inkml:channelProperties>
      </inkml:inkSource>
      <inkml:timestamp xml:id="ts0" timeString="2023-04-19T08:09:30.132"/>
    </inkml:context>
    <inkml:brush xml:id="br0">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B0C24BF1-5DD0-4C5D-9A02-BFEBE2BBB253}" emma:medium="tactile" emma:mode="ink">
          <msink:context xmlns:msink="http://schemas.microsoft.com/ink/2010/main" type="writingRegion" rotatedBoundingBox="4445,13251 4460,13251 4460,13266 4445,13266"/>
        </emma:interpretation>
      </emma:emma>
    </inkml:annotationXML>
    <inkml:traceGroup>
      <inkml:annotationXML>
        <emma:emma xmlns:emma="http://www.w3.org/2003/04/emma" version="1.0">
          <emma:interpretation id="{6953FC42-B6FE-47E6-B3E2-D701396CB2C8}" emma:medium="tactile" emma:mode="ink">
            <msink:context xmlns:msink="http://schemas.microsoft.com/ink/2010/main" type="paragraph" rotatedBoundingBox="4445,13251 4460,13251 4460,13266 4445,13266" alignmentLevel="1"/>
          </emma:interpretation>
        </emma:emma>
      </inkml:annotationXML>
      <inkml:traceGroup>
        <inkml:annotationXML>
          <emma:emma xmlns:emma="http://www.w3.org/2003/04/emma" version="1.0">
            <emma:interpretation id="{BA8B8510-2B35-4034-A584-384A31065A0B}" emma:medium="tactile" emma:mode="ink">
              <msink:context xmlns:msink="http://schemas.microsoft.com/ink/2010/main" type="line" rotatedBoundingBox="4445,13251 4460,13251 4460,13266 4445,13266"/>
            </emma:interpretation>
          </emma:emma>
        </inkml:annotationXML>
        <inkml:traceGroup>
          <inkml:annotationXML>
            <emma:emma xmlns:emma="http://www.w3.org/2003/04/emma" version="1.0">
              <emma:interpretation id="{FCA0073A-B9FF-4A43-85B4-107EE2D8F51A}" emma:medium="tactile" emma:mode="ink">
                <msink:context xmlns:msink="http://schemas.microsoft.com/ink/2010/main" type="inkWord" rotatedBoundingBox="4445,13251 4460,13251 4460,13266 4445,13266"/>
              </emma:interpretation>
              <emma:one-of disjunction-type="recognition" id="oneOf0">
                <emma:interpretation id="interp0" emma:lang="" emma:confidence="0">
                  <emma:literal>.</emma:literal>
                </emma:interpretation>
                <emma:interpretation id="interp1" emma:lang="" emma:confidence="0">
                  <emma:literal>`</emma:literal>
                </emma:interpretation>
                <emma:interpretation id="interp2" emma:lang="" emma:confidence="0">
                  <emma:literal>'</emma:literal>
                </emma:interpretation>
                <emma:interpretation id="interp3" emma:lang="" emma:confidence="0">
                  <emma:literal>l</emma:literal>
                </emma:interpretation>
                <emma:interpretation id="interp4" emma:lang="" emma:confidence="0">
                  <emma:literal>,</emma:literal>
                </emma:interpretation>
              </emma:one-of>
            </emma:emma>
          </inkml:annotationXML>
          <inkml:trace contextRef="#ctx0" brushRef="#br0">0 0 0</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F4F86-84C4-DD30-AA5F-F50E3CB2B7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F841BD-1342-2570-F96B-97624A66A4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F8FBD3-C1B9-467D-A775-B6A59B3B5C97}"/>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5" name="Footer Placeholder 4">
            <a:extLst>
              <a:ext uri="{FF2B5EF4-FFF2-40B4-BE49-F238E27FC236}">
                <a16:creationId xmlns:a16="http://schemas.microsoft.com/office/drawing/2014/main" id="{EBE5F8AC-19BE-AFD9-7CFA-1D870412AE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3D4902A-EC0F-3EB7-80CA-B60431A1FF0E}"/>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2186886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9CCB-D856-373C-94AD-774AEDD591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F14877-C9EB-123D-B0A5-423D07692B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E697E4-F9E3-96FC-2774-72917C3CCE77}"/>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5" name="Footer Placeholder 4">
            <a:extLst>
              <a:ext uri="{FF2B5EF4-FFF2-40B4-BE49-F238E27FC236}">
                <a16:creationId xmlns:a16="http://schemas.microsoft.com/office/drawing/2014/main" id="{F97E54D0-4CF0-0238-7DA9-F2076A3952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DA738-3FE9-76C3-FF46-190E30B95D61}"/>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2471639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62CBD-FF83-2127-F3C5-6CD7862DCB4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C6BD52-EFF0-0ECA-BB7C-029398608B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0D60D7-149D-BC73-39FF-A23B1DD9D1C8}"/>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5" name="Footer Placeholder 4">
            <a:extLst>
              <a:ext uri="{FF2B5EF4-FFF2-40B4-BE49-F238E27FC236}">
                <a16:creationId xmlns:a16="http://schemas.microsoft.com/office/drawing/2014/main" id="{27AAF9A4-E381-9150-AEA3-8317DE927F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A4023D-B19E-07C3-63AC-DDB4F00FBD8E}"/>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159931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346C7-9A3A-3F51-AE1E-50E1525EE6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33877B-216F-DA14-2F06-3BDD3C1374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B9A238-6338-A7B4-10EB-62511B37179F}"/>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5" name="Footer Placeholder 4">
            <a:extLst>
              <a:ext uri="{FF2B5EF4-FFF2-40B4-BE49-F238E27FC236}">
                <a16:creationId xmlns:a16="http://schemas.microsoft.com/office/drawing/2014/main" id="{B14AFB64-2BAF-B2D2-4333-9CB326B66B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B83DBB-EA83-9C94-A7BE-FB94A0121EA5}"/>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327969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72DF-A9D4-A583-1BB2-67D8C38B51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0302F0-5494-7AD8-78B1-BF43F32A4A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4D5459-7BFB-4457-F136-77F14D2AB523}"/>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5" name="Footer Placeholder 4">
            <a:extLst>
              <a:ext uri="{FF2B5EF4-FFF2-40B4-BE49-F238E27FC236}">
                <a16:creationId xmlns:a16="http://schemas.microsoft.com/office/drawing/2014/main" id="{AA90FBC8-E997-71A3-4436-9E1148E7F8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A942E5-78FF-896F-D24D-E100E1EFCE98}"/>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4064375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760FD-2216-1631-614C-B58367662E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C95FB2-10F3-0FC8-62D8-728E95497A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E995AF-1072-C525-7CCA-2E6D6AF156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0A89B0F-0A0D-DC86-086E-7F36187158D9}"/>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6" name="Footer Placeholder 5">
            <a:extLst>
              <a:ext uri="{FF2B5EF4-FFF2-40B4-BE49-F238E27FC236}">
                <a16:creationId xmlns:a16="http://schemas.microsoft.com/office/drawing/2014/main" id="{CD25909C-54E6-ED00-7542-008A7184D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11D4C0-6CBF-BC04-1B83-9D8D2D25B003}"/>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4004496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DF91D-7FF7-09A8-EE24-B36CFC9F0AC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C35CDD-C354-C462-29DC-24EFF2545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8C80D4-FE96-43B3-6820-37051C2EBD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C26A94-0B03-46C5-F930-F37618A2E5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696FE7-56EB-19D8-8926-B6FE932603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25E4B5-D98B-D7A9-3212-3DC57987E7A3}"/>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8" name="Footer Placeholder 7">
            <a:extLst>
              <a:ext uri="{FF2B5EF4-FFF2-40B4-BE49-F238E27FC236}">
                <a16:creationId xmlns:a16="http://schemas.microsoft.com/office/drawing/2014/main" id="{B56819EC-446D-38C3-D20C-17E95C66CE1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5F46DCD-3EFA-6559-8664-1F301F8631F3}"/>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80057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5B72-9287-001A-2D29-1893B5AE25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284EFB-1ED5-2CA0-9379-8E3FD631DB9E}"/>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4" name="Footer Placeholder 3">
            <a:extLst>
              <a:ext uri="{FF2B5EF4-FFF2-40B4-BE49-F238E27FC236}">
                <a16:creationId xmlns:a16="http://schemas.microsoft.com/office/drawing/2014/main" id="{A2024312-38D3-A295-2023-E1CCE600FB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8C3635-F678-C982-1871-A45F0D15D636}"/>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3506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073200-58D4-1579-B040-134F88214BD8}"/>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3" name="Footer Placeholder 2">
            <a:extLst>
              <a:ext uri="{FF2B5EF4-FFF2-40B4-BE49-F238E27FC236}">
                <a16:creationId xmlns:a16="http://schemas.microsoft.com/office/drawing/2014/main" id="{F2D41B0A-E232-954A-DEC2-FB72D806DD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47F46B-1113-B8FC-75D9-40AF1DD191C6}"/>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264172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3A8B0-145F-0291-1076-4A5916707E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AA7396-2E66-FB1B-A5B3-F9C467138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11E11C9-278B-6F19-2F79-8EC5DCEE43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2D1FFE-544F-D6BC-839C-1568BCB6762C}"/>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6" name="Footer Placeholder 5">
            <a:extLst>
              <a:ext uri="{FF2B5EF4-FFF2-40B4-BE49-F238E27FC236}">
                <a16:creationId xmlns:a16="http://schemas.microsoft.com/office/drawing/2014/main" id="{6FFAE38D-18E4-F398-F575-E46204782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C95242-78B8-01E1-CC41-6B8EAF4C339C}"/>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3522745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41930-120A-0DEA-798D-66EBBBFDA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03B8A2-2EA5-7F4C-990D-50CA9EA7BA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B611D-E59E-4686-2927-DE4F25189F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9E1E74-D363-0F3B-F3FE-6824A7DE0CE0}"/>
              </a:ext>
            </a:extLst>
          </p:cNvPr>
          <p:cNvSpPr>
            <a:spLocks noGrp="1"/>
          </p:cNvSpPr>
          <p:nvPr>
            <p:ph type="dt" sz="half" idx="10"/>
          </p:nvPr>
        </p:nvSpPr>
        <p:spPr/>
        <p:txBody>
          <a:bodyPr/>
          <a:lstStyle/>
          <a:p>
            <a:fld id="{11F3CCAC-F6F9-4610-ADC6-F24CA66C0E5B}" type="datetimeFigureOut">
              <a:rPr lang="en-IN" smtClean="0"/>
              <a:t>01-02-2024</a:t>
            </a:fld>
            <a:endParaRPr lang="en-IN"/>
          </a:p>
        </p:txBody>
      </p:sp>
      <p:sp>
        <p:nvSpPr>
          <p:cNvPr id="6" name="Footer Placeholder 5">
            <a:extLst>
              <a:ext uri="{FF2B5EF4-FFF2-40B4-BE49-F238E27FC236}">
                <a16:creationId xmlns:a16="http://schemas.microsoft.com/office/drawing/2014/main" id="{0143BC61-4409-93C9-C7E4-36CAAEFDC6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36AF32-F53C-66B9-7567-7CDC430D41EF}"/>
              </a:ext>
            </a:extLst>
          </p:cNvPr>
          <p:cNvSpPr>
            <a:spLocks noGrp="1"/>
          </p:cNvSpPr>
          <p:nvPr>
            <p:ph type="sldNum" sz="quarter" idx="12"/>
          </p:nvPr>
        </p:nvSpPr>
        <p:spPr/>
        <p:txBody>
          <a:bodyPr/>
          <a:lstStyle/>
          <a:p>
            <a:fld id="{6B0169D2-0255-4665-B130-1627B539ADF4}" type="slidenum">
              <a:rPr lang="en-IN" smtClean="0"/>
              <a:t>‹#›</a:t>
            </a:fld>
            <a:endParaRPr lang="en-IN"/>
          </a:p>
        </p:txBody>
      </p:sp>
    </p:spTree>
    <p:extLst>
      <p:ext uri="{BB962C8B-B14F-4D97-AF65-F5344CB8AC3E}">
        <p14:creationId xmlns:p14="http://schemas.microsoft.com/office/powerpoint/2010/main" val="955560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F22C2-DAD5-C586-3793-14C11CD8E2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7945AB-46F7-6CDC-43A3-182883991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ED7D2D-8921-90E6-726B-7802B00711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3CCAC-F6F9-4610-ADC6-F24CA66C0E5B}" type="datetimeFigureOut">
              <a:rPr lang="en-IN" smtClean="0"/>
              <a:t>01-02-2024</a:t>
            </a:fld>
            <a:endParaRPr lang="en-IN"/>
          </a:p>
        </p:txBody>
      </p:sp>
      <p:sp>
        <p:nvSpPr>
          <p:cNvPr id="5" name="Footer Placeholder 4">
            <a:extLst>
              <a:ext uri="{FF2B5EF4-FFF2-40B4-BE49-F238E27FC236}">
                <a16:creationId xmlns:a16="http://schemas.microsoft.com/office/drawing/2014/main" id="{E78FD91E-E68F-95AA-1DCB-106BC3EFF5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1460AD-A9A4-11BD-828C-2078182394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0169D2-0255-4665-B130-1627B539ADF4}" type="slidenum">
              <a:rPr lang="en-IN" smtClean="0"/>
              <a:t>‹#›</a:t>
            </a:fld>
            <a:endParaRPr lang="en-IN"/>
          </a:p>
        </p:txBody>
      </p:sp>
    </p:spTree>
    <p:extLst>
      <p:ext uri="{BB962C8B-B14F-4D97-AF65-F5344CB8AC3E}">
        <p14:creationId xmlns:p14="http://schemas.microsoft.com/office/powerpoint/2010/main" val="180413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hyperlink" Target="https://www.un.org/en/climatechange/science/causes-effects-climate-change#collapseOne"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un.org/en/climatechange/science/causes-effects-climate-change#collapseTw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DA38698-EA3F-F2A1-13C5-05FB7289CC3F}"/>
              </a:ext>
            </a:extLst>
          </p:cNvPr>
          <p:cNvSpPr txBox="1"/>
          <p:nvPr/>
        </p:nvSpPr>
        <p:spPr>
          <a:xfrm>
            <a:off x="282197" y="1971017"/>
            <a:ext cx="9989956" cy="286232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pPr algn="ctr"/>
            <a:r>
              <a:rPr lang="en-IN" sz="3600" b="1" dirty="0">
                <a:solidFill>
                  <a:schemeClr val="bg1"/>
                </a:solidFill>
                <a:latin typeface="Times New Roman" panose="02020603050405020304" pitchFamily="18" charset="0"/>
                <a:cs typeface="Times New Roman" panose="02020603050405020304" pitchFamily="18" charset="0"/>
              </a:rPr>
              <a:t>Environmental Science – (Part II): </a:t>
            </a:r>
          </a:p>
          <a:p>
            <a:pPr algn="ctr"/>
            <a:r>
              <a:rPr lang="en-IN" sz="3600" b="1" dirty="0">
                <a:solidFill>
                  <a:schemeClr val="bg1"/>
                </a:solidFill>
                <a:latin typeface="Times New Roman" panose="02020603050405020304" pitchFamily="18" charset="0"/>
                <a:cs typeface="Times New Roman" panose="02020603050405020304" pitchFamily="18" charset="0"/>
              </a:rPr>
              <a:t>Unit 1: Ecosystem, Biodiversity &amp; its Conservation</a:t>
            </a:r>
          </a:p>
          <a:p>
            <a:pPr algn="ctr"/>
            <a:r>
              <a:rPr lang="en-IN" sz="3600" b="1" dirty="0">
                <a:solidFill>
                  <a:schemeClr val="bg1"/>
                </a:solidFill>
                <a:latin typeface="Times New Roman" panose="02020603050405020304" pitchFamily="18" charset="0"/>
                <a:cs typeface="Times New Roman" panose="02020603050405020304" pitchFamily="18" charset="0"/>
              </a:rPr>
              <a:t>Unit 2: Environmental Pollution</a:t>
            </a:r>
          </a:p>
          <a:p>
            <a:pPr algn="ctr"/>
            <a:r>
              <a:rPr lang="en-IN" sz="3600" b="1" dirty="0">
                <a:solidFill>
                  <a:schemeClr val="bg1"/>
                </a:solidFill>
                <a:latin typeface="Times New Roman" panose="02020603050405020304" pitchFamily="18" charset="0"/>
                <a:cs typeface="Times New Roman" panose="02020603050405020304" pitchFamily="18" charset="0"/>
              </a:rPr>
              <a:t>Unit 3: Environmental Issues, Laws &amp; Ethics</a:t>
            </a:r>
          </a:p>
        </p:txBody>
      </p:sp>
      <p:pic>
        <p:nvPicPr>
          <p:cNvPr id="3" name="Picture 2" descr="Sister Nivedita University - Wikipedia">
            <a:extLst>
              <a:ext uri="{FF2B5EF4-FFF2-40B4-BE49-F238E27FC236}">
                <a16:creationId xmlns:a16="http://schemas.microsoft.com/office/drawing/2014/main" id="{1A8BC780-CAEB-0CA3-8EF9-5E0A92773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126776"/>
            <a:ext cx="2095500"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383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ED74FE-D140-7A02-0A57-78D16905FA1D}"/>
              </a:ext>
            </a:extLst>
          </p:cNvPr>
          <p:cNvSpPr txBox="1"/>
          <p:nvPr/>
        </p:nvSpPr>
        <p:spPr>
          <a:xfrm>
            <a:off x="529816" y="1184865"/>
            <a:ext cx="10873290" cy="4337726"/>
          </a:xfrm>
          <a:prstGeom prst="rect">
            <a:avLst/>
          </a:prstGeom>
          <a:noFill/>
        </p:spPr>
        <p:txBody>
          <a:bodyPr wrap="square">
            <a:spAutoFit/>
          </a:bodyPr>
          <a:lstStyle/>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(iv) Agricultural Activities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Spraying of insecticides and weedicides also cause air pollution. These, when inhaled create severe problems to both animals and man.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(v) Wars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Various forms of explosives used in war pollute the air by releasing poisonous gases. This greatly disturbs the ecology of the area. Nuclear explosions pollute air by radioactive rays. The effects of nuclear explosions on Hiroshima and Nagasaki are well-known examples.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400" b="1" dirty="0">
                <a:effectLst/>
                <a:latin typeface="Arial" panose="020B0604020202020204" pitchFamily="34" charset="0"/>
                <a:ea typeface="Calibri" panose="020F0502020204030204" pitchFamily="34" charset="0"/>
                <a:cs typeface="Times New Roman" panose="02020603050405020304" pitchFamily="18" charset="0"/>
              </a:rPr>
              <a:t>(vi) Natural Causes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Gas emissions from active volcanoes, marsh gas, spores of fungi and pollens are the natural causes of air pollution.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011F9B5-7C39-7D9F-1074-3A607234A03C}"/>
              </a:ext>
            </a:extLst>
          </p:cNvPr>
          <p:cNvSpPr txBox="1"/>
          <p:nvPr/>
        </p:nvSpPr>
        <p:spPr>
          <a:xfrm>
            <a:off x="443306" y="10758"/>
            <a:ext cx="11325559" cy="923330"/>
          </a:xfrm>
          <a:prstGeom prst="rect">
            <a:avLst/>
          </a:prstGeom>
          <a:noFill/>
        </p:spPr>
        <p:txBody>
          <a:bodyPr wrap="square">
            <a:spAutoFit/>
          </a:bodyPr>
          <a:lstStyle/>
          <a:p>
            <a:pPr marL="285750" indent="-285750">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Release of poisonous gases from accidents also poses serious threats. e.g. Bhopal Gas Tragedy in which methyl </a:t>
            </a:r>
            <a:r>
              <a:rPr lang="en-US" sz="1800" dirty="0" err="1">
                <a:effectLst/>
                <a:latin typeface="NewCenturySchlbk-Roman"/>
                <a:ea typeface="Calibri" panose="020F0502020204030204" pitchFamily="34" charset="0"/>
                <a:cs typeface="NewCenturySchlbk-Roman"/>
              </a:rPr>
              <a:t>isocynate</a:t>
            </a:r>
            <a:r>
              <a:rPr lang="en-US" sz="1800" dirty="0">
                <a:effectLst/>
                <a:latin typeface="NewCenturySchlbk-Roman"/>
                <a:ea typeface="Calibri" panose="020F0502020204030204" pitchFamily="34" charset="0"/>
                <a:cs typeface="NewCenturySchlbk-Roman"/>
              </a:rPr>
              <a:t> (MIC) gas leakage killed several people. In Tokyo, about 34 tones of carbon particles mixed with other suspended particles settle per square kilometer every day.</a:t>
            </a:r>
            <a:endParaRPr lang="en-IN" dirty="0"/>
          </a:p>
        </p:txBody>
      </p:sp>
    </p:spTree>
    <p:extLst>
      <p:ext uri="{BB962C8B-B14F-4D97-AF65-F5344CB8AC3E}">
        <p14:creationId xmlns:p14="http://schemas.microsoft.com/office/powerpoint/2010/main" val="4182657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A78757-862C-13E9-AB97-F0A79A55A904}"/>
              </a:ext>
            </a:extLst>
          </p:cNvPr>
          <p:cNvSpPr txBox="1"/>
          <p:nvPr/>
        </p:nvSpPr>
        <p:spPr>
          <a:xfrm>
            <a:off x="884815" y="498224"/>
            <a:ext cx="10959353" cy="5563703"/>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                                             COMMON AIR POLLUTANTS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Air pollutants are of two main types ~gaseous and particulate.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Oxides of carbon</a:t>
            </a:r>
            <a:r>
              <a:rPr lang="en-US" dirty="0">
                <a:latin typeface="NewCenturySchlbk-Roman"/>
                <a:ea typeface="Calibri" panose="020F0502020204030204" pitchFamily="34" charset="0"/>
                <a:cs typeface="NewCenturySchlbk-Roman"/>
              </a:rPr>
              <a:t>, n</a:t>
            </a:r>
            <a:r>
              <a:rPr lang="en-US" sz="1800" dirty="0">
                <a:effectLst/>
                <a:latin typeface="NewCenturySchlbk-Roman"/>
                <a:ea typeface="Calibri" panose="020F0502020204030204" pitchFamily="34" charset="0"/>
                <a:cs typeface="NewCenturySchlbk-Roman"/>
              </a:rPr>
              <a:t>itrogen and </a:t>
            </a:r>
            <a:r>
              <a:rPr lang="en-US" sz="1800" dirty="0" err="1">
                <a:effectLst/>
                <a:latin typeface="NewCenturySchlbk-Roman"/>
                <a:ea typeface="Calibri" panose="020F0502020204030204" pitchFamily="34" charset="0"/>
                <a:cs typeface="NewCenturySchlbk-Roman"/>
              </a:rPr>
              <a:t>sulphur</a:t>
            </a:r>
            <a:r>
              <a:rPr lang="en-US" sz="1800" dirty="0">
                <a:effectLst/>
                <a:latin typeface="NewCenturySchlbk-Roman"/>
                <a:ea typeface="Calibri" panose="020F0502020204030204" pitchFamily="34" charset="0"/>
                <a:cs typeface="NewCenturySchlbk-Roman"/>
              </a:rPr>
              <a:t> are gaseous pollutants.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Particulate pollutants may be solid or liquid particles, larger particles settle down quickly viz., sand and water droplets whereas small dust particles remain suspended in air for a long time.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These are added into the atmosphere by the processes of blasting, drilling, crushing, grinding and mixing.</a:t>
            </a:r>
          </a:p>
          <a:p>
            <a:pPr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a:t>
            </a:r>
            <a:r>
              <a:rPr lang="en-US" sz="1800" b="1" dirty="0" err="1">
                <a:effectLst/>
                <a:latin typeface="Arial" panose="020B0604020202020204" pitchFamily="34" charset="0"/>
                <a:ea typeface="Calibri" panose="020F0502020204030204" pitchFamily="34" charset="0"/>
                <a:cs typeface="Times New Roman" panose="02020603050405020304" pitchFamily="18" charset="0"/>
              </a:rPr>
              <a:t>i</a:t>
            </a:r>
            <a:r>
              <a:rPr lang="en-US" sz="1800" b="1" dirty="0">
                <a:effectLst/>
                <a:latin typeface="Arial" panose="020B0604020202020204" pitchFamily="34" charset="0"/>
                <a:ea typeface="Calibri" panose="020F0502020204030204" pitchFamily="34" charset="0"/>
                <a:cs typeface="Times New Roman" panose="02020603050405020304" pitchFamily="18" charset="0"/>
              </a:rPr>
              <a:t>) Carbon Dioxide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CO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content of air has increased by 20% during the last century. CO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causes nausea and headache. It’s increase in the air may cause green house effect, rise in the atmospheric temperature. This may melt the polar ice resulting in rise in level of oceans and flooding of coastal regions.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78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56D67-E2AF-F50A-C4FF-C2D2221EACF3}"/>
              </a:ext>
            </a:extLst>
          </p:cNvPr>
          <p:cNvSpPr txBox="1"/>
          <p:nvPr/>
        </p:nvSpPr>
        <p:spPr>
          <a:xfrm>
            <a:off x="443752" y="474902"/>
            <a:ext cx="11507994" cy="6437660"/>
          </a:xfrm>
          <a:prstGeom prst="rect">
            <a:avLst/>
          </a:prstGeom>
          <a:noFill/>
        </p:spPr>
        <p:txBody>
          <a:bodyPr wrap="square">
            <a:spAutoFit/>
          </a:bodyPr>
          <a:lstStyle/>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(ii) Carbon Monoxide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It is a very poisonous gas and is produced by incomplete combustion of fuel. If inhaled. it combines with hemoglobin and reduces its oxygen-carrying capacity. This leads to laziness, reduced vision and death.</a:t>
            </a:r>
          </a:p>
          <a:p>
            <a:pPr algn="just">
              <a:lnSpc>
                <a:spcPct val="150000"/>
              </a:lnSpc>
              <a:spcAft>
                <a:spcPts val="1000"/>
              </a:spcAft>
            </a:pPr>
            <a:endParaRPr lang="en-US" dirty="0">
              <a:latin typeface="NewCenturySchlbk-Roman"/>
              <a:ea typeface="Calibri" panose="020F0502020204030204" pitchFamily="34" charset="0"/>
              <a:cs typeface="Times New Roman" panose="02020603050405020304" pitchFamily="18" charset="0"/>
            </a:endParaRPr>
          </a:p>
          <a:p>
            <a:pPr algn="just">
              <a:lnSpc>
                <a:spcPct val="150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a:t>
            </a:r>
            <a:r>
              <a:rPr lang="en-US" sz="2000" b="1" dirty="0" err="1">
                <a:effectLst/>
                <a:latin typeface="Arial" panose="020B0604020202020204" pitchFamily="34" charset="0"/>
                <a:ea typeface="Calibri" panose="020F0502020204030204" pitchFamily="34" charset="0"/>
                <a:cs typeface="Times New Roman" panose="02020603050405020304" pitchFamily="18" charset="0"/>
              </a:rPr>
              <a:t>iiI</a:t>
            </a:r>
            <a:r>
              <a:rPr lang="en-US" sz="2000" b="1" dirty="0">
                <a:effectLst/>
                <a:latin typeface="Arial" panose="020B0604020202020204" pitchFamily="34" charset="0"/>
                <a:ea typeface="Calibri" panose="020F0502020204030204" pitchFamily="34" charset="0"/>
                <a:cs typeface="Times New Roman" panose="02020603050405020304" pitchFamily="18" charset="0"/>
              </a:rPr>
              <a:t>) </a:t>
            </a:r>
            <a:r>
              <a:rPr lang="en-US" sz="1800" b="1" dirty="0">
                <a:effectLst/>
                <a:latin typeface="Arial" panose="020B0604020202020204" pitchFamily="34" charset="0"/>
                <a:ea typeface="Calibri" panose="020F0502020204030204" pitchFamily="34" charset="0"/>
                <a:cs typeface="Times New Roman" panose="02020603050405020304" pitchFamily="18" charset="0"/>
              </a:rPr>
              <a:t>Oxides of Nitrogen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These include NO and NO</a:t>
            </a:r>
            <a:r>
              <a:rPr lang="en-US" sz="1100" dirty="0">
                <a:effectLst/>
                <a:latin typeface="NewCenturySchlbk-Roman"/>
                <a:ea typeface="Calibri" panose="020F0502020204030204" pitchFamily="34" charset="0"/>
                <a:cs typeface="NewCenturySchlbk-Roman"/>
              </a:rPr>
              <a:t>2</a:t>
            </a:r>
            <a:r>
              <a:rPr lang="en-US" sz="1800" dirty="0">
                <a:effectLst/>
                <a:latin typeface="NewCenturySchlbk-Roman"/>
                <a:ea typeface="Calibri" panose="020F0502020204030204" pitchFamily="34" charset="0"/>
                <a:cs typeface="NewCenturySchlbk-Roman"/>
              </a:rPr>
              <a:t>, which are released by automobiles and chemical industries as waste gases and also by burning of materials. These are harmful and lower the oxygen carrying capacity of blood.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(iv) Oxides of Sulphur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SO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and SO</a:t>
            </a:r>
            <a:r>
              <a:rPr lang="en-US" sz="1100" dirty="0">
                <a:effectLst/>
                <a:latin typeface="NewCenturySchlbk-Roman"/>
                <a:ea typeface="Calibri" panose="020F0502020204030204" pitchFamily="34" charset="0"/>
                <a:cs typeface="NewCenturySchlbk-Roman"/>
              </a:rPr>
              <a:t>3 </a:t>
            </a:r>
            <a:r>
              <a:rPr lang="en-US" sz="1800" dirty="0">
                <a:effectLst/>
                <a:latin typeface="NewCenturySchlbk-Roman"/>
                <a:ea typeface="Calibri" panose="020F0502020204030204" pitchFamily="34" charset="0"/>
                <a:cs typeface="NewCenturySchlbk-Roman"/>
              </a:rPr>
              <a:t>are produced by burning of coal and petroleum and are harmful to buildings, clothing, plants and animals. High concentration of SO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causes chlorosis (yellowing of leaves), plasmolysis, damage to mucous membrane and metabolic inhibition. SO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and SO</a:t>
            </a:r>
            <a:r>
              <a:rPr lang="en-US" sz="1100" dirty="0">
                <a:effectLst/>
                <a:latin typeface="NewCenturySchlbk-Roman"/>
                <a:ea typeface="Calibri" panose="020F0502020204030204" pitchFamily="34" charset="0"/>
                <a:cs typeface="NewCenturySchlbk-Roman"/>
              </a:rPr>
              <a:t>3 </a:t>
            </a:r>
            <a:r>
              <a:rPr lang="en-US" sz="1800" dirty="0">
                <a:effectLst/>
                <a:latin typeface="NewCenturySchlbk-Roman"/>
                <a:ea typeface="Calibri" panose="020F0502020204030204" pitchFamily="34" charset="0"/>
                <a:cs typeface="NewCenturySchlbk-Roman"/>
              </a:rPr>
              <a:t>react with water to form </a:t>
            </a:r>
            <a:r>
              <a:rPr lang="en-US" sz="1800" dirty="0" err="1">
                <a:effectLst/>
                <a:latin typeface="NewCenturySchlbk-Roman"/>
                <a:ea typeface="Calibri" panose="020F0502020204030204" pitchFamily="34" charset="0"/>
                <a:cs typeface="NewCenturySchlbk-Roman"/>
              </a:rPr>
              <a:t>Sulphuric</a:t>
            </a:r>
            <a:r>
              <a:rPr lang="en-US" sz="1800" dirty="0">
                <a:effectLst/>
                <a:latin typeface="NewCenturySchlbk-Roman"/>
                <a:ea typeface="Calibri" panose="020F0502020204030204" pitchFamily="34" charset="0"/>
                <a:cs typeface="NewCenturySchlbk-Roman"/>
              </a:rPr>
              <a:t> and </a:t>
            </a:r>
            <a:r>
              <a:rPr lang="en-US" sz="1800" dirty="0" err="1">
                <a:effectLst/>
                <a:latin typeface="NewCenturySchlbk-Roman"/>
                <a:ea typeface="Calibri" panose="020F0502020204030204" pitchFamily="34" charset="0"/>
                <a:cs typeface="NewCenturySchlbk-Roman"/>
              </a:rPr>
              <a:t>sulphurous</a:t>
            </a:r>
            <a:r>
              <a:rPr lang="en-US" sz="1800" dirty="0">
                <a:effectLst/>
                <a:latin typeface="NewCenturySchlbk-Roman"/>
                <a:ea typeface="Calibri" panose="020F0502020204030204" pitchFamily="34" charset="0"/>
                <a:cs typeface="NewCenturySchlbk-Roman"/>
              </a:rPr>
              <a:t> acids. These may precipitate as rain or snow producing acid rain or acid precipitation.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3379787" y="1963737"/>
            <a:ext cx="7973790" cy="1617663"/>
          </a:xfrm>
          <a:prstGeom prst="rect">
            <a:avLst/>
          </a:prstGeom>
          <a:ln w="19050">
            <a:solidFill>
              <a:srgbClr val="FF0000"/>
            </a:solidFill>
          </a:ln>
        </p:spPr>
      </p:pic>
    </p:spTree>
    <p:extLst>
      <p:ext uri="{BB962C8B-B14F-4D97-AF65-F5344CB8AC3E}">
        <p14:creationId xmlns:p14="http://schemas.microsoft.com/office/powerpoint/2010/main" val="396815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226726-CB4B-5874-69E2-07AE00871307}"/>
              </a:ext>
            </a:extLst>
          </p:cNvPr>
          <p:cNvSpPr txBox="1"/>
          <p:nvPr/>
        </p:nvSpPr>
        <p:spPr>
          <a:xfrm>
            <a:off x="492611" y="408790"/>
            <a:ext cx="11206778" cy="5676554"/>
          </a:xfrm>
          <a:prstGeom prst="rect">
            <a:avLst/>
          </a:prstGeom>
          <a:noFill/>
        </p:spPr>
        <p:txBody>
          <a:bodyPr wrap="square">
            <a:spAutoFit/>
          </a:bodyPr>
          <a:lstStyle/>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(v) Photochemical Oxidants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Formed by the photochemical reactions between primary pollutants, viz. oxides of nitrogen and hydrocarbons. Nitrogen oxides in the presence of sunlight react with unburnt hydrocarbons to form </a:t>
            </a:r>
            <a:r>
              <a:rPr lang="en-US" sz="1800" dirty="0" err="1">
                <a:effectLst/>
                <a:latin typeface="NewCenturySchlbk-Roman"/>
                <a:ea typeface="Calibri" panose="020F0502020204030204" pitchFamily="34" charset="0"/>
                <a:cs typeface="NewCenturySchlbk-Roman"/>
              </a:rPr>
              <a:t>peroxyacyl</a:t>
            </a:r>
            <a:r>
              <a:rPr lang="en-US" sz="1800" dirty="0">
                <a:effectLst/>
                <a:latin typeface="NewCenturySchlbk-Roman"/>
                <a:ea typeface="Calibri" panose="020F0502020204030204" pitchFamily="34" charset="0"/>
                <a:cs typeface="NewCenturySchlbk-Roman"/>
              </a:rPr>
              <a:t> nitrate (PAN), Ozone, aldehydes and some other complex organic compounds in the air.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(vi) Hydrocarbons.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These are unburnt discharges from incomplete combustion of fuel in automobiles. These form PAN with nitrogen oxides, which is highly toxic.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(vii) Particulate Matter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Industries and automobiles release fine solid and liquid particles into the air. Fly ash and soot from burning of coal, metal dust containing lead, chromium, nickel, cadmium, zinc and mercury from metallurgical processes; cotton dust from textile mills; and pesticides sprayed on crops are examples of particulate pollutants in the air. These are injurious to respiratory tract.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11156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684660-28A5-9EAD-4214-F1FF8B2C9B68}"/>
              </a:ext>
            </a:extLst>
          </p:cNvPr>
          <p:cNvSpPr txBox="1"/>
          <p:nvPr/>
        </p:nvSpPr>
        <p:spPr>
          <a:xfrm>
            <a:off x="395792" y="726554"/>
            <a:ext cx="11400416" cy="4430059"/>
          </a:xfrm>
          <a:prstGeom prst="rect">
            <a:avLst/>
          </a:prstGeom>
          <a:noFill/>
        </p:spPr>
        <p:txBody>
          <a:bodyPr wrap="square">
            <a:spAutoFit/>
          </a:bodyPr>
          <a:lstStyle/>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(viii) Aerosols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Aerosols are chemicals released in the air in </a:t>
            </a:r>
            <a:r>
              <a:rPr lang="en-US" sz="1800" dirty="0" err="1">
                <a:effectLst/>
                <a:latin typeface="NewCenturySchlbk-Roman"/>
                <a:ea typeface="Calibri" panose="020F0502020204030204" pitchFamily="34" charset="0"/>
                <a:cs typeface="NewCenturySchlbk-Roman"/>
              </a:rPr>
              <a:t>vapour</a:t>
            </a:r>
            <a:r>
              <a:rPr lang="en-US" sz="1800" dirty="0">
                <a:effectLst/>
                <a:latin typeface="NewCenturySchlbk-Roman"/>
                <a:ea typeface="Calibri" panose="020F0502020204030204" pitchFamily="34" charset="0"/>
                <a:cs typeface="NewCenturySchlbk-Roman"/>
              </a:rPr>
              <a:t> form. These include fluorocarbon (carbon compound having fluorine) present in emissions from the Jet </a:t>
            </a:r>
            <a:r>
              <a:rPr lang="en-US" sz="1800" dirty="0" err="1">
                <a:effectLst/>
                <a:latin typeface="NewCenturySchlbk-Roman"/>
                <a:ea typeface="Calibri" panose="020F0502020204030204" pitchFamily="34" charset="0"/>
                <a:cs typeface="NewCenturySchlbk-Roman"/>
              </a:rPr>
              <a:t>aeroplanes</a:t>
            </a:r>
            <a:r>
              <a:rPr lang="en-US" sz="1800" dirty="0">
                <a:effectLst/>
                <a:latin typeface="NewCenturySchlbk-Roman"/>
                <a:ea typeface="Calibri" panose="020F0502020204030204" pitchFamily="34" charset="0"/>
                <a:cs typeface="NewCenturySchlbk-Roman"/>
              </a:rPr>
              <a:t>. Aerosols deplete the ozone layer. Thinning of ozone layer results in more harmful ultraviolet rays reaching the earth, which are harmful to skin, and can lead to skin cancer also.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(ix) Radioactive Substances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These are released by nuclear explosions and explosives. These are extremely harmful for health.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(x) Fluorides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Rocks, soils and. minerals containing fluorides release an extremely toxic gas called hydrogen fluoride on heating. This gas is highly injurious to livestock and cattle.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02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4EBF2048-6D7A-989F-461E-DE8526B00708}"/>
              </a:ext>
            </a:extLst>
          </p:cNvPr>
          <p:cNvSpPr txBox="1"/>
          <p:nvPr/>
        </p:nvSpPr>
        <p:spPr>
          <a:xfrm>
            <a:off x="197223" y="683762"/>
            <a:ext cx="11645153" cy="5021888"/>
          </a:xfrm>
          <a:prstGeom prst="rect">
            <a:avLst/>
          </a:prstGeom>
          <a:noFill/>
        </p:spPr>
        <p:txBody>
          <a:bodyPr wrap="square">
            <a:spAutoFit/>
          </a:bodyPr>
          <a:lstStyle/>
          <a:p>
            <a:pPr algn="just">
              <a:lnSpc>
                <a:spcPct val="150000"/>
              </a:lnSpc>
            </a:pPr>
            <a:r>
              <a:rPr lang="en-US" b="0" i="0" dirty="0">
                <a:solidFill>
                  <a:srgbClr val="000000"/>
                </a:solidFill>
                <a:effectLst/>
                <a:latin typeface="Proxima Nova"/>
              </a:rPr>
              <a:t>Fine particulate matter (PM</a:t>
            </a:r>
            <a:r>
              <a:rPr lang="en-US" b="0" i="0" baseline="-25000" dirty="0">
                <a:solidFill>
                  <a:srgbClr val="000000"/>
                </a:solidFill>
                <a:effectLst/>
                <a:latin typeface="Proxima Nova"/>
              </a:rPr>
              <a:t>2.5</a:t>
            </a:r>
            <a:r>
              <a:rPr lang="en-US" b="0" i="0" dirty="0">
                <a:solidFill>
                  <a:srgbClr val="000000"/>
                </a:solidFill>
                <a:effectLst/>
                <a:latin typeface="Proxima Nova"/>
              </a:rPr>
              <a:t>) is an air pollutant that is a concern for people's health when levels in air are high. PM</a:t>
            </a:r>
            <a:r>
              <a:rPr lang="en-US" b="0" i="0" baseline="-25000" dirty="0">
                <a:solidFill>
                  <a:srgbClr val="000000"/>
                </a:solidFill>
                <a:effectLst/>
                <a:latin typeface="Proxima Nova"/>
              </a:rPr>
              <a:t>2.5</a:t>
            </a:r>
            <a:r>
              <a:rPr lang="en-US" b="0" i="0" dirty="0">
                <a:solidFill>
                  <a:srgbClr val="000000"/>
                </a:solidFill>
                <a:effectLst/>
                <a:latin typeface="Proxima Nova"/>
              </a:rPr>
              <a:t> are tiny particles in the air that reduce visibility and cause the air to appear hazy when levels are elevated. Outdoor PM</a:t>
            </a:r>
            <a:r>
              <a:rPr lang="en-US" b="0" i="0" baseline="-25000" dirty="0">
                <a:solidFill>
                  <a:srgbClr val="000000"/>
                </a:solidFill>
                <a:effectLst/>
                <a:latin typeface="Proxima Nova"/>
              </a:rPr>
              <a:t>2.5</a:t>
            </a:r>
            <a:r>
              <a:rPr lang="en-US" b="0" i="0" dirty="0">
                <a:solidFill>
                  <a:srgbClr val="000000"/>
                </a:solidFill>
                <a:effectLst/>
                <a:latin typeface="Proxima Nova"/>
              </a:rPr>
              <a:t> levels are most likely to be elevated on days with little or no wind or air mixing. The New York State Departments of Health (DOH) and Environmental Conservation (DEC) alert the public by issuing a PM</a:t>
            </a:r>
            <a:r>
              <a:rPr lang="en-US" b="0" i="0" baseline="-25000" dirty="0">
                <a:solidFill>
                  <a:srgbClr val="000000"/>
                </a:solidFill>
                <a:effectLst/>
                <a:latin typeface="Proxima Nova"/>
              </a:rPr>
              <a:t>2.5</a:t>
            </a:r>
            <a:r>
              <a:rPr lang="en-US" b="0" i="0" dirty="0">
                <a:solidFill>
                  <a:srgbClr val="000000"/>
                </a:solidFill>
                <a:effectLst/>
                <a:latin typeface="Proxima Nova"/>
              </a:rPr>
              <a:t> Health Advisory when PM</a:t>
            </a:r>
            <a:r>
              <a:rPr lang="en-US" b="0" i="0" baseline="-25000" dirty="0">
                <a:solidFill>
                  <a:srgbClr val="000000"/>
                </a:solidFill>
                <a:effectLst/>
                <a:latin typeface="Proxima Nova"/>
              </a:rPr>
              <a:t>2.5</a:t>
            </a:r>
            <a:r>
              <a:rPr lang="en-US" b="0" i="0" dirty="0">
                <a:solidFill>
                  <a:srgbClr val="000000"/>
                </a:solidFill>
                <a:effectLst/>
                <a:latin typeface="Proxima Nova"/>
              </a:rPr>
              <a:t> concentrations in outdoor air are expected to be unhealthy for sensitive groups.</a:t>
            </a:r>
          </a:p>
          <a:p>
            <a:pPr algn="just" fontAlgn="t">
              <a:lnSpc>
                <a:spcPct val="150000"/>
              </a:lnSpc>
            </a:pPr>
            <a:r>
              <a:rPr lang="en-US" b="1" i="0" dirty="0">
                <a:solidFill>
                  <a:srgbClr val="0047BB"/>
                </a:solidFill>
                <a:effectLst/>
                <a:latin typeface="Proxima Nova"/>
              </a:rPr>
              <a:t>What is Particulate Matter 2.5 (PM</a:t>
            </a:r>
            <a:r>
              <a:rPr lang="en-US" b="1" i="0" baseline="-25000" dirty="0">
                <a:solidFill>
                  <a:srgbClr val="0047BB"/>
                </a:solidFill>
                <a:effectLst/>
                <a:latin typeface="Proxima Nova"/>
              </a:rPr>
              <a:t>2.5</a:t>
            </a:r>
            <a:r>
              <a:rPr lang="en-US" b="1" i="0" dirty="0">
                <a:solidFill>
                  <a:srgbClr val="0047BB"/>
                </a:solidFill>
                <a:effectLst/>
                <a:latin typeface="Proxima Nova"/>
              </a:rPr>
              <a:t>)?</a:t>
            </a:r>
          </a:p>
          <a:p>
            <a:pPr algn="just">
              <a:lnSpc>
                <a:spcPct val="150000"/>
              </a:lnSpc>
            </a:pPr>
            <a:r>
              <a:rPr lang="en-US" b="0" i="0" dirty="0">
                <a:solidFill>
                  <a:srgbClr val="000000"/>
                </a:solidFill>
                <a:effectLst/>
                <a:latin typeface="Proxima Nova"/>
              </a:rPr>
              <a:t>The term fine particles, or particulate matter 2.5 (PM</a:t>
            </a:r>
            <a:r>
              <a:rPr lang="en-US" b="0" i="0" baseline="-25000" dirty="0">
                <a:solidFill>
                  <a:srgbClr val="000000"/>
                </a:solidFill>
                <a:effectLst/>
                <a:latin typeface="Proxima Nova"/>
              </a:rPr>
              <a:t>2.5</a:t>
            </a:r>
            <a:r>
              <a:rPr lang="en-US" b="0" i="0" dirty="0">
                <a:solidFill>
                  <a:srgbClr val="000000"/>
                </a:solidFill>
                <a:effectLst/>
                <a:latin typeface="Proxima Nova"/>
              </a:rPr>
              <a:t>), refers to tiny particles or droplets in the air that are two and one half microns or less in width. Like inches, meters and miles, a micron is a unit of measurement for distance. There are about 25,000 microns in an inch. The widths of the larger particles in the PM</a:t>
            </a:r>
            <a:r>
              <a:rPr lang="en-US" b="0" i="0" baseline="-25000" dirty="0">
                <a:solidFill>
                  <a:srgbClr val="000000"/>
                </a:solidFill>
                <a:effectLst/>
                <a:latin typeface="Proxima Nova"/>
              </a:rPr>
              <a:t>2.5</a:t>
            </a:r>
            <a:r>
              <a:rPr lang="en-US" b="0" i="0" dirty="0">
                <a:solidFill>
                  <a:srgbClr val="000000"/>
                </a:solidFill>
                <a:effectLst/>
                <a:latin typeface="Proxima Nova"/>
              </a:rPr>
              <a:t> size range would be about thirty times smaller than that of a human hair. The smaller particles are so small that several thousand of them could fit on the period at the end of this sentence.</a:t>
            </a:r>
          </a:p>
        </p:txBody>
      </p:sp>
      <p:sp>
        <p:nvSpPr>
          <p:cNvPr id="13" name="TextBox 12">
            <a:extLst>
              <a:ext uri="{FF2B5EF4-FFF2-40B4-BE49-F238E27FC236}">
                <a16:creationId xmlns:a16="http://schemas.microsoft.com/office/drawing/2014/main" id="{19D509FA-A0B5-BE40-E75B-5FCD67BA8CDE}"/>
              </a:ext>
            </a:extLst>
          </p:cNvPr>
          <p:cNvSpPr txBox="1"/>
          <p:nvPr/>
        </p:nvSpPr>
        <p:spPr>
          <a:xfrm>
            <a:off x="313764" y="169440"/>
            <a:ext cx="6096000" cy="461665"/>
          </a:xfrm>
          <a:prstGeom prst="rect">
            <a:avLst/>
          </a:prstGeom>
          <a:noFill/>
        </p:spPr>
        <p:txBody>
          <a:bodyPr wrap="square">
            <a:spAutoFit/>
          </a:bodyPr>
          <a:lstStyle/>
          <a:p>
            <a:pPr algn="l" fontAlgn="t"/>
            <a:r>
              <a:rPr lang="en-IN" sz="2400" b="1" i="0" dirty="0">
                <a:solidFill>
                  <a:srgbClr val="00B0F0"/>
                </a:solidFill>
                <a:effectLst/>
                <a:latin typeface="Proxima Nova"/>
              </a:rPr>
              <a:t>Fine Particles (PM 2.5)</a:t>
            </a:r>
          </a:p>
        </p:txBody>
      </p:sp>
    </p:spTree>
    <p:extLst>
      <p:ext uri="{BB962C8B-B14F-4D97-AF65-F5344CB8AC3E}">
        <p14:creationId xmlns:p14="http://schemas.microsoft.com/office/powerpoint/2010/main" val="415499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FC54D1-02E1-779D-051C-93499065EA0B}"/>
              </a:ext>
            </a:extLst>
          </p:cNvPr>
          <p:cNvSpPr txBox="1"/>
          <p:nvPr/>
        </p:nvSpPr>
        <p:spPr>
          <a:xfrm>
            <a:off x="147918" y="112393"/>
            <a:ext cx="11896164" cy="4190891"/>
          </a:xfrm>
          <a:prstGeom prst="rect">
            <a:avLst/>
          </a:prstGeom>
          <a:noFill/>
        </p:spPr>
        <p:txBody>
          <a:bodyPr wrap="square">
            <a:spAutoFit/>
          </a:bodyPr>
          <a:lstStyle/>
          <a:p>
            <a:pPr algn="just" fontAlgn="t">
              <a:lnSpc>
                <a:spcPct val="150000"/>
              </a:lnSpc>
            </a:pPr>
            <a:r>
              <a:rPr lang="en-US" b="1" i="0" dirty="0">
                <a:solidFill>
                  <a:srgbClr val="0047BB"/>
                </a:solidFill>
                <a:effectLst/>
                <a:latin typeface="Proxima Nova"/>
              </a:rPr>
              <a:t>How can PM</a:t>
            </a:r>
            <a:r>
              <a:rPr lang="en-US" b="1" i="0" baseline="-25000" dirty="0">
                <a:solidFill>
                  <a:srgbClr val="0047BB"/>
                </a:solidFill>
                <a:effectLst/>
                <a:latin typeface="Proxima Nova"/>
              </a:rPr>
              <a:t>2.5</a:t>
            </a:r>
            <a:r>
              <a:rPr lang="en-US" b="1" i="0" dirty="0">
                <a:solidFill>
                  <a:srgbClr val="0047BB"/>
                </a:solidFill>
                <a:effectLst/>
                <a:latin typeface="Proxima Nova"/>
              </a:rPr>
              <a:t> affect my health?</a:t>
            </a:r>
          </a:p>
          <a:p>
            <a:pPr algn="just">
              <a:lnSpc>
                <a:spcPct val="150000"/>
              </a:lnSpc>
            </a:pPr>
            <a:r>
              <a:rPr lang="en-US" b="0" i="0" dirty="0">
                <a:solidFill>
                  <a:srgbClr val="000000"/>
                </a:solidFill>
                <a:effectLst/>
                <a:latin typeface="Proxima Nova"/>
              </a:rPr>
              <a:t>Particles in the PM</a:t>
            </a:r>
            <a:r>
              <a:rPr lang="en-US" b="0" i="0" baseline="-25000" dirty="0">
                <a:solidFill>
                  <a:srgbClr val="000000"/>
                </a:solidFill>
                <a:effectLst/>
                <a:latin typeface="Proxima Nova"/>
              </a:rPr>
              <a:t>2.5</a:t>
            </a:r>
            <a:r>
              <a:rPr lang="en-US" b="0" i="0" dirty="0">
                <a:solidFill>
                  <a:srgbClr val="000000"/>
                </a:solidFill>
                <a:effectLst/>
                <a:latin typeface="Proxima Nova"/>
              </a:rPr>
              <a:t> size range are able to travel deeply into the respiratory tract, reaching the lungs. Exposure to fine particles can cause short-term health effects such as eye, nose, throat and lung irritation, coughing, sneezing, runny nose and shortness of breath. Exposure to fine particles can also affect lung function and worsen medical conditions such as asthma and heart disease. Scientific studies have linked increases in daily PM</a:t>
            </a:r>
            <a:r>
              <a:rPr lang="en-US" b="0" i="0" baseline="-25000" dirty="0">
                <a:solidFill>
                  <a:srgbClr val="000000"/>
                </a:solidFill>
                <a:effectLst/>
                <a:latin typeface="Proxima Nova"/>
              </a:rPr>
              <a:t>2.5</a:t>
            </a:r>
            <a:r>
              <a:rPr lang="en-US" b="0" i="0" dirty="0">
                <a:solidFill>
                  <a:srgbClr val="000000"/>
                </a:solidFill>
                <a:effectLst/>
                <a:latin typeface="Proxima Nova"/>
              </a:rPr>
              <a:t> exposure with increased respiratory and cardiovascular hospital admissions, emergency department visits and deaths. Studies also suggest that long term exposure to fine particulate matter may be associated with increased rates of chronic bronchitis, reduced lung function and increased mortality from lung cancer and heart disease. People with breathing and heart problems, children and the elderly may be particularly sensitive to PM</a:t>
            </a:r>
            <a:r>
              <a:rPr lang="en-US" b="0" i="0" baseline="-25000" dirty="0">
                <a:solidFill>
                  <a:srgbClr val="000000"/>
                </a:solidFill>
                <a:effectLst/>
                <a:latin typeface="Proxima Nova"/>
              </a:rPr>
              <a:t>2.5</a:t>
            </a:r>
            <a:r>
              <a:rPr lang="en-US" b="0" i="0" dirty="0">
                <a:solidFill>
                  <a:srgbClr val="000000"/>
                </a:solidFill>
                <a:effectLst/>
                <a:latin typeface="Proxima Nova"/>
              </a:rPr>
              <a:t>.</a:t>
            </a:r>
          </a:p>
          <a:p>
            <a:pPr algn="just">
              <a:lnSpc>
                <a:spcPct val="150000"/>
              </a:lnSpc>
            </a:pPr>
            <a:endParaRPr lang="en-US" b="0" i="0" dirty="0">
              <a:solidFill>
                <a:srgbClr val="000000"/>
              </a:solidFill>
              <a:effectLst/>
              <a:latin typeface="Proxima Nova"/>
            </a:endParaRPr>
          </a:p>
        </p:txBody>
      </p:sp>
    </p:spTree>
    <p:extLst>
      <p:ext uri="{BB962C8B-B14F-4D97-AF65-F5344CB8AC3E}">
        <p14:creationId xmlns:p14="http://schemas.microsoft.com/office/powerpoint/2010/main" val="41011450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DC629BF-B3A9-BC6C-FF04-083F33B54DF3}"/>
              </a:ext>
            </a:extLst>
          </p:cNvPr>
          <p:cNvSpPr txBox="1"/>
          <p:nvPr/>
        </p:nvSpPr>
        <p:spPr>
          <a:xfrm>
            <a:off x="89647" y="536456"/>
            <a:ext cx="12102353" cy="5021888"/>
          </a:xfrm>
          <a:prstGeom prst="rect">
            <a:avLst/>
          </a:prstGeom>
          <a:noFill/>
        </p:spPr>
        <p:txBody>
          <a:bodyPr wrap="square">
            <a:spAutoFit/>
          </a:bodyPr>
          <a:lstStyle/>
          <a:p>
            <a:pPr algn="just" fontAlgn="t">
              <a:lnSpc>
                <a:spcPct val="150000"/>
              </a:lnSpc>
            </a:pPr>
            <a:r>
              <a:rPr lang="en-US" b="1" i="0" dirty="0">
                <a:solidFill>
                  <a:srgbClr val="0047BB"/>
                </a:solidFill>
                <a:effectLst/>
                <a:latin typeface="Proxima Nova"/>
              </a:rPr>
              <a:t>Where does PM</a:t>
            </a:r>
            <a:r>
              <a:rPr lang="en-US" b="1" i="0" baseline="-25000" dirty="0">
                <a:solidFill>
                  <a:srgbClr val="0047BB"/>
                </a:solidFill>
                <a:effectLst/>
                <a:latin typeface="Proxima Nova"/>
              </a:rPr>
              <a:t>2.5</a:t>
            </a:r>
            <a:r>
              <a:rPr lang="en-US" b="1" i="0" dirty="0">
                <a:solidFill>
                  <a:srgbClr val="0047BB"/>
                </a:solidFill>
                <a:effectLst/>
                <a:latin typeface="Proxima Nova"/>
              </a:rPr>
              <a:t> come from?</a:t>
            </a:r>
          </a:p>
          <a:p>
            <a:pPr algn="just">
              <a:lnSpc>
                <a:spcPct val="150000"/>
              </a:lnSpc>
            </a:pPr>
            <a:r>
              <a:rPr lang="en-US" b="0" i="0" dirty="0">
                <a:solidFill>
                  <a:srgbClr val="000000"/>
                </a:solidFill>
                <a:effectLst/>
                <a:latin typeface="Proxima Nova"/>
              </a:rPr>
              <a:t>There are outdoor and indoor sources of fine particles. Outside, fine particles primarily come from car, truck, bus and off-road vehicle (e.g., construction equipment, snowmobile, locomotive) exhausts, other operations that involve the burning of fuels such as wood, heating oil or coal and natural sources such as forest and grass fires. Fine particles also form from the reaction of gases or droplets in the atmosphere from sources such as power plants. These chemical reactions can occur miles from the original source of the emissions. In New York State, some of the fine particles measured in the air are carried by wind from out-of-state sources. Because fine particles can be carried long distances from their source, events such as wildfires or volcanic eruptions can raise fine particle concentrations hundreds of miles from the event.</a:t>
            </a:r>
          </a:p>
          <a:p>
            <a:pPr algn="just">
              <a:lnSpc>
                <a:spcPct val="150000"/>
              </a:lnSpc>
            </a:pPr>
            <a:r>
              <a:rPr lang="en-US" b="0" i="0" dirty="0">
                <a:solidFill>
                  <a:srgbClr val="000000"/>
                </a:solidFill>
                <a:effectLst/>
                <a:latin typeface="Proxima Nova"/>
              </a:rPr>
              <a:t>PM</a:t>
            </a:r>
            <a:r>
              <a:rPr lang="en-US" b="0" i="0" baseline="-25000" dirty="0">
                <a:solidFill>
                  <a:srgbClr val="000000"/>
                </a:solidFill>
                <a:effectLst/>
                <a:latin typeface="Proxima Nova"/>
              </a:rPr>
              <a:t>2.5</a:t>
            </a:r>
            <a:r>
              <a:rPr lang="en-US" b="0" i="0" dirty="0">
                <a:solidFill>
                  <a:srgbClr val="000000"/>
                </a:solidFill>
                <a:effectLst/>
                <a:latin typeface="Proxima Nova"/>
              </a:rPr>
              <a:t> is also produced by common indoor activities. Some indoor sources of fine particles are tobacco smoke, cooking (e.g., frying, sautéing, and broiling), burning candles or oil lamps, and operating fireplaces and fuel-burning space heaters (e.g., kerosene heaters).</a:t>
            </a:r>
          </a:p>
        </p:txBody>
      </p:sp>
    </p:spTree>
    <p:extLst>
      <p:ext uri="{BB962C8B-B14F-4D97-AF65-F5344CB8AC3E}">
        <p14:creationId xmlns:p14="http://schemas.microsoft.com/office/powerpoint/2010/main" val="3241146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E68BEE-7726-F65F-6985-40FF5A0AB3CD}"/>
              </a:ext>
            </a:extLst>
          </p:cNvPr>
          <p:cNvSpPr txBox="1"/>
          <p:nvPr/>
        </p:nvSpPr>
        <p:spPr>
          <a:xfrm>
            <a:off x="62753" y="14532"/>
            <a:ext cx="12048565" cy="4662815"/>
          </a:xfrm>
          <a:prstGeom prst="rect">
            <a:avLst/>
          </a:prstGeom>
          <a:noFill/>
        </p:spPr>
        <p:txBody>
          <a:bodyPr wrap="square">
            <a:spAutoFit/>
          </a:bodyPr>
          <a:lstStyle/>
          <a:p>
            <a:pPr algn="just" fontAlgn="t">
              <a:lnSpc>
                <a:spcPct val="150000"/>
              </a:lnSpc>
            </a:pPr>
            <a:r>
              <a:rPr lang="en-US" b="1" i="0" dirty="0">
                <a:solidFill>
                  <a:srgbClr val="0047BB"/>
                </a:solidFill>
                <a:effectLst/>
                <a:latin typeface="Proxima Nova"/>
              </a:rPr>
              <a:t>Is there an air quality standard for PM</a:t>
            </a:r>
            <a:r>
              <a:rPr lang="en-US" b="1" i="0" baseline="-25000" dirty="0">
                <a:solidFill>
                  <a:srgbClr val="0047BB"/>
                </a:solidFill>
                <a:effectLst/>
                <a:latin typeface="Proxima Nova"/>
              </a:rPr>
              <a:t>2.5</a:t>
            </a:r>
            <a:r>
              <a:rPr lang="en-US" b="1" i="0" dirty="0">
                <a:solidFill>
                  <a:srgbClr val="0047BB"/>
                </a:solidFill>
                <a:effectLst/>
                <a:latin typeface="Proxima Nova"/>
              </a:rPr>
              <a:t> in outdoor air?</a:t>
            </a:r>
          </a:p>
          <a:p>
            <a:pPr algn="just">
              <a:lnSpc>
                <a:spcPct val="150000"/>
              </a:lnSpc>
            </a:pPr>
            <a:r>
              <a:rPr lang="en-US" b="0" i="0" dirty="0">
                <a:solidFill>
                  <a:srgbClr val="000000"/>
                </a:solidFill>
                <a:effectLst/>
                <a:latin typeface="Proxima Nova"/>
              </a:rPr>
              <a:t>Yes, the United States Environmental Protection Agency (EPA) established National Ambient Air Quality Standards for PM</a:t>
            </a:r>
            <a:r>
              <a:rPr lang="en-US" b="0" i="0" baseline="-25000" dirty="0">
                <a:solidFill>
                  <a:srgbClr val="000000"/>
                </a:solidFill>
                <a:effectLst/>
                <a:latin typeface="Proxima Nova"/>
              </a:rPr>
              <a:t>2.5</a:t>
            </a:r>
            <a:r>
              <a:rPr lang="en-US" b="0" i="0" dirty="0">
                <a:solidFill>
                  <a:srgbClr val="000000"/>
                </a:solidFill>
                <a:effectLst/>
                <a:latin typeface="Proxima Nova"/>
              </a:rPr>
              <a:t> in 1997 and revised them in 2006 and 2012. National Ambient Air Standards are established to be protective of public health. The short-term standard (24-hour or daily average) is 35 micrograms per cubic meter of air (µg/m</a:t>
            </a:r>
            <a:r>
              <a:rPr lang="en-US" b="0" i="0" baseline="30000" dirty="0">
                <a:solidFill>
                  <a:srgbClr val="000000"/>
                </a:solidFill>
                <a:effectLst/>
                <a:latin typeface="Proxima Nova"/>
              </a:rPr>
              <a:t>3</a:t>
            </a:r>
            <a:r>
              <a:rPr lang="en-US" b="0" i="0" dirty="0">
                <a:solidFill>
                  <a:srgbClr val="000000"/>
                </a:solidFill>
                <a:effectLst/>
                <a:latin typeface="Proxima Nova"/>
              </a:rPr>
              <a:t>) and the long-term standard (annual average) is 12 µg/m</a:t>
            </a:r>
            <a:r>
              <a:rPr lang="en-US" b="0" i="0" baseline="30000" dirty="0">
                <a:solidFill>
                  <a:srgbClr val="000000"/>
                </a:solidFill>
                <a:effectLst/>
                <a:latin typeface="Proxima Nova"/>
              </a:rPr>
              <a:t>3</a:t>
            </a:r>
            <a:r>
              <a:rPr lang="en-US" b="0" i="0" dirty="0">
                <a:solidFill>
                  <a:srgbClr val="000000"/>
                </a:solidFill>
                <a:effectLst/>
                <a:latin typeface="Proxima Nova"/>
              </a:rPr>
              <a:t>. A microgram is a unit of weight. There are a million micrograms in a gram, and a pound is equal to about 450 grams.</a:t>
            </a:r>
          </a:p>
          <a:p>
            <a:pPr algn="just" fontAlgn="t">
              <a:lnSpc>
                <a:spcPct val="150000"/>
              </a:lnSpc>
            </a:pPr>
            <a:r>
              <a:rPr lang="en-US" b="1" i="0" dirty="0">
                <a:solidFill>
                  <a:srgbClr val="0047BB"/>
                </a:solidFill>
                <a:effectLst/>
                <a:latin typeface="Proxima Nova"/>
              </a:rPr>
              <a:t>How will I know when PM</a:t>
            </a:r>
            <a:r>
              <a:rPr lang="en-US" b="1" i="0" baseline="-25000" dirty="0">
                <a:solidFill>
                  <a:srgbClr val="0047BB"/>
                </a:solidFill>
                <a:effectLst/>
                <a:latin typeface="Proxima Nova"/>
              </a:rPr>
              <a:t>2.5</a:t>
            </a:r>
            <a:r>
              <a:rPr lang="en-US" b="1" i="0" dirty="0">
                <a:solidFill>
                  <a:srgbClr val="0047BB"/>
                </a:solidFill>
                <a:effectLst/>
                <a:latin typeface="Proxima Nova"/>
              </a:rPr>
              <a:t> levels are, or will be, elevated outside?</a:t>
            </a:r>
          </a:p>
          <a:p>
            <a:pPr algn="just">
              <a:lnSpc>
                <a:spcPct val="150000"/>
              </a:lnSpc>
            </a:pPr>
            <a:r>
              <a:rPr lang="en-US" b="0" i="0" dirty="0">
                <a:solidFill>
                  <a:srgbClr val="000000"/>
                </a:solidFill>
                <a:effectLst/>
                <a:latin typeface="Proxima Nova"/>
              </a:rPr>
              <a:t>Outdoor air levels of fine particles increase during periods of stagnant air (very little wind and air mixing), when the particles are not carried away by wind, or when winds bring polluted air into the state from sources outside the state. In general, as the levels of PM</a:t>
            </a:r>
            <a:r>
              <a:rPr lang="en-US" b="0" i="0" baseline="-25000" dirty="0">
                <a:solidFill>
                  <a:srgbClr val="000000"/>
                </a:solidFill>
                <a:effectLst/>
                <a:latin typeface="Proxima Nova"/>
              </a:rPr>
              <a:t>2.5</a:t>
            </a:r>
            <a:r>
              <a:rPr lang="en-US" b="0" i="0" dirty="0">
                <a:solidFill>
                  <a:srgbClr val="000000"/>
                </a:solidFill>
                <a:effectLst/>
                <a:latin typeface="Proxima Nova"/>
              </a:rPr>
              <a:t> in outdoor air increase, the air appears hazy and visibility is reduced. These conditions are similar in appearance to high humidity or fog.</a:t>
            </a:r>
          </a:p>
        </p:txBody>
      </p:sp>
    </p:spTree>
    <p:extLst>
      <p:ext uri="{BB962C8B-B14F-4D97-AF65-F5344CB8AC3E}">
        <p14:creationId xmlns:p14="http://schemas.microsoft.com/office/powerpoint/2010/main" val="2971798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3CD6BB-BC46-F5CD-AC30-EA3F273ACADE}"/>
              </a:ext>
            </a:extLst>
          </p:cNvPr>
          <p:cNvSpPr txBox="1"/>
          <p:nvPr/>
        </p:nvSpPr>
        <p:spPr>
          <a:xfrm>
            <a:off x="143137" y="153984"/>
            <a:ext cx="7680063" cy="4242187"/>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                                                       POLLUTION IN INDIA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India supports a large network of factories and industries.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These factories are generally localized in eight or ten large industrial </a:t>
            </a:r>
            <a:r>
              <a:rPr lang="en-US" sz="1800" dirty="0" err="1">
                <a:effectLst/>
                <a:latin typeface="NewCenturySchlbk-Roman"/>
                <a:ea typeface="Calibri" panose="020F0502020204030204" pitchFamily="34" charset="0"/>
                <a:cs typeface="NewCenturySchlbk-Roman"/>
              </a:rPr>
              <a:t>centres</a:t>
            </a:r>
            <a:r>
              <a:rPr lang="en-US" sz="1800" dirty="0">
                <a:effectLst/>
                <a:latin typeface="NewCenturySchlbk-Roman"/>
                <a:ea typeface="Calibri" panose="020F0502020204030204" pitchFamily="34" charset="0"/>
                <a:cs typeface="NewCenturySchlbk-Roman"/>
              </a:rPr>
              <a:t>.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These are also a great source of air as well water pollution.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To be on a safer side </a:t>
            </a:r>
            <a:r>
              <a:rPr lang="en-US" sz="1800" dirty="0" err="1">
                <a:effectLst/>
                <a:latin typeface="NewCenturySchlbk-Roman"/>
                <a:ea typeface="Calibri" panose="020F0502020204030204" pitchFamily="34" charset="0"/>
                <a:cs typeface="NewCenturySchlbk-Roman"/>
              </a:rPr>
              <a:t>delocalisation</a:t>
            </a:r>
            <a:r>
              <a:rPr lang="en-US" sz="1800" dirty="0">
                <a:effectLst/>
                <a:latin typeface="NewCenturySchlbk-Roman"/>
                <a:ea typeface="Calibri" panose="020F0502020204030204" pitchFamily="34" charset="0"/>
                <a:cs typeface="NewCenturySchlbk-Roman"/>
              </a:rPr>
              <a:t> of industries is the need of the time.</a:t>
            </a:r>
          </a:p>
          <a:p>
            <a:r>
              <a:rPr lang="en-IN" dirty="0">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NewCenturySchlbk-Roman"/>
                <a:ea typeface="Calibri" panose="020F0502020204030204" pitchFamily="34" charset="0"/>
                <a:cs typeface="NewCenturySchlbk-Roman"/>
              </a:rPr>
              <a:t>This would lead to an even distribution of pollutants and faster degeneration of pollutants. </a:t>
            </a:r>
            <a:endParaRPr lang="en-IN" dirty="0"/>
          </a:p>
        </p:txBody>
      </p:sp>
      <p:pic>
        <p:nvPicPr>
          <p:cNvPr id="6146" name="Picture 2" descr="undefin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8059" y="1714500"/>
            <a:ext cx="4143941" cy="44465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268418" y="4963061"/>
            <a:ext cx="7554782" cy="1015663"/>
          </a:xfrm>
          <a:prstGeom prst="rect">
            <a:avLst/>
          </a:prstGeom>
          <a:noFill/>
        </p:spPr>
        <p:txBody>
          <a:bodyPr wrap="square" rtlCol="0">
            <a:spAutoFit/>
          </a:bodyPr>
          <a:lstStyle/>
          <a:p>
            <a:r>
              <a:rPr lang="en-GB" sz="2000" dirty="0"/>
              <a:t>Dust &amp; Construction contribute about 59% to the air pollution in India, which is followed by Waste Burning. Crafting activities are mostly in the urban areas while Waste Burning is in the rural areas (agriculture).</a:t>
            </a:r>
          </a:p>
        </p:txBody>
      </p:sp>
    </p:spTree>
    <p:extLst>
      <p:ext uri="{BB962C8B-B14F-4D97-AF65-F5344CB8AC3E}">
        <p14:creationId xmlns:p14="http://schemas.microsoft.com/office/powerpoint/2010/main" val="798167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BDC384E-D52A-60A0-9A01-30B828718DC8}"/>
              </a:ext>
            </a:extLst>
          </p:cNvPr>
          <p:cNvSpPr txBox="1"/>
          <p:nvPr/>
        </p:nvSpPr>
        <p:spPr>
          <a:xfrm>
            <a:off x="2541494" y="267398"/>
            <a:ext cx="6094206" cy="390363"/>
          </a:xfrm>
          <a:prstGeom prst="rect">
            <a:avLst/>
          </a:prstGeom>
          <a:noFill/>
        </p:spPr>
        <p:txBody>
          <a:bodyPr wrap="square">
            <a:spAutoFit/>
          </a:bodyPr>
          <a:lstStyle/>
          <a:p>
            <a:pPr algn="ctr">
              <a:lnSpc>
                <a:spcPct val="115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Environmental Science: Pollution</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4814603C-B05C-CA6A-C9A2-E5A1E4620332}"/>
              </a:ext>
            </a:extLst>
          </p:cNvPr>
          <p:cNvSpPr txBox="1"/>
          <p:nvPr/>
        </p:nvSpPr>
        <p:spPr>
          <a:xfrm>
            <a:off x="318052" y="731847"/>
            <a:ext cx="10328275" cy="2970044"/>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Pollution may be defined as an undesirable change in the physical, chemical or biological characteristics of air, water and land that may be harmful to human life and other animals, living conditions, industrial processes and cultural assets.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Pollution can be natural or manmade.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 agents that pollute are called pollutants.</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Pollutants are by-products of man’s action.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Pollution | Definition, History, Types, &amp; Facts | Britannica"/>
          <p:cNvPicPr>
            <a:picLocks noChangeAspect="1" noChangeArrowheads="1"/>
          </p:cNvPicPr>
          <p:nvPr/>
        </p:nvPicPr>
        <p:blipFill rotWithShape="1">
          <a:blip r:embed="rId2">
            <a:extLst>
              <a:ext uri="{28A0092B-C50C-407E-A947-70E740481C1C}">
                <a14:useLocalDpi xmlns:a14="http://schemas.microsoft.com/office/drawing/2010/main" val="0"/>
              </a:ext>
            </a:extLst>
          </a:blip>
          <a:srcRect l="6828" r="6824"/>
          <a:stretch/>
        </p:blipFill>
        <p:spPr bwMode="auto">
          <a:xfrm>
            <a:off x="5469329" y="2135753"/>
            <a:ext cx="6592928" cy="4294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008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3790950" cy="6562725"/>
          </a:xfrm>
          <a:prstGeom prst="rect">
            <a:avLst/>
          </a:prstGeom>
        </p:spPr>
      </p:pic>
      <p:pic>
        <p:nvPicPr>
          <p:cNvPr id="5" name="Picture 4"/>
          <p:cNvPicPr>
            <a:picLocks noChangeAspect="1"/>
          </p:cNvPicPr>
          <p:nvPr/>
        </p:nvPicPr>
        <p:blipFill>
          <a:blip r:embed="rId3"/>
          <a:stretch>
            <a:fillRect/>
          </a:stretch>
        </p:blipFill>
        <p:spPr>
          <a:xfrm>
            <a:off x="3790950" y="1327149"/>
            <a:ext cx="3951612" cy="3908425"/>
          </a:xfrm>
          <a:prstGeom prst="rect">
            <a:avLst/>
          </a:prstGeom>
        </p:spPr>
      </p:pic>
      <p:pic>
        <p:nvPicPr>
          <p:cNvPr id="7170" name="Picture 2" descr="undefine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42562" y="1391443"/>
            <a:ext cx="4006850" cy="30051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7742562" y="4460875"/>
            <a:ext cx="3467100" cy="461665"/>
          </a:xfrm>
          <a:prstGeom prst="rect">
            <a:avLst/>
          </a:prstGeom>
          <a:noFill/>
        </p:spPr>
        <p:txBody>
          <a:bodyPr wrap="square" rtlCol="0">
            <a:spAutoFit/>
          </a:bodyPr>
          <a:lstStyle/>
          <a:p>
            <a:r>
              <a:rPr lang="en-GB" sz="2400" dirty="0"/>
              <a:t>Coal-fired power station</a:t>
            </a:r>
          </a:p>
        </p:txBody>
      </p:sp>
    </p:spTree>
    <p:extLst>
      <p:ext uri="{BB962C8B-B14F-4D97-AF65-F5344CB8AC3E}">
        <p14:creationId xmlns:p14="http://schemas.microsoft.com/office/powerpoint/2010/main" val="1624556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C07149-F70E-A1A1-98AE-F68F9B1132A9}"/>
              </a:ext>
            </a:extLst>
          </p:cNvPr>
          <p:cNvSpPr txBox="1"/>
          <p:nvPr/>
        </p:nvSpPr>
        <p:spPr>
          <a:xfrm>
            <a:off x="320488" y="902964"/>
            <a:ext cx="11723146" cy="5548314"/>
          </a:xfrm>
          <a:prstGeom prst="rect">
            <a:avLst/>
          </a:prstGeom>
          <a:noFill/>
        </p:spPr>
        <p:txBody>
          <a:bodyPr wrap="square">
            <a:spAutoFit/>
          </a:bodyPr>
          <a:lstStyle/>
          <a:p>
            <a:pPr algn="just">
              <a:lnSpc>
                <a:spcPct val="150000"/>
              </a:lnSpc>
              <a:spcAft>
                <a:spcPts val="1000"/>
              </a:spcAft>
            </a:pPr>
            <a:r>
              <a:rPr lang="en-US" sz="1800" i="1" dirty="0">
                <a:effectLst/>
                <a:latin typeface="NewCenturySchlbk-Italic"/>
                <a:ea typeface="Calibri" panose="020F0502020204030204" pitchFamily="34" charset="0"/>
                <a:cs typeface="NewCenturySchlbk-Italic"/>
              </a:rPr>
              <a:t>(</a:t>
            </a:r>
            <a:r>
              <a:rPr lang="en-US" sz="1800" i="1" dirty="0" err="1">
                <a:effectLst/>
                <a:latin typeface="NewCenturySchlbk-Italic"/>
                <a:ea typeface="Calibri" panose="020F0502020204030204" pitchFamily="34" charset="0"/>
                <a:cs typeface="NewCenturySchlbk-Italic"/>
              </a:rPr>
              <a:t>i</a:t>
            </a:r>
            <a:r>
              <a:rPr lang="en-US" sz="1800" i="1" dirty="0">
                <a:effectLst/>
                <a:latin typeface="NewCenturySchlbk-Italic"/>
                <a:ea typeface="Calibri" panose="020F0502020204030204" pitchFamily="34" charset="0"/>
                <a:cs typeface="NewCenturySchlbk-Italic"/>
              </a:rPr>
              <a:t>) Industrial Pollutants. </a:t>
            </a:r>
            <a:r>
              <a:rPr lang="en-US" sz="1800" dirty="0">
                <a:effectLst/>
                <a:latin typeface="NewCenturySchlbk-Roman"/>
                <a:ea typeface="Calibri" panose="020F0502020204030204" pitchFamily="34" charset="0"/>
                <a:cs typeface="NewCenturySchlbk-Roman"/>
              </a:rPr>
              <a:t>The common air pollutants from industries are SO</a:t>
            </a:r>
            <a:r>
              <a:rPr lang="en-US" sz="1100" dirty="0">
                <a:effectLst/>
                <a:latin typeface="NewCenturySchlbk-Roman"/>
                <a:ea typeface="Calibri" panose="020F0502020204030204" pitchFamily="34" charset="0"/>
                <a:cs typeface="NewCenturySchlbk-Roman"/>
              </a:rPr>
              <a:t>2</a:t>
            </a:r>
            <a:r>
              <a:rPr lang="en-US" sz="1800" dirty="0">
                <a:effectLst/>
                <a:latin typeface="NewCenturySchlbk-Roman"/>
                <a:ea typeface="Calibri" panose="020F0502020204030204" pitchFamily="34" charset="0"/>
                <a:cs typeface="NewCenturySchlbk-Roman"/>
              </a:rPr>
              <a:t>, CO, CO</a:t>
            </a:r>
            <a:r>
              <a:rPr lang="en-US" sz="1100" dirty="0">
                <a:effectLst/>
                <a:latin typeface="NewCenturySchlbk-Roman"/>
                <a:ea typeface="Calibri" panose="020F0502020204030204" pitchFamily="34" charset="0"/>
                <a:cs typeface="NewCenturySchlbk-Roman"/>
              </a:rPr>
              <a:t>2</a:t>
            </a:r>
            <a:r>
              <a:rPr lang="en-US" sz="1800" dirty="0">
                <a:effectLst/>
                <a:latin typeface="NewCenturySchlbk-Roman"/>
                <a:ea typeface="Calibri" panose="020F0502020204030204" pitchFamily="34" charset="0"/>
                <a:cs typeface="NewCenturySchlbk-Roman"/>
              </a:rPr>
              <a:t>, H</a:t>
            </a:r>
            <a:r>
              <a:rPr lang="en-US" sz="1100" dirty="0">
                <a:effectLst/>
                <a:latin typeface="NewCenturySchlbk-Roman"/>
                <a:ea typeface="Calibri" panose="020F0502020204030204" pitchFamily="34" charset="0"/>
                <a:cs typeface="NewCenturySchlbk-Roman"/>
              </a:rPr>
              <a:t>2</a:t>
            </a:r>
            <a:r>
              <a:rPr lang="en-US" sz="1800" dirty="0">
                <a:effectLst/>
                <a:latin typeface="NewCenturySchlbk-Roman"/>
                <a:ea typeface="Calibri" panose="020F0502020204030204" pitchFamily="34" charset="0"/>
                <a:cs typeface="NewCenturySchlbk-Roman"/>
              </a:rPr>
              <a:t>S and hydrocarbons together with dust, smoke and grit. These are produced by the burning of coal and petroleum and by the combustion of lignite at thermal power stations. The chemical industries release HCl, chlorine, nitrogen oxide and oxides of copper, zinc, lead and arsenic.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The fertilizer factories at Gorakhpur and Ahmedabad; the steel industries at </a:t>
            </a:r>
            <a:r>
              <a:rPr lang="en-US" sz="1800" dirty="0" err="1">
                <a:effectLst/>
                <a:latin typeface="NewCenturySchlbk-Roman"/>
                <a:ea typeface="Calibri" panose="020F0502020204030204" pitchFamily="34" charset="0"/>
                <a:cs typeface="NewCenturySchlbk-Roman"/>
              </a:rPr>
              <a:t>Bhilai</a:t>
            </a:r>
            <a:r>
              <a:rPr lang="en-US" sz="1800" dirty="0">
                <a:effectLst/>
                <a:latin typeface="NewCenturySchlbk-Roman"/>
                <a:ea typeface="Calibri" panose="020F0502020204030204" pitchFamily="34" charset="0"/>
                <a:cs typeface="NewCenturySchlbk-Roman"/>
              </a:rPr>
              <a:t>, Rourkela, Jamshedpur and Durgapur pollute the air with above-said gases.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i="1" dirty="0">
                <a:effectLst/>
                <a:latin typeface="NewCenturySchlbk-Italic"/>
                <a:ea typeface="Calibri" panose="020F0502020204030204" pitchFamily="34" charset="0"/>
                <a:cs typeface="NewCenturySchlbk-Italic"/>
              </a:rPr>
              <a:t>(ii) Automobile Exhausts. </a:t>
            </a:r>
            <a:r>
              <a:rPr lang="en-US" sz="1800" dirty="0">
                <a:effectLst/>
                <a:latin typeface="NewCenturySchlbk-Roman"/>
                <a:ea typeface="Calibri" panose="020F0502020204030204" pitchFamily="34" charset="0"/>
                <a:cs typeface="NewCenturySchlbk-Roman"/>
              </a:rPr>
              <a:t>Automobiles run by petrol and diesel produce CO, nitrogen oxides and hydrocarbons. Hundreds and thousands tons of hydrocarbons and CO are emitted into air daily. Metropolitan cities </a:t>
            </a:r>
            <a:r>
              <a:rPr lang="en-US" sz="1800" dirty="0" err="1">
                <a:effectLst/>
                <a:latin typeface="NewCenturySchlbk-Roman"/>
                <a:ea typeface="Calibri" panose="020F0502020204030204" pitchFamily="34" charset="0"/>
                <a:cs typeface="NewCenturySchlbk-Roman"/>
              </a:rPr>
              <a:t>harbour</a:t>
            </a:r>
            <a:r>
              <a:rPr lang="en-US" sz="1800" dirty="0">
                <a:effectLst/>
                <a:latin typeface="NewCenturySchlbk-Roman"/>
                <a:ea typeface="Calibri" panose="020F0502020204030204" pitchFamily="34" charset="0"/>
                <a:cs typeface="NewCenturySchlbk-Roman"/>
              </a:rPr>
              <a:t> lakhs and crores of automobiles. Every gallon of petrol consumed by automobiles produces 3 pounds of carbon monoxide and 15 pounds. of nitrogen oxide.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i="1" dirty="0">
                <a:effectLst/>
                <a:latin typeface="NewCenturySchlbk-Italic"/>
                <a:ea typeface="Calibri" panose="020F0502020204030204" pitchFamily="34" charset="0"/>
                <a:cs typeface="NewCenturySchlbk-Italic"/>
              </a:rPr>
              <a:t>(iii) Ionizing Radiations from Radioactive Substances. </a:t>
            </a:r>
            <a:r>
              <a:rPr lang="en-US" sz="1800" dirty="0">
                <a:effectLst/>
                <a:latin typeface="NewCenturySchlbk-Roman"/>
                <a:ea typeface="Calibri" panose="020F0502020204030204" pitchFamily="34" charset="0"/>
                <a:cs typeface="NewCenturySchlbk-Roman"/>
              </a:rPr>
              <a:t>Ionizing radiations include alpha, beta particles and the gamma rays etc. These are produced by atomic explosions and testing of atomic weapons.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180829A0-77F8-10AA-E5A0-E6D35BB10899}"/>
              </a:ext>
            </a:extLst>
          </p:cNvPr>
          <p:cNvSpPr txBox="1"/>
          <p:nvPr/>
        </p:nvSpPr>
        <p:spPr>
          <a:xfrm>
            <a:off x="1239817" y="195802"/>
            <a:ext cx="8893885" cy="589072"/>
          </a:xfrm>
          <a:prstGeom prst="rect">
            <a:avLst/>
          </a:prstGeom>
          <a:noFill/>
        </p:spPr>
        <p:txBody>
          <a:bodyPr wrap="square">
            <a:spAutoFit/>
          </a:bodyPr>
          <a:lstStyle/>
          <a:p>
            <a:pPr algn="just">
              <a:lnSpc>
                <a:spcPct val="150000"/>
              </a:lnSpc>
              <a:spcAft>
                <a:spcPts val="1000"/>
              </a:spcAft>
            </a:pPr>
            <a:r>
              <a:rPr lang="en-US" sz="2400" b="1" dirty="0">
                <a:effectLst/>
                <a:latin typeface="NewCenturySchlbk-Roman"/>
                <a:ea typeface="Calibri" panose="020F0502020204030204" pitchFamily="34" charset="0"/>
                <a:cs typeface="NewCenturySchlbk-Roman"/>
              </a:rPr>
              <a:t>The major pollutants coming out from these industries are -</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9145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77A00F-467A-B347-7EB5-C9610E37BBC8}"/>
              </a:ext>
            </a:extLst>
          </p:cNvPr>
          <p:cNvSpPr txBox="1"/>
          <p:nvPr/>
        </p:nvSpPr>
        <p:spPr>
          <a:xfrm>
            <a:off x="530262" y="471433"/>
            <a:ext cx="11131475" cy="5276444"/>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                                                           Effects of Air Pollution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Effect on Plants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err="1">
                <a:effectLst/>
                <a:latin typeface="NewCenturySchlbk-Italic"/>
                <a:ea typeface="Calibri" panose="020F0502020204030204" pitchFamily="34" charset="0"/>
                <a:cs typeface="NewCenturySchlbk-Italic"/>
              </a:rPr>
              <a:t>i</a:t>
            </a:r>
            <a:r>
              <a:rPr lang="en-US" sz="1800" dirty="0">
                <a:effectLst/>
                <a:latin typeface="NewCenturySchlbk-Roman"/>
                <a:ea typeface="Calibri" panose="020F0502020204030204" pitchFamily="34" charset="0"/>
                <a:cs typeface="NewCenturySchlbk-Roman"/>
              </a:rPr>
              <a:t>) SO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causes chlorosis and also results in the death of cells and tissues.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ii</a:t>
            </a:r>
            <a:r>
              <a:rPr lang="en-US" sz="1800" dirty="0">
                <a:effectLst/>
                <a:latin typeface="NewCenturySchlbk-Roman"/>
                <a:ea typeface="Calibri" panose="020F0502020204030204" pitchFamily="34" charset="0"/>
                <a:cs typeface="NewCenturySchlbk-Roman"/>
              </a:rPr>
              <a:t>) Fluorides and PAN damage leafy vegetables such as lettuce and spinach.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iii</a:t>
            </a:r>
            <a:r>
              <a:rPr lang="en-US" sz="1800" dirty="0">
                <a:effectLst/>
                <a:latin typeface="NewCenturySchlbk-Roman"/>
                <a:ea typeface="Calibri" panose="020F0502020204030204" pitchFamily="34" charset="0"/>
                <a:cs typeface="NewCenturySchlbk-Roman"/>
              </a:rPr>
              <a:t>) Oxides of nitrogen and fluorides reduce crop yield.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iv</a:t>
            </a:r>
            <a:r>
              <a:rPr lang="en-US" sz="1800" dirty="0">
                <a:effectLst/>
                <a:latin typeface="NewCenturySchlbk-Roman"/>
                <a:ea typeface="Calibri" panose="020F0502020204030204" pitchFamily="34" charset="0"/>
                <a:cs typeface="NewCenturySchlbk-Roman"/>
              </a:rPr>
              <a:t>) Smog bleaches and blaze foliage of important leafy plants.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v</a:t>
            </a:r>
            <a:r>
              <a:rPr lang="en-US" sz="1800" dirty="0">
                <a:effectLst/>
                <a:latin typeface="NewCenturySchlbk-Roman"/>
                <a:ea typeface="Calibri" panose="020F0502020204030204" pitchFamily="34" charset="0"/>
                <a:cs typeface="NewCenturySchlbk-Roman"/>
              </a:rPr>
              <a:t>) Hydrocarbons cause premature yellowing, fall of leave and flower buds, discoloration and curling of sepals and petals.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vi</a:t>
            </a:r>
            <a:r>
              <a:rPr lang="en-US" sz="1800" dirty="0">
                <a:effectLst/>
                <a:latin typeface="NewCenturySchlbk-Roman"/>
                <a:ea typeface="Calibri" panose="020F0502020204030204" pitchFamily="34" charset="0"/>
                <a:cs typeface="NewCenturySchlbk-Roman"/>
              </a:rPr>
              <a:t>) Smoke and dust cover the leaf surface and reduce photosynthetic capacity of plants.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vii</a:t>
            </a:r>
            <a:r>
              <a:rPr lang="en-US" sz="1800" dirty="0">
                <a:effectLst/>
                <a:latin typeface="NewCenturySchlbk-Roman"/>
                <a:ea typeface="Calibri" panose="020F0502020204030204" pitchFamily="34" charset="0"/>
                <a:cs typeface="NewCenturySchlbk-Roman"/>
              </a:rPr>
              <a:t>) Ozone damages cereals, fruits, and cotton crop.</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32905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BC5D6-532B-4F7F-A8D5-7B0C07861ACF}"/>
              </a:ext>
            </a:extLst>
          </p:cNvPr>
          <p:cNvSpPr txBox="1"/>
          <p:nvPr/>
        </p:nvSpPr>
        <p:spPr>
          <a:xfrm>
            <a:off x="691178" y="229199"/>
            <a:ext cx="11368143" cy="5240537"/>
          </a:xfrm>
          <a:prstGeom prst="rect">
            <a:avLst/>
          </a:prstGeom>
          <a:noFill/>
        </p:spPr>
        <p:txBody>
          <a:bodyPr wrap="square">
            <a:spAutoFit/>
          </a:bodyPr>
          <a:lstStyle/>
          <a:p>
            <a:pPr algn="just">
              <a:lnSpc>
                <a:spcPct val="150000"/>
              </a:lnSpc>
              <a:spcAft>
                <a:spcPts val="10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                                                      Effect on Human</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The effect of pollutants on animals and human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i="1" dirty="0">
                <a:effectLst/>
                <a:latin typeface="NewCenturySchlbk-Italic"/>
                <a:ea typeface="Calibri" panose="020F0502020204030204" pitchFamily="34" charset="0"/>
                <a:cs typeface="NewCenturySchlbk-Italic"/>
              </a:rPr>
              <a:t>(</a:t>
            </a:r>
            <a:r>
              <a:rPr lang="en-US" sz="1800" i="1" dirty="0" err="1">
                <a:effectLst/>
                <a:latin typeface="NewCenturySchlbk-Italic"/>
                <a:ea typeface="Calibri" panose="020F0502020204030204" pitchFamily="34" charset="0"/>
                <a:cs typeface="NewCenturySchlbk-Italic"/>
              </a:rPr>
              <a:t>i</a:t>
            </a:r>
            <a:r>
              <a:rPr lang="en-US" sz="1800" dirty="0">
                <a:effectLst/>
                <a:latin typeface="NewCenturySchlbk-Roman"/>
                <a:ea typeface="Calibri" panose="020F0502020204030204" pitchFamily="34" charset="0"/>
                <a:cs typeface="NewCenturySchlbk-Roman"/>
              </a:rPr>
              <a:t>) Ozone causes dryness of mucous membranes, changes eye vision, causes headache, pulmonary congestion and oedema.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ii</a:t>
            </a:r>
            <a:r>
              <a:rPr lang="en-US" sz="1800" dirty="0">
                <a:effectLst/>
                <a:latin typeface="NewCenturySchlbk-Roman"/>
                <a:ea typeface="Calibri" panose="020F0502020204030204" pitchFamily="34" charset="0"/>
                <a:cs typeface="NewCenturySchlbk-Roman"/>
              </a:rPr>
              <a:t>) Ozone has been reported to produce chromosomal aberrations.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iii</a:t>
            </a:r>
            <a:r>
              <a:rPr lang="en-US" sz="1800" dirty="0">
                <a:effectLst/>
                <a:latin typeface="NewCenturySchlbk-Roman"/>
                <a:ea typeface="Calibri" panose="020F0502020204030204" pitchFamily="34" charset="0"/>
                <a:cs typeface="NewCenturySchlbk-Roman"/>
              </a:rPr>
              <a:t>) SO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causes drying of mouth, scratchy throat, smarting eyes and disorders of respiratory tract.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iv</a:t>
            </a:r>
            <a:r>
              <a:rPr lang="en-US" sz="1800" dirty="0">
                <a:effectLst/>
                <a:latin typeface="NewCenturySchlbk-Roman"/>
                <a:ea typeface="Calibri" panose="020F0502020204030204" pitchFamily="34" charset="0"/>
                <a:cs typeface="NewCenturySchlbk-Roman"/>
              </a:rPr>
              <a:t>) SO</a:t>
            </a:r>
            <a:r>
              <a:rPr lang="en-US" sz="1100" dirty="0">
                <a:effectLst/>
                <a:latin typeface="NewCenturySchlbk-Roman"/>
                <a:ea typeface="Calibri" panose="020F0502020204030204" pitchFamily="34" charset="0"/>
                <a:cs typeface="NewCenturySchlbk-Roman"/>
              </a:rPr>
              <a:t>3</a:t>
            </a:r>
            <a:r>
              <a:rPr lang="en-US" sz="1800" dirty="0">
                <a:effectLst/>
                <a:latin typeface="NewCenturySchlbk-Roman"/>
                <a:ea typeface="Calibri" panose="020F0502020204030204" pitchFamily="34" charset="0"/>
                <a:cs typeface="NewCenturySchlbk-Roman"/>
              </a:rPr>
              <a:t>, CO and NO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diffuse into blood stream and reduce oxygen transport. CO damages cardiovascular system.           Hydrocarbons and other pollutants act, as carcinogens and lead to different cancers.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v</a:t>
            </a:r>
            <a:r>
              <a:rPr lang="en-US" sz="1800" dirty="0">
                <a:effectLst/>
                <a:latin typeface="NewCenturySchlbk-Roman"/>
                <a:ea typeface="Calibri" panose="020F0502020204030204" pitchFamily="34" charset="0"/>
                <a:cs typeface="NewCenturySchlbk-Roman"/>
              </a:rPr>
              <a:t>) Cotton dust leads to respiratory disorders </a:t>
            </a:r>
            <a:r>
              <a:rPr lang="en-US" sz="1800" i="1" dirty="0">
                <a:effectLst/>
                <a:latin typeface="NewCenturySchlbk-Italic"/>
                <a:ea typeface="Calibri" panose="020F0502020204030204" pitchFamily="34" charset="0"/>
                <a:cs typeface="NewCenturySchlbk-Italic"/>
              </a:rPr>
              <a:t>e.g. </a:t>
            </a:r>
            <a:r>
              <a:rPr lang="en-US" sz="1800" dirty="0">
                <a:effectLst/>
                <a:latin typeface="NewCenturySchlbk-Roman"/>
                <a:ea typeface="Calibri" panose="020F0502020204030204" pitchFamily="34" charset="0"/>
                <a:cs typeface="NewCenturySchlbk-Roman"/>
              </a:rPr>
              <a:t>bronchitis and asthma.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vi</a:t>
            </a:r>
            <a:r>
              <a:rPr lang="en-US" sz="1800" dirty="0">
                <a:effectLst/>
                <a:latin typeface="NewCenturySchlbk-Roman"/>
                <a:ea typeface="Calibri" panose="020F0502020204030204" pitchFamily="34" charset="0"/>
                <a:cs typeface="NewCenturySchlbk-Roman"/>
              </a:rPr>
              <a:t>) Smoking of tobacco causes cancerous growth in lungs.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728652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770739" y="939041"/>
            <a:ext cx="7299330" cy="5749995"/>
          </a:xfrm>
          <a:prstGeom prst="rect">
            <a:avLst/>
          </a:prstGeom>
        </p:spPr>
      </p:pic>
      <p:sp>
        <p:nvSpPr>
          <p:cNvPr id="5" name="TextBox 4"/>
          <p:cNvSpPr txBox="1"/>
          <p:nvPr/>
        </p:nvSpPr>
        <p:spPr>
          <a:xfrm>
            <a:off x="3298400" y="218660"/>
            <a:ext cx="5424049" cy="461665"/>
          </a:xfrm>
          <a:prstGeom prst="rect">
            <a:avLst/>
          </a:prstGeom>
          <a:noFill/>
        </p:spPr>
        <p:txBody>
          <a:bodyPr wrap="none" rtlCol="0">
            <a:spAutoFit/>
          </a:bodyPr>
          <a:lstStyle/>
          <a:p>
            <a:r>
              <a:rPr lang="en-GB" sz="2400" u="sng" dirty="0">
                <a:solidFill>
                  <a:srgbClr val="FF0000"/>
                </a:solidFill>
              </a:rPr>
              <a:t>Effects of Air Pollution in India on Humans</a:t>
            </a:r>
          </a:p>
        </p:txBody>
      </p:sp>
    </p:spTree>
    <p:extLst>
      <p:ext uri="{BB962C8B-B14F-4D97-AF65-F5344CB8AC3E}">
        <p14:creationId xmlns:p14="http://schemas.microsoft.com/office/powerpoint/2010/main" val="1523142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6F1F3F-871F-0DD5-CCD6-72FFEA5BBE1B}"/>
              </a:ext>
            </a:extLst>
          </p:cNvPr>
          <p:cNvSpPr txBox="1"/>
          <p:nvPr/>
        </p:nvSpPr>
        <p:spPr>
          <a:xfrm>
            <a:off x="374276" y="178455"/>
            <a:ext cx="11443447" cy="6220293"/>
          </a:xfrm>
          <a:prstGeom prst="rect">
            <a:avLst/>
          </a:prstGeom>
          <a:noFill/>
        </p:spPr>
        <p:txBody>
          <a:bodyPr wrap="square">
            <a:spAutoFit/>
          </a:bodyPr>
          <a:lstStyle/>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                                                                       Change in Climate</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CO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content of air is increasing due to deforestation and combustion of fuel.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This increase is affecting the composition and balance of gases in the atmosphere. Increase in CO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concentration may increase the atmospheric temperature, producing green house effect A rise of global temperature by more than 2-3 degrees may melt glaciers and polar ice. This would lead to a rise in ocean level and consequent flooding and submergence of coastal areas.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Rainfall pattern may also change, affecting agricultural output in various regions of’ the world.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Aerosols deplete the ozone layer in the stratosphere. Thinning of ozone layer would permit more of the harmful ultraviolet rays to reach the earth. This may cause, sunburn, blindness and inactivation of proteins, RNA, DNA and plant pigments.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Aesthetic Loss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Dust and smoke spoils the beauty of nature. Especially the mountain environments, which serve as a great attraction for tourists. Foul </a:t>
            </a:r>
            <a:r>
              <a:rPr lang="en-US" sz="1800" dirty="0" err="1">
                <a:effectLst/>
                <a:latin typeface="NewCenturySchlbk-Roman"/>
                <a:ea typeface="Calibri" panose="020F0502020204030204" pitchFamily="34" charset="0"/>
                <a:cs typeface="NewCenturySchlbk-Roman"/>
              </a:rPr>
              <a:t>odours</a:t>
            </a:r>
            <a:r>
              <a:rPr lang="en-US" sz="1800" dirty="0">
                <a:effectLst/>
                <a:latin typeface="NewCenturySchlbk-Roman"/>
                <a:ea typeface="Calibri" panose="020F0502020204030204" pitchFamily="34" charset="0"/>
                <a:cs typeface="NewCenturySchlbk-Roman"/>
              </a:rPr>
              <a:t> emitted by industries, automobiles, dirty drains and garbage heaps in cities are a great nuisance.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275553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22ED3F0-B97E-2A67-BC60-2644E2F09185}"/>
              </a:ext>
            </a:extLst>
          </p:cNvPr>
          <p:cNvSpPr txBox="1"/>
          <p:nvPr/>
        </p:nvSpPr>
        <p:spPr>
          <a:xfrm>
            <a:off x="454511" y="442259"/>
            <a:ext cx="11109960" cy="5490093"/>
          </a:xfrm>
          <a:prstGeom prst="rect">
            <a:avLst/>
          </a:prstGeom>
          <a:noFill/>
        </p:spPr>
        <p:txBody>
          <a:bodyPr wrap="square">
            <a:spAutoFit/>
          </a:bodyPr>
          <a:lstStyle/>
          <a:p>
            <a:pPr>
              <a:lnSpc>
                <a:spcPct val="150000"/>
              </a:lnSpc>
              <a:spcAft>
                <a:spcPts val="1000"/>
              </a:spcAft>
            </a:pPr>
            <a:r>
              <a:rPr lang="en-US" sz="2800" b="1" dirty="0">
                <a:effectLst/>
                <a:latin typeface="Arial" panose="020B0604020202020204" pitchFamily="34" charset="0"/>
                <a:ea typeface="Calibri" panose="020F0502020204030204" pitchFamily="34" charset="0"/>
                <a:cs typeface="Times New Roman" panose="02020603050405020304" pitchFamily="18" charset="0"/>
              </a:rPr>
              <a:t>                PHOTO CHEMICAL SMOG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cs typeface="Times New Roman" panose="02020603050405020304" pitchFamily="18" charset="0"/>
              </a:rPr>
              <a:t>Photochemical smog was first described in the 1950s. </a:t>
            </a:r>
          </a:p>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cs typeface="Times New Roman" panose="02020603050405020304" pitchFamily="18" charset="0"/>
              </a:rPr>
              <a:t>It is the chemical reaction of sunlight,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nitrogen oxides and volatile organic compounds in the atmosphere, which leaves airborne particles and ground-level ozone. </a:t>
            </a:r>
          </a:p>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cs typeface="Times New Roman" panose="02020603050405020304" pitchFamily="18" charset="0"/>
              </a:rPr>
              <a:t>This noxious mixture of air pollutants can includes</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Aldehydes, Nitrogen oxides, such as nitrogen dioxide,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Peroxyacyl</a:t>
            </a:r>
            <a:r>
              <a:rPr lang="en-US" sz="1800" dirty="0">
                <a:effectLst/>
                <a:latin typeface="Arial" panose="020B0604020202020204" pitchFamily="34" charset="0"/>
                <a:ea typeface="Calibri" panose="020F0502020204030204" pitchFamily="34" charset="0"/>
                <a:cs typeface="Times New Roman" panose="02020603050405020304" pitchFamily="18" charset="0"/>
              </a:rPr>
              <a:t> nitrates</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Tropospheric ozone, Volatile organic compounds etc. </a:t>
            </a:r>
          </a:p>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cs typeface="Times New Roman" panose="02020603050405020304" pitchFamily="18" charset="0"/>
              </a:rPr>
              <a:t>All of these chemicals are usually</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highly reactive and oxidizing. </a:t>
            </a:r>
          </a:p>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cs typeface="Times New Roman" panose="02020603050405020304" pitchFamily="18" charset="0"/>
              </a:rPr>
              <a:t>Photochemical smog is considered to be a problem of modern</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industrialization. It is present in all modern cities, but it is more common in cities with sunny,</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warm, dry climates and a large number of motor vehicles. Because it travels with the wind, it</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can affect sparsely populated areas as well.</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VOCs + NOx + sunlight → photochemical smog</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8987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203489-E0C2-09EE-E223-BE061A9C4FBA}"/>
              </a:ext>
            </a:extLst>
          </p:cNvPr>
          <p:cNvPicPr>
            <a:picLocks noChangeAspect="1"/>
          </p:cNvPicPr>
          <p:nvPr/>
        </p:nvPicPr>
        <p:blipFill>
          <a:blip r:embed="rId2"/>
          <a:stretch>
            <a:fillRect/>
          </a:stretch>
        </p:blipFill>
        <p:spPr>
          <a:xfrm>
            <a:off x="2605311" y="86841"/>
            <a:ext cx="6172929" cy="3153429"/>
          </a:xfrm>
          <a:prstGeom prst="rect">
            <a:avLst/>
          </a:prstGeom>
        </p:spPr>
      </p:pic>
      <p:sp>
        <p:nvSpPr>
          <p:cNvPr id="5" name="TextBox 4">
            <a:extLst>
              <a:ext uri="{FF2B5EF4-FFF2-40B4-BE49-F238E27FC236}">
                <a16:creationId xmlns:a16="http://schemas.microsoft.com/office/drawing/2014/main" id="{AA1E61CD-8B6B-D7C7-FF7B-6CDFCD7270C5}"/>
              </a:ext>
            </a:extLst>
          </p:cNvPr>
          <p:cNvSpPr txBox="1"/>
          <p:nvPr/>
        </p:nvSpPr>
        <p:spPr>
          <a:xfrm>
            <a:off x="497540" y="3429000"/>
            <a:ext cx="11454206" cy="2852063"/>
          </a:xfrm>
          <a:prstGeom prst="rect">
            <a:avLst/>
          </a:prstGeom>
          <a:noFill/>
        </p:spPr>
        <p:txBody>
          <a:bodyPr wrap="square">
            <a:spAutoFit/>
          </a:bodyPr>
          <a:lstStyle/>
          <a:p>
            <a:pPr>
              <a:lnSpc>
                <a:spcPct val="15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To begin the chemical process of photochemical smog development the following conditions</a:t>
            </a:r>
            <a:r>
              <a:rPr lang="en-US" sz="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must occur:</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Sunlight.</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The production of oxides of nitrogen (NOx).</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The production of volatile organic compounds (VOCs).</a:t>
            </a:r>
            <a:br>
              <a:rPr lang="en-US" sz="8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a:t>
            </a:r>
            <a:r>
              <a:rPr lang="en-US" sz="16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Temperatures greater than 18 degrees Celsius.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Nitrogen oxide is an essential ingredient of photochemical smog that is produced during the</a:t>
            </a:r>
            <a:r>
              <a:rPr lang="en-US" sz="1800" dirty="0">
                <a:effectLst/>
                <a:latin typeface="Arial" panose="020B060402020202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high temperatures associated with combustion of vehicle’s engines</a:t>
            </a:r>
            <a:endParaRPr lang="en-IN" dirty="0"/>
          </a:p>
        </p:txBody>
      </p:sp>
    </p:spTree>
    <p:extLst>
      <p:ext uri="{BB962C8B-B14F-4D97-AF65-F5344CB8AC3E}">
        <p14:creationId xmlns:p14="http://schemas.microsoft.com/office/powerpoint/2010/main" val="2240440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D237FF-F0D6-8A25-A7D2-A5C45D32CC95}"/>
              </a:ext>
            </a:extLst>
          </p:cNvPr>
          <p:cNvSpPr txBox="1"/>
          <p:nvPr/>
        </p:nvSpPr>
        <p:spPr>
          <a:xfrm>
            <a:off x="80097" y="0"/>
            <a:ext cx="11588441" cy="6129883"/>
          </a:xfrm>
          <a:prstGeom prst="rect">
            <a:avLst/>
          </a:prstGeom>
          <a:noFill/>
        </p:spPr>
        <p:txBody>
          <a:bodyPr wrap="square">
            <a:spAutoFit/>
          </a:bodyPr>
          <a:lstStyle/>
          <a:p>
            <a:r>
              <a:rPr lang="en-US" sz="2400" dirty="0">
                <a:effectLst/>
                <a:latin typeface="Arial" panose="020B0604020202020204" pitchFamily="34" charset="0"/>
                <a:ea typeface="Calibri" panose="020F0502020204030204" pitchFamily="34" charset="0"/>
              </a:rPr>
              <a:t>                                                      </a:t>
            </a:r>
            <a:r>
              <a:rPr lang="en-US" sz="2400" b="1" dirty="0">
                <a:effectLst/>
                <a:latin typeface="Arial" panose="020B0604020202020204" pitchFamily="34" charset="0"/>
                <a:ea typeface="Calibri" panose="020F0502020204030204" pitchFamily="34" charset="0"/>
              </a:rPr>
              <a:t>Formation</a:t>
            </a:r>
          </a:p>
          <a:p>
            <a:br>
              <a:rPr lang="en-US" sz="18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Sunlight can break down nitrogen dioxide back into nitrogen oxide.</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NO</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600" dirty="0">
                <a:effectLst/>
                <a:latin typeface="Calibri" panose="020F0502020204030204" pitchFamily="34" charset="0"/>
                <a:ea typeface="Calibri" panose="020F0502020204030204" pitchFamily="34" charset="0"/>
                <a:cs typeface="Times New Roman" panose="02020603050405020304" pitchFamily="18" charset="0"/>
              </a:rPr>
              <a:t> + sunlight »»» NO + O</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The atomic oxygen formed in the above reaction then reacts with one of the abundant oxygen</a:t>
            </a:r>
            <a:r>
              <a:rPr lang="en-US" sz="1600" dirty="0">
                <a:effectLst/>
                <a:latin typeface="Arial" panose="020B0604020202020204" pitchFamily="34" charset="0"/>
                <a:ea typeface="Calibri" panose="020F0502020204030204" pitchFamily="34"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molecules producing ozone.</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O + O</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600" dirty="0">
                <a:effectLst/>
                <a:latin typeface="Calibri" panose="020F0502020204030204" pitchFamily="34" charset="0"/>
                <a:ea typeface="Calibri" panose="020F0502020204030204" pitchFamily="34" charset="0"/>
                <a:cs typeface="Times New Roman" panose="02020603050405020304" pitchFamily="18" charset="0"/>
              </a:rPr>
              <a:t> »»» O</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3</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Nitrogen dioxide can also react with radicals produced from volatile organic compounds in a</a:t>
            </a:r>
            <a:r>
              <a:rPr lang="en-US" sz="1600" dirty="0">
                <a:effectLst/>
                <a:latin typeface="Arial" panose="020B0604020202020204" pitchFamily="34" charset="0"/>
                <a:ea typeface="Calibri" panose="020F0502020204030204" pitchFamily="34" charset="0"/>
              </a:rPr>
              <a:t> </a:t>
            </a:r>
            <a:r>
              <a:rPr lang="en-US" sz="1600" dirty="0">
                <a:effectLst/>
                <a:latin typeface="Calibri" panose="020F0502020204030204" pitchFamily="34" charset="0"/>
                <a:ea typeface="Calibri" panose="020F0502020204030204" pitchFamily="34" charset="0"/>
                <a:cs typeface="Times New Roman" panose="02020603050405020304" pitchFamily="18" charset="0"/>
              </a:rPr>
              <a:t>series of reactions to form toxic products such as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peroxyaceyl</a:t>
            </a:r>
            <a:r>
              <a:rPr lang="en-US" sz="1600" dirty="0">
                <a:effectLst/>
                <a:latin typeface="Calibri" panose="020F0502020204030204" pitchFamily="34" charset="0"/>
                <a:ea typeface="Calibri" panose="020F0502020204030204" pitchFamily="34" charset="0"/>
                <a:cs typeface="Times New Roman" panose="02020603050405020304" pitchFamily="18" charset="0"/>
              </a:rPr>
              <a:t> nitrates.</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NO</a:t>
            </a:r>
            <a:r>
              <a:rPr lang="en-US" sz="1600" baseline="-25000" dirty="0">
                <a:effectLst/>
                <a:latin typeface="Calibri" panose="020F0502020204030204" pitchFamily="34" charset="0"/>
                <a:ea typeface="Calibri" panose="020F0502020204030204" pitchFamily="34" charset="0"/>
                <a:cs typeface="Times New Roman" panose="02020603050405020304" pitchFamily="18" charset="0"/>
              </a:rPr>
              <a:t>2</a:t>
            </a:r>
            <a:r>
              <a:rPr lang="en-US" sz="1600" dirty="0">
                <a:effectLst/>
                <a:latin typeface="Calibri" panose="020F0502020204030204" pitchFamily="34" charset="0"/>
                <a:ea typeface="Calibri" panose="020F0502020204030204" pitchFamily="34" charset="0"/>
                <a:cs typeface="Times New Roman" panose="02020603050405020304" pitchFamily="18" charset="0"/>
              </a:rPr>
              <a:t> + R »»» products such as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PAN</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Note the symbol R represents a hydrocarbon (a molecule composed of carbon, hydrogen and other atoms) which is primarily created from volatile organic compounds.</a:t>
            </a:r>
            <a:br>
              <a:rPr lang="en-US" sz="1800" dirty="0">
                <a:effectLst/>
                <a:latin typeface="Arial" panose="020B0604020202020204" pitchFamily="34" charset="0"/>
                <a:ea typeface="Calibri" panose="020F0502020204030204" pitchFamily="34" charset="0"/>
              </a:rPr>
            </a:br>
            <a:endParaRPr lang="en-US" sz="1800" dirty="0">
              <a:effectLst/>
              <a:latin typeface="Arial" panose="020B0604020202020204" pitchFamily="34" charset="0"/>
              <a:ea typeface="Calibri" panose="020F0502020204030204" pitchFamily="34" charset="0"/>
            </a:endParaRPr>
          </a:p>
          <a:p>
            <a:r>
              <a:rPr lang="en-US" sz="1600" b="1" dirty="0">
                <a:effectLst/>
                <a:latin typeface="Calibri" panose="020F0502020204030204" pitchFamily="34" charset="0"/>
                <a:ea typeface="Calibri" panose="020F0502020204030204" pitchFamily="34" charset="0"/>
                <a:cs typeface="Times New Roman" panose="02020603050405020304" pitchFamily="18" charset="0"/>
              </a:rPr>
              <a:t>Steps</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1) Nitrogen oxides generate oxygen atoms</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2) Oxygen atoms form hydroxyl radicals</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3) Hydroxyl radicals generate hydrocarbon radicals</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4) Hydrocarbon radicals form hydrocarbon peroxides</a:t>
            </a:r>
            <a:br>
              <a:rPr lang="en-US" sz="1600" dirty="0">
                <a:effectLst/>
                <a:latin typeface="Arial" panose="020B0604020202020204" pitchFamily="34" charset="0"/>
                <a:ea typeface="Calibri" panose="020F0502020204030204" pitchFamily="34"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5) Hydrocarbon peroxides formaldehydes</a:t>
            </a:r>
          </a:p>
          <a:p>
            <a:pPr>
              <a:lnSpc>
                <a:spcPct val="150000"/>
              </a:lnSpc>
              <a:spcAft>
                <a:spcPts val="10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6) Aldehydes form aldehyde peroxides</a:t>
            </a:r>
            <a:br>
              <a:rPr lang="en-US" sz="1600" dirty="0">
                <a:effectLst/>
                <a:latin typeface="Arial" panose="020B060402020202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7) Aldehyde peroxides form </a:t>
            </a:r>
            <a:r>
              <a:rPr lang="en-US" sz="1600" dirty="0" err="1">
                <a:effectLst/>
                <a:latin typeface="Calibri" panose="020F0502020204030204" pitchFamily="34" charset="0"/>
                <a:ea typeface="Calibri" panose="020F0502020204030204" pitchFamily="34" charset="0"/>
                <a:cs typeface="Times New Roman" panose="02020603050405020304" pitchFamily="18" charset="0"/>
              </a:rPr>
              <a:t>peroxyacylnitrates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br>
              <a:rPr lang="en-US" sz="1800" dirty="0">
                <a:effectLst/>
                <a:latin typeface="Arial" panose="020B0604020202020204" pitchFamily="34" charset="0"/>
                <a:ea typeface="Calibri" panose="020F0502020204030204" pitchFamily="34" charset="0"/>
              </a:rPr>
            </a:br>
            <a:endParaRPr lang="en-IN" dirty="0"/>
          </a:p>
        </p:txBody>
      </p:sp>
      <p:pic>
        <p:nvPicPr>
          <p:cNvPr id="2" name="Picture 1"/>
          <p:cNvPicPr>
            <a:picLocks noChangeAspect="1"/>
          </p:cNvPicPr>
          <p:nvPr/>
        </p:nvPicPr>
        <p:blipFill>
          <a:blip r:embed="rId2"/>
          <a:stretch>
            <a:fillRect/>
          </a:stretch>
        </p:blipFill>
        <p:spPr>
          <a:xfrm>
            <a:off x="7970178" y="2787174"/>
            <a:ext cx="3776869" cy="3620431"/>
          </a:xfrm>
          <a:prstGeom prst="rect">
            <a:avLst/>
          </a:prstGeom>
          <a:ln w="19050">
            <a:solidFill>
              <a:schemeClr val="accent2"/>
            </a:solidFill>
          </a:ln>
        </p:spPr>
      </p:pic>
      <p:sp>
        <p:nvSpPr>
          <p:cNvPr id="4" name="TextBox 3">
            <a:extLst>
              <a:ext uri="{FF2B5EF4-FFF2-40B4-BE49-F238E27FC236}">
                <a16:creationId xmlns:a16="http://schemas.microsoft.com/office/drawing/2014/main" id="{E31EDF13-DC47-1097-3264-B0D6E981E9FD}"/>
              </a:ext>
            </a:extLst>
          </p:cNvPr>
          <p:cNvSpPr txBox="1"/>
          <p:nvPr/>
        </p:nvSpPr>
        <p:spPr>
          <a:xfrm>
            <a:off x="186112" y="5364160"/>
            <a:ext cx="7646324" cy="1569660"/>
          </a:xfrm>
          <a:prstGeom prst="rect">
            <a:avLst/>
          </a:prstGeom>
          <a:noFill/>
        </p:spPr>
        <p:txBody>
          <a:bodyPr wrap="square">
            <a:spAutoFit/>
          </a:bodyPr>
          <a:lstStyle/>
          <a:p>
            <a:pPr>
              <a:lnSpc>
                <a:spcPct val="150000"/>
              </a:lnSpc>
              <a:spcAft>
                <a:spcPts val="1000"/>
              </a:spcAft>
            </a:pPr>
            <a:r>
              <a:rPr lang="en-US" sz="1600" b="1" dirty="0">
                <a:effectLst/>
                <a:latin typeface="Arial" panose="020B0604020202020204" pitchFamily="34" charset="0"/>
                <a:ea typeface="Calibri" panose="020F0502020204030204" pitchFamily="34" charset="0"/>
                <a:cs typeface="Times New Roman" panose="02020603050405020304" pitchFamily="18" charset="0"/>
              </a:rPr>
              <a:t>Health effects</a:t>
            </a:r>
            <a:br>
              <a:rPr lang="en-US" sz="1600" dirty="0">
                <a:effectLst/>
                <a:latin typeface="Calibri" panose="020F0502020204030204" pitchFamily="34" charset="0"/>
                <a:ea typeface="Calibri" panose="020F0502020204030204" pitchFamily="34" charset="0"/>
                <a:cs typeface="Times New Roman" panose="02020603050405020304" pitchFamily="18" charset="0"/>
              </a:rPr>
            </a:br>
            <a:r>
              <a:rPr lang="en-US" sz="1600" dirty="0">
                <a:effectLst/>
                <a:latin typeface="Calibri" panose="020F0502020204030204" pitchFamily="34" charset="0"/>
                <a:ea typeface="Calibri" panose="020F0502020204030204" pitchFamily="34" charset="0"/>
                <a:cs typeface="Times New Roman" panose="02020603050405020304" pitchFamily="18" charset="0"/>
              </a:rPr>
              <a:t>It can cause eye and nose irritation and it dries out the protective membranes of the nose and throat and interferes with the body's ability to fight infection, increasing susceptibility to illness.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4109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862E16-6BAB-32AD-D9E5-E8418EDEEA45}"/>
              </a:ext>
            </a:extLst>
          </p:cNvPr>
          <p:cNvSpPr txBox="1"/>
          <p:nvPr/>
        </p:nvSpPr>
        <p:spPr>
          <a:xfrm>
            <a:off x="650988" y="178492"/>
            <a:ext cx="11368142" cy="1785104"/>
          </a:xfrm>
          <a:prstGeom prst="rect">
            <a:avLst/>
          </a:prstGeom>
          <a:noFill/>
        </p:spPr>
        <p:txBody>
          <a:bodyPr wrap="square">
            <a:spAutoFit/>
          </a:bodyPr>
          <a:lstStyle/>
          <a:p>
            <a:r>
              <a:rPr lang="en-US" sz="2800" b="1" dirty="0">
                <a:effectLst/>
                <a:latin typeface="Arial" panose="020B0604020202020204" pitchFamily="34" charset="0"/>
                <a:ea typeface="Times New Roman" panose="02020603050405020304" pitchFamily="18" charset="0"/>
              </a:rPr>
              <a:t>                                         </a:t>
            </a:r>
            <a:r>
              <a:rPr lang="en-US" sz="2800" b="1" dirty="0">
                <a:solidFill>
                  <a:srgbClr val="0070C0"/>
                </a:solidFill>
                <a:effectLst/>
                <a:latin typeface="Arial" panose="020B0604020202020204" pitchFamily="34" charset="0"/>
                <a:ea typeface="Times New Roman" panose="02020603050405020304" pitchFamily="18" charset="0"/>
              </a:rPr>
              <a:t>ACID MIST/ RAIN</a:t>
            </a:r>
            <a:br>
              <a:rPr lang="en-US" sz="2800" dirty="0">
                <a:effectLst/>
                <a:latin typeface="Times New Roman" panose="02020603050405020304" pitchFamily="18"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Normal Rain water </a:t>
            </a:r>
            <a:r>
              <a:rPr lang="en-US" dirty="0">
                <a:latin typeface="Arial" panose="020B0604020202020204" pitchFamily="34" charset="0"/>
                <a:ea typeface="Times New Roman" panose="02020603050405020304" pitchFamily="18" charset="0"/>
              </a:rPr>
              <a:t>pH </a:t>
            </a:r>
            <a:r>
              <a:rPr lang="en-US" sz="1800" dirty="0">
                <a:effectLst/>
                <a:latin typeface="Arial" panose="020B0604020202020204" pitchFamily="34" charset="0"/>
                <a:ea typeface="Times New Roman" panose="02020603050405020304" pitchFamily="18" charset="0"/>
              </a:rPr>
              <a:t>is slightly acidic due to certain concentration of CO</a:t>
            </a:r>
            <a:r>
              <a:rPr lang="en-US" sz="800" dirty="0">
                <a:effectLst/>
                <a:latin typeface="Arial" panose="020B0604020202020204" pitchFamily="34" charset="0"/>
                <a:ea typeface="Times New Roman" panose="02020603050405020304" pitchFamily="18" charset="0"/>
              </a:rPr>
              <a:t>2 </a:t>
            </a:r>
            <a:r>
              <a:rPr lang="en-US" sz="1800" dirty="0">
                <a:effectLst/>
                <a:latin typeface="Arial" panose="020B0604020202020204" pitchFamily="34" charset="0"/>
                <a:ea typeface="Times New Roman" panose="02020603050405020304" pitchFamily="18" charset="0"/>
              </a:rPr>
              <a:t>dissolved as</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rainwater trickles down atmosphere,</a:t>
            </a:r>
            <a:br>
              <a:rPr lang="en-US" sz="2800" dirty="0">
                <a:effectLst/>
                <a:latin typeface="Times New Roman" panose="02020603050405020304" pitchFamily="18"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                                                         CO</a:t>
            </a:r>
            <a:r>
              <a:rPr lang="en-US" sz="800" dirty="0">
                <a:effectLst/>
                <a:latin typeface="Arial" panose="020B0604020202020204" pitchFamily="34" charset="0"/>
                <a:ea typeface="Times New Roman" panose="02020603050405020304" pitchFamily="18" charset="0"/>
              </a:rPr>
              <a:t>2</a:t>
            </a:r>
            <a:r>
              <a:rPr lang="en-US" sz="1800" dirty="0">
                <a:effectLst/>
                <a:latin typeface="Arial" panose="020B0604020202020204" pitchFamily="34" charset="0"/>
                <a:ea typeface="Times New Roman" panose="02020603050405020304" pitchFamily="18" charset="0"/>
              </a:rPr>
              <a:t>+H</a:t>
            </a:r>
            <a:r>
              <a:rPr lang="en-US" sz="800" dirty="0">
                <a:effectLst/>
                <a:latin typeface="Arial" panose="020B0604020202020204" pitchFamily="34" charset="0"/>
                <a:ea typeface="Times New Roman" panose="02020603050405020304" pitchFamily="18" charset="0"/>
              </a:rPr>
              <a:t>2</a:t>
            </a:r>
            <a:r>
              <a:rPr lang="en-US" sz="1800" dirty="0">
                <a:effectLst/>
                <a:latin typeface="Arial" panose="020B0604020202020204" pitchFamily="34" charset="0"/>
                <a:ea typeface="Times New Roman" panose="02020603050405020304" pitchFamily="18" charset="0"/>
              </a:rPr>
              <a:t>O→HCO</a:t>
            </a:r>
            <a:r>
              <a:rPr lang="en-US" sz="1800" baseline="-25000" dirty="0">
                <a:effectLst/>
                <a:latin typeface="Arial" panose="020B0604020202020204" pitchFamily="34" charset="0"/>
                <a:ea typeface="Times New Roman" panose="02020603050405020304" pitchFamily="18" charset="0"/>
              </a:rPr>
              <a:t>3</a:t>
            </a:r>
            <a:r>
              <a:rPr lang="en-US" sz="1800" baseline="30000" dirty="0">
                <a:effectLst/>
                <a:latin typeface="Symbol" panose="05050102010706020507" pitchFamily="18" charset="2"/>
                <a:ea typeface="Times New Roman" panose="02020603050405020304" pitchFamily="18" charset="0"/>
                <a:cs typeface="Arial" panose="020B0604020202020204" pitchFamily="34" charset="0"/>
              </a:rPr>
              <a:t>-</a:t>
            </a:r>
            <a:r>
              <a:rPr lang="en-US" sz="1800" dirty="0">
                <a:effectLst/>
                <a:latin typeface="Arial" panose="020B0604020202020204" pitchFamily="34" charset="0"/>
                <a:ea typeface="Times New Roman" panose="02020603050405020304" pitchFamily="18" charset="0"/>
              </a:rPr>
              <a:t>+H</a:t>
            </a:r>
            <a:r>
              <a:rPr lang="en-US" sz="1800" baseline="30000" dirty="0">
                <a:effectLst/>
                <a:latin typeface="Arial" panose="020B0604020202020204" pitchFamily="34" charset="0"/>
                <a:ea typeface="Times New Roman" panose="02020603050405020304" pitchFamily="18" charset="0"/>
              </a:rPr>
              <a:t>+</a:t>
            </a:r>
            <a:br>
              <a:rPr lang="en-US" sz="2800" dirty="0">
                <a:effectLst/>
                <a:latin typeface="Times New Roman" panose="02020603050405020304" pitchFamily="18" charset="0"/>
                <a:ea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07547BEC-4AAE-7F41-6B39-C1CDB72BCA5A}"/>
              </a:ext>
            </a:extLst>
          </p:cNvPr>
          <p:cNvSpPr txBox="1"/>
          <p:nvPr/>
        </p:nvSpPr>
        <p:spPr>
          <a:xfrm>
            <a:off x="562087" y="1997867"/>
            <a:ext cx="11368141" cy="2369880"/>
          </a:xfrm>
          <a:prstGeom prst="rect">
            <a:avLst/>
          </a:prstGeom>
          <a:noFill/>
        </p:spPr>
        <p:txBody>
          <a:bodyPr wrap="square">
            <a:spAutoFit/>
          </a:bodyPr>
          <a:lstStyle/>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Acid rain is defined as any type of precipitation with a pH</a:t>
            </a:r>
            <a:r>
              <a:rPr lang="en-US" sz="800" dirty="0">
                <a:effectLst/>
                <a:latin typeface="Arial" panose="020B0604020202020204" pitchFamily="34"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that is unusually low or lower than</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5.7. </a:t>
            </a:r>
          </a:p>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Acid rain was first found in Manchester, England. </a:t>
            </a:r>
          </a:p>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In 1852, Robert Angus Smith found the</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relationship between acid rain and atmospheric pollution. </a:t>
            </a:r>
          </a:p>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Though acid rain was discovered in</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1852, it wasn't until the late 1960s that scientists began widely observing and studying the</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phenomenon.</a:t>
            </a:r>
            <a:br>
              <a:rPr lang="en-US" sz="2800" dirty="0">
                <a:effectLst/>
                <a:latin typeface="Times New Roman" panose="02020603050405020304" pitchFamily="18" charset="0"/>
                <a:ea typeface="Times New Roman" panose="02020603050405020304" pitchFamily="18" charset="0"/>
              </a:rPr>
            </a:br>
            <a:endParaRPr lang="en-IN" dirty="0"/>
          </a:p>
        </p:txBody>
      </p:sp>
      <p:sp>
        <p:nvSpPr>
          <p:cNvPr id="8" name="TextBox 7">
            <a:extLst>
              <a:ext uri="{FF2B5EF4-FFF2-40B4-BE49-F238E27FC236}">
                <a16:creationId xmlns:a16="http://schemas.microsoft.com/office/drawing/2014/main" id="{94FC6884-EBFA-8AE9-C05F-680802AF30BF}"/>
              </a:ext>
            </a:extLst>
          </p:cNvPr>
          <p:cNvSpPr txBox="1"/>
          <p:nvPr/>
        </p:nvSpPr>
        <p:spPr>
          <a:xfrm>
            <a:off x="88902" y="4418212"/>
            <a:ext cx="11930228" cy="2169825"/>
          </a:xfrm>
          <a:prstGeom prst="rect">
            <a:avLst/>
          </a:prstGeom>
          <a:noFill/>
        </p:spPr>
        <p:txBody>
          <a:bodyPr wrap="square">
            <a:spAutoFit/>
          </a:bodyPr>
          <a:lstStyle/>
          <a:p>
            <a:pPr algn="just">
              <a:lnSpc>
                <a:spcPct val="150000"/>
              </a:lnSpc>
            </a:pPr>
            <a:r>
              <a:rPr lang="en-US" sz="1800" i="0" u="none" strike="noStrike" baseline="0" dirty="0">
                <a:solidFill>
                  <a:srgbClr val="231F20"/>
                </a:solidFill>
                <a:latin typeface="Arial" panose="020B0604020202020204" pitchFamily="34" charset="0"/>
                <a:cs typeface="Arial" panose="020B0604020202020204" pitchFamily="34" charset="0"/>
              </a:rPr>
              <a:t>When fossil fuels such as coal, oil and natural gas are burned, chemicals like sulfur dioxide and nitrogen oxides are produced. These chemicals react with water and other chemicals in the air to form sulfuric acid, nitric acid and other harmful pollutants like sulfates and nitrates. These acid pollutants spread upwards into the atmosphere, and are carried by air currents, to finally return to the ground in the form of acid rain, </a:t>
            </a:r>
            <a:r>
              <a:rPr lang="en-IN" sz="1800" i="0" u="none" strike="noStrike" baseline="0" dirty="0">
                <a:solidFill>
                  <a:srgbClr val="231F20"/>
                </a:solidFill>
                <a:latin typeface="Arial" panose="020B0604020202020204" pitchFamily="34" charset="0"/>
                <a:cs typeface="Arial" panose="020B0604020202020204" pitchFamily="34" charset="0"/>
              </a:rPr>
              <a:t>fog or snow.</a:t>
            </a:r>
            <a:r>
              <a:rPr lang="en-US" sz="1800" i="0" u="none" strike="noStrike" baseline="0" dirty="0">
                <a:solidFill>
                  <a:srgbClr val="231F20"/>
                </a:solidFill>
                <a:latin typeface="Arial" panose="020B0604020202020204" pitchFamily="34" charset="0"/>
                <a:cs typeface="Arial" panose="020B0604020202020204" pitchFamily="34" charset="0"/>
              </a:rPr>
              <a:t> This is called acid deposition.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7059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BFFDC9-B6A6-9F6E-783D-254737A8ABD2}"/>
              </a:ext>
            </a:extLst>
          </p:cNvPr>
          <p:cNvSpPr txBox="1"/>
          <p:nvPr/>
        </p:nvSpPr>
        <p:spPr>
          <a:xfrm>
            <a:off x="253095" y="294081"/>
            <a:ext cx="11720244" cy="6150402"/>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                                                          Pollutants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The important pollutants are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 </a:t>
            </a:r>
            <a:r>
              <a:rPr lang="en-US" sz="1800" dirty="0">
                <a:effectLst/>
                <a:latin typeface="NewCenturySchlbk-Bold"/>
                <a:ea typeface="Calibri" panose="020F0502020204030204" pitchFamily="34" charset="0"/>
                <a:cs typeface="NewCenturySchlbk-Bold"/>
              </a:rPr>
              <a:t>Deposited matter—</a:t>
            </a:r>
            <a:r>
              <a:rPr lang="en-US" sz="1800" dirty="0">
                <a:effectLst/>
                <a:latin typeface="NewCenturySchlbk-Roman"/>
                <a:ea typeface="Calibri" panose="020F0502020204030204" pitchFamily="34" charset="0"/>
                <a:cs typeface="NewCenturySchlbk-Roman"/>
              </a:rPr>
              <a:t>Soot (a deep black powdery substance consisting largely of amorphous carbon, produced by the incomplete burning of organic matter), smoke, tar or dust and domestic wastes.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 </a:t>
            </a:r>
            <a:r>
              <a:rPr lang="en-US" sz="1800" dirty="0">
                <a:effectLst/>
                <a:latin typeface="NewCenturySchlbk-Bold"/>
                <a:ea typeface="Calibri" panose="020F0502020204030204" pitchFamily="34" charset="0"/>
                <a:cs typeface="NewCenturySchlbk-Bold"/>
              </a:rPr>
              <a:t>Gases—</a:t>
            </a:r>
            <a:r>
              <a:rPr lang="en-US" sz="1800" dirty="0">
                <a:effectLst/>
                <a:latin typeface="NewCenturySchlbk-Roman"/>
                <a:ea typeface="Calibri" panose="020F0502020204030204" pitchFamily="34" charset="0"/>
                <a:cs typeface="NewCenturySchlbk-Roman"/>
              </a:rPr>
              <a:t>CO, nitrogen oxides, </a:t>
            </a:r>
            <a:r>
              <a:rPr lang="en-US" sz="1800" dirty="0" err="1">
                <a:effectLst/>
                <a:latin typeface="NewCenturySchlbk-Roman"/>
                <a:ea typeface="Calibri" panose="020F0502020204030204" pitchFamily="34" charset="0"/>
                <a:cs typeface="NewCenturySchlbk-Roman"/>
              </a:rPr>
              <a:t>sulphur</a:t>
            </a:r>
            <a:r>
              <a:rPr lang="en-US" sz="1800" dirty="0">
                <a:effectLst/>
                <a:latin typeface="NewCenturySchlbk-Roman"/>
                <a:ea typeface="Calibri" panose="020F0502020204030204" pitchFamily="34" charset="0"/>
                <a:cs typeface="NewCenturySchlbk-Roman"/>
              </a:rPr>
              <a:t> oxides, halogens (chlorine, bromine and iodine).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 </a:t>
            </a:r>
            <a:r>
              <a:rPr lang="en-US" sz="1800" dirty="0">
                <a:effectLst/>
                <a:latin typeface="NewCenturySchlbk-Bold"/>
                <a:ea typeface="Calibri" panose="020F0502020204030204" pitchFamily="34" charset="0"/>
                <a:cs typeface="NewCenturySchlbk-Bold"/>
              </a:rPr>
              <a:t>Metals—</a:t>
            </a:r>
            <a:r>
              <a:rPr lang="en-US" sz="1800" dirty="0">
                <a:effectLst/>
                <a:latin typeface="NewCenturySchlbk-Roman"/>
                <a:ea typeface="Calibri" panose="020F0502020204030204" pitchFamily="34" charset="0"/>
                <a:cs typeface="NewCenturySchlbk-Roman"/>
              </a:rPr>
              <a:t>Lead, zinc, iron and chromium.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 </a:t>
            </a:r>
            <a:r>
              <a:rPr lang="en-US" sz="1800" dirty="0">
                <a:effectLst/>
                <a:latin typeface="NewCenturySchlbk-Bold"/>
                <a:ea typeface="Calibri" panose="020F0502020204030204" pitchFamily="34" charset="0"/>
                <a:cs typeface="NewCenturySchlbk-Bold"/>
              </a:rPr>
              <a:t>Industrial pollutants—</a:t>
            </a:r>
            <a:r>
              <a:rPr lang="en-US" sz="1800" dirty="0">
                <a:effectLst/>
                <a:latin typeface="NewCenturySchlbk-Roman"/>
                <a:ea typeface="Calibri" panose="020F0502020204030204" pitchFamily="34" charset="0"/>
                <a:cs typeface="NewCenturySchlbk-Roman"/>
              </a:rPr>
              <a:t>Benzene, ether, acetic acid and cyanide compounds.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 </a:t>
            </a:r>
            <a:r>
              <a:rPr lang="en-US" sz="1800" dirty="0">
                <a:effectLst/>
                <a:latin typeface="NewCenturySchlbk-Bold"/>
                <a:ea typeface="Calibri" panose="020F0502020204030204" pitchFamily="34" charset="0"/>
                <a:cs typeface="NewCenturySchlbk-Bold"/>
              </a:rPr>
              <a:t>Agriculture pollutants—</a:t>
            </a:r>
            <a:r>
              <a:rPr lang="en-US" sz="1800" dirty="0">
                <a:effectLst/>
                <a:latin typeface="NewCenturySchlbk-Roman"/>
                <a:ea typeface="Calibri" panose="020F0502020204030204" pitchFamily="34" charset="0"/>
                <a:cs typeface="NewCenturySchlbk-Roman"/>
              </a:rPr>
              <a:t>Pesticides (Aldrin, dieldrin), herbicides (NaClO</a:t>
            </a:r>
            <a:r>
              <a:rPr lang="en-US" sz="1800" baseline="-25000" dirty="0">
                <a:effectLst/>
                <a:latin typeface="NewCenturySchlbk-Roman"/>
                <a:ea typeface="Calibri" panose="020F0502020204030204" pitchFamily="34" charset="0"/>
                <a:cs typeface="NewCenturySchlbk-Roman"/>
              </a:rPr>
              <a:t>3</a:t>
            </a:r>
            <a:r>
              <a:rPr lang="en-US" sz="1800" dirty="0">
                <a:effectLst/>
                <a:latin typeface="NewCenturySchlbk-Roman"/>
                <a:ea typeface="Calibri" panose="020F0502020204030204" pitchFamily="34" charset="0"/>
                <a:cs typeface="NewCenturySchlbk-Roman"/>
              </a:rPr>
              <a:t>, Na</a:t>
            </a:r>
            <a:r>
              <a:rPr lang="en-US" sz="1800" baseline="-25000" dirty="0">
                <a:effectLst/>
                <a:latin typeface="NewCenturySchlbk-Roman"/>
                <a:ea typeface="Calibri" panose="020F0502020204030204" pitchFamily="34" charset="0"/>
                <a:cs typeface="NewCenturySchlbk-Roman"/>
              </a:rPr>
              <a:t>3</a:t>
            </a:r>
            <a:r>
              <a:rPr lang="en-US" sz="1800" dirty="0">
                <a:effectLst/>
                <a:latin typeface="NewCenturySchlbk-Roman"/>
                <a:ea typeface="Calibri" panose="020F0502020204030204" pitchFamily="34" charset="0"/>
                <a:cs typeface="NewCenturySchlbk-Roman"/>
              </a:rPr>
              <a:t>AsO</a:t>
            </a:r>
            <a:r>
              <a:rPr lang="en-US" sz="1800" baseline="-25000" dirty="0">
                <a:effectLst/>
                <a:latin typeface="NewCenturySchlbk-Roman"/>
                <a:ea typeface="Calibri" panose="020F0502020204030204" pitchFamily="34" charset="0"/>
                <a:cs typeface="NewCenturySchlbk-Roman"/>
              </a:rPr>
              <a:t>3</a:t>
            </a:r>
            <a:r>
              <a:rPr lang="en-US" sz="1800" dirty="0">
                <a:effectLst/>
                <a:latin typeface="NewCenturySchlbk-Roman"/>
                <a:ea typeface="Calibri" panose="020F0502020204030204" pitchFamily="34" charset="0"/>
                <a:cs typeface="NewCenturySchlbk-Roman"/>
              </a:rPr>
              <a:t>), fungicides (cycloheximide, thiabendazole) and fertilizers.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dirty="0">
                <a:effectLst/>
                <a:latin typeface="NewCenturySchlbk-Bold"/>
                <a:ea typeface="Calibri" panose="020F0502020204030204" pitchFamily="34" charset="0"/>
                <a:cs typeface="NewCenturySchlbk-Bold"/>
              </a:rPr>
              <a:t>Photochemical pollutants—</a:t>
            </a:r>
            <a:r>
              <a:rPr lang="en-US" sz="1800" dirty="0">
                <a:effectLst/>
                <a:latin typeface="NewCenturySchlbk-Roman"/>
                <a:ea typeface="Calibri" panose="020F0502020204030204" pitchFamily="34" charset="0"/>
                <a:cs typeface="NewCenturySchlbk-Roman"/>
              </a:rPr>
              <a:t>Ozone, oxides of nitrogen, aldehydes, ethylene, photochemical smog and </a:t>
            </a:r>
            <a:r>
              <a:rPr lang="en-US" sz="1800" dirty="0" err="1">
                <a:effectLst/>
                <a:latin typeface="NewCenturySchlbk-Roman"/>
                <a:ea typeface="Calibri" panose="020F0502020204030204" pitchFamily="34" charset="0"/>
                <a:cs typeface="NewCenturySchlbk-Roman"/>
              </a:rPr>
              <a:t>peroxy</a:t>
            </a:r>
            <a:r>
              <a:rPr lang="en-US" sz="1800" dirty="0">
                <a:effectLst/>
                <a:latin typeface="NewCenturySchlbk-Roman"/>
                <a:ea typeface="Calibri" panose="020F0502020204030204" pitchFamily="34" charset="0"/>
                <a:cs typeface="NewCenturySchlbk-Roman"/>
              </a:rPr>
              <a:t> acetyl nitrate.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 </a:t>
            </a:r>
            <a:r>
              <a:rPr lang="en-US" sz="1800" dirty="0">
                <a:effectLst/>
                <a:latin typeface="NewCenturySchlbk-Bold"/>
                <a:ea typeface="Calibri" panose="020F0502020204030204" pitchFamily="34" charset="0"/>
                <a:cs typeface="NewCenturySchlbk-Bold"/>
              </a:rPr>
              <a:t>Radiation pollutants—</a:t>
            </a:r>
            <a:r>
              <a:rPr lang="en-US" sz="1800" dirty="0">
                <a:effectLst/>
                <a:latin typeface="NewCenturySchlbk-Roman"/>
                <a:ea typeface="Calibri" panose="020F0502020204030204" pitchFamily="34" charset="0"/>
                <a:cs typeface="NewCenturySchlbk-Roman"/>
              </a:rPr>
              <a:t>Radioactive substances and radioactive fall-outs of the nuclear test.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5955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1960C-10A0-B4C9-4856-DD7E5789833B}"/>
              </a:ext>
            </a:extLst>
          </p:cNvPr>
          <p:cNvSpPr txBox="1"/>
          <p:nvPr/>
        </p:nvSpPr>
        <p:spPr>
          <a:xfrm>
            <a:off x="3972261" y="139208"/>
            <a:ext cx="3224605" cy="738664"/>
          </a:xfrm>
          <a:prstGeom prst="rect">
            <a:avLst/>
          </a:prstGeom>
          <a:noFill/>
        </p:spPr>
        <p:txBody>
          <a:bodyPr wrap="square">
            <a:spAutoFit/>
          </a:bodyPr>
          <a:lstStyle/>
          <a:p>
            <a:r>
              <a:rPr lang="en-US" sz="2400" b="1" dirty="0">
                <a:effectLst/>
                <a:latin typeface="Arial" panose="020B0604020202020204" pitchFamily="34" charset="0"/>
                <a:ea typeface="Times New Roman" panose="02020603050405020304" pitchFamily="18" charset="0"/>
              </a:rPr>
              <a:t>Causes of Acid Rain</a:t>
            </a:r>
            <a:br>
              <a:rPr lang="en-US" sz="2800"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F7E2B91D-B879-E1F8-A3E6-7F7708DAB6EC}"/>
              </a:ext>
            </a:extLst>
          </p:cNvPr>
          <p:cNvSpPr txBox="1"/>
          <p:nvPr/>
        </p:nvSpPr>
        <p:spPr>
          <a:xfrm>
            <a:off x="352761" y="1026120"/>
            <a:ext cx="11797552" cy="5539978"/>
          </a:xfrm>
          <a:prstGeom prst="rect">
            <a:avLst/>
          </a:prstGeom>
          <a:noFill/>
        </p:spPr>
        <p:txBody>
          <a:bodyPr wrap="square">
            <a:spAutoFit/>
          </a:bodyPr>
          <a:lstStyle/>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The principal natural phenomena that contribute acid-producing gases to the atmosphere are</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emissions from volcanoes and those from biological processes that occur on the land, in</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wetlands, and in the oceans. The major biological source of sulfur containing compounds is</a:t>
            </a:r>
            <a:r>
              <a:rPr lang="en-US" sz="2800" dirty="0">
                <a:effectLst/>
                <a:latin typeface="Times New Roman" panose="02020603050405020304" pitchFamily="18" charset="0"/>
                <a:ea typeface="Times New Roman" panose="02020603050405020304" pitchFamily="18" charset="0"/>
              </a:rPr>
              <a:t> </a:t>
            </a:r>
            <a:r>
              <a:rPr lang="en-US" sz="1800" dirty="0" err="1">
                <a:effectLst/>
                <a:latin typeface="Arial" panose="020B0604020202020204" pitchFamily="34" charset="0"/>
                <a:ea typeface="Times New Roman" panose="02020603050405020304" pitchFamily="18" charset="0"/>
              </a:rPr>
              <a:t>dimethylsulfide</a:t>
            </a:r>
            <a:r>
              <a:rPr lang="en-US" sz="1800" dirty="0">
                <a:effectLst/>
                <a:latin typeface="Arial" panose="020B0604020202020204" pitchFamily="34" charset="0"/>
                <a:ea typeface="Times New Roman" panose="02020603050405020304" pitchFamily="18" charset="0"/>
              </a:rPr>
              <a:t>.</a:t>
            </a:r>
          </a:p>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The principal cause of acid rain is sulfuric and nitrogen compounds from human sources, such</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as electricity generation, factories and motor vehicles. Coal power plants are one of the most</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polluting. The gases can be carried hundreds of </a:t>
            </a:r>
            <a:r>
              <a:rPr lang="en-US" sz="1800" dirty="0" err="1">
                <a:effectLst/>
                <a:latin typeface="Arial" panose="020B0604020202020204" pitchFamily="34" charset="0"/>
                <a:ea typeface="Times New Roman" panose="02020603050405020304" pitchFamily="18" charset="0"/>
              </a:rPr>
              <a:t>kilometres</a:t>
            </a:r>
            <a:r>
              <a:rPr lang="en-US" sz="1800" dirty="0">
                <a:effectLst/>
                <a:latin typeface="Arial" panose="020B0604020202020204" pitchFamily="34" charset="0"/>
                <a:ea typeface="Times New Roman" panose="02020603050405020304" pitchFamily="18" charset="0"/>
              </a:rPr>
              <a:t> in the atmosphere before they are</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converted to acids and deposited. </a:t>
            </a:r>
          </a:p>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Factories used to have short funnels to let out smoke, but</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this caused many problems, so now, factories have longer smoke funnels. The problem with</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this is those pollutants get carried far off, where it creates more destruction.</a:t>
            </a:r>
            <a:r>
              <a:rPr lang="en-US" sz="2800" dirty="0">
                <a:effectLst/>
                <a:latin typeface="Times New Roman" panose="02020603050405020304" pitchFamily="18" charset="0"/>
                <a:ea typeface="Times New Roman" panose="02020603050405020304" pitchFamily="18" charset="0"/>
              </a:rPr>
              <a:t> </a:t>
            </a:r>
          </a:p>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Sulfur dioxide contributes to about seventy percent of acid rain while nitrogen oxides provide</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the remaining thirty percent. The sources of sulfur in the atmosphere include coal combustion,</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smelting, organic decay, and ocean spray. Approximately ninety percent of atmospheric sulfur</a:t>
            </a:r>
            <a:r>
              <a:rPr lang="en-US" sz="28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results from human activities.</a:t>
            </a:r>
            <a:br>
              <a:rPr lang="en-US" sz="28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4054405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E4A8D5-3C70-E840-549A-53233E60D3DD}"/>
              </a:ext>
            </a:extLst>
          </p:cNvPr>
          <p:cNvSpPr txBox="1"/>
          <p:nvPr/>
        </p:nvSpPr>
        <p:spPr>
          <a:xfrm>
            <a:off x="304351" y="386436"/>
            <a:ext cx="11583297" cy="6314549"/>
          </a:xfrm>
          <a:prstGeom prst="rect">
            <a:avLst/>
          </a:prstGeom>
          <a:noFill/>
        </p:spPr>
        <p:txBody>
          <a:bodyPr wrap="square">
            <a:spAutoFit/>
          </a:bodyPr>
          <a:lstStyle/>
          <a:p>
            <a:pPr marL="285750" indent="-285750">
              <a:lnSpc>
                <a:spcPct val="150000"/>
              </a:lnSpc>
              <a:spcAft>
                <a:spcPts val="1000"/>
              </a:spcAft>
              <a:buFont typeface="Wingdings" panose="05000000000000000000" pitchFamily="2" charset="2"/>
              <a:buChar char="q"/>
            </a:pPr>
            <a:r>
              <a:rPr lang="en-US" dirty="0">
                <a:effectLst/>
                <a:latin typeface="Arial" panose="020B0604020202020204" pitchFamily="34" charset="0"/>
                <a:ea typeface="Times New Roman" panose="02020603050405020304" pitchFamily="18" charset="0"/>
                <a:cs typeface="Times New Roman" panose="02020603050405020304" pitchFamily="18" charset="0"/>
              </a:rPr>
              <a:t>In the atmosphere, sulfur dioxide combines with water vapor to form hydrogen sulfite gas: SO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 </a:t>
            </a:r>
            <a:r>
              <a:rPr lang="en-US" dirty="0">
                <a:effectLst/>
                <a:latin typeface="Arial" panose="020B0604020202020204" pitchFamily="34" charset="0"/>
                <a:ea typeface="Times New Roman" panose="02020603050405020304" pitchFamily="18" charset="0"/>
                <a:cs typeface="Times New Roman" panose="02020603050405020304" pitchFamily="18" charset="0"/>
              </a:rPr>
              <a:t>+ H</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a:t>
            </a:r>
            <a:r>
              <a:rPr lang="en-US" dirty="0">
                <a:effectLst/>
                <a:latin typeface="Arial" panose="020B0604020202020204" pitchFamily="34" charset="0"/>
                <a:ea typeface="Times New Roman" panose="02020603050405020304" pitchFamily="18" charset="0"/>
                <a:cs typeface="Times New Roman" panose="02020603050405020304" pitchFamily="18" charset="0"/>
              </a:rPr>
              <a:t>O+1/2O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 </a:t>
            </a:r>
            <a:r>
              <a:rPr lang="en-US" dirty="0">
                <a:effectLst/>
                <a:latin typeface="Arial" panose="020B0604020202020204" pitchFamily="34" charset="0"/>
                <a:ea typeface="Times New Roman" panose="02020603050405020304" pitchFamily="18" charset="0"/>
                <a:cs typeface="Times New Roman" panose="02020603050405020304" pitchFamily="18" charset="0"/>
              </a:rPr>
              <a:t>→ H</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a:t>
            </a:r>
            <a:r>
              <a:rPr lang="en-US" dirty="0">
                <a:effectLst/>
                <a:latin typeface="Arial" panose="020B0604020202020204" pitchFamily="34" charset="0"/>
                <a:ea typeface="Times New Roman" panose="02020603050405020304" pitchFamily="18" charset="0"/>
                <a:cs typeface="Times New Roman" panose="02020603050405020304" pitchFamily="18" charset="0"/>
              </a:rPr>
              <a:t>SO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4</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Arial" panose="020B0604020202020204" pitchFamily="34" charset="0"/>
                <a:ea typeface="Times New Roman" panose="02020603050405020304" pitchFamily="18" charset="0"/>
                <a:cs typeface="Times New Roman" panose="02020603050405020304" pitchFamily="18" charset="0"/>
              </a:rPr>
              <a:t>Next, hydrogen sulfite reacts with oxygen to form sulfuric acid, a major component of acid</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rain: H</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SO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3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+ 1/2O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H</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SO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4</a:t>
            </a:r>
          </a:p>
          <a:p>
            <a:pPr marL="285750" indent="-285750">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 sources of nitrogen oxides include the combustion of oil, coal and natural gas, forest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fires, bacterial action in soil, volcanic gases, and lighting-induced atmospheric reactions.</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Arial" panose="020B0604020202020204" pitchFamily="34" charset="0"/>
                <a:ea typeface="Times New Roman" panose="02020603050405020304" pitchFamily="18" charset="0"/>
                <a:cs typeface="Times New Roman" panose="02020603050405020304" pitchFamily="18" charset="0"/>
              </a:rPr>
              <a:t>In the atmosphere, nitrogen monoxide reacts with oxygen gas to form nitrogen dioxide</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Arial" panose="020B0604020202020204" pitchFamily="34" charset="0"/>
                <a:ea typeface="Times New Roman" panose="02020603050405020304" pitchFamily="18" charset="0"/>
                <a:cs typeface="Times New Roman" panose="02020603050405020304" pitchFamily="18" charset="0"/>
              </a:rPr>
              <a:t>gas: NO + 1/2O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NO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Then, nitrogen dioxide reacts with water vapor in the atmosphere to form hydrogen nitrite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and hydrogen nitrate: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2NO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H</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 → HNO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HNO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3</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Arial" panose="020B0604020202020204" pitchFamily="34" charset="0"/>
                <a:ea typeface="Times New Roman" panose="02020603050405020304" pitchFamily="18" charset="0"/>
                <a:cs typeface="Times New Roman" panose="02020603050405020304" pitchFamily="18" charset="0"/>
              </a:rPr>
              <a:t>Henceforth, acid rain is a mixture of HNO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3</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H</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SO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4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HCl. however conditions needed to</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favor formation of these are sunlight, temperature, humidity, hydrocarbons, NO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X</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SO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98894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59CDDD-0411-D9F9-EAA0-E3F3CD829250}"/>
              </a:ext>
            </a:extLst>
          </p:cNvPr>
          <p:cNvSpPr txBox="1"/>
          <p:nvPr/>
        </p:nvSpPr>
        <p:spPr>
          <a:xfrm>
            <a:off x="4520901" y="148820"/>
            <a:ext cx="2407023" cy="369332"/>
          </a:xfrm>
          <a:prstGeom prst="rect">
            <a:avLst/>
          </a:prstGeom>
          <a:noFill/>
        </p:spPr>
        <p:txBody>
          <a:bodyPr wrap="square">
            <a:spAutoFit/>
          </a:bodyPr>
          <a:lstStyle/>
          <a:p>
            <a:r>
              <a:rPr lang="en-US" sz="1800" b="1" dirty="0">
                <a:effectLst/>
                <a:latin typeface="Arial" panose="020B0604020202020204" pitchFamily="34" charset="0"/>
                <a:ea typeface="Times New Roman" panose="02020603050405020304" pitchFamily="18" charset="0"/>
              </a:rPr>
              <a:t>Effects of Acid Rain</a:t>
            </a:r>
            <a:endParaRPr lang="en-US" sz="2000" b="1" dirty="0">
              <a:latin typeface="Times New Roman" panose="02020603050405020304" pitchFamily="18" charset="0"/>
              <a:ea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600263" y="4770610"/>
              <a:ext cx="360" cy="360"/>
            </p14:xfrm>
          </p:contentPart>
        </mc:Choice>
        <mc:Fallback xmlns="">
          <p:pic>
            <p:nvPicPr>
              <p:cNvPr id="4" name="Ink 3"/>
              <p:cNvPicPr/>
              <p:nvPr/>
            </p:nvPicPr>
            <p:blipFill>
              <a:blip r:embed="rId3"/>
              <a:stretch>
                <a:fillRect/>
              </a:stretch>
            </p:blipFill>
            <p:spPr>
              <a:xfrm>
                <a:off x="1587663" y="4758010"/>
                <a:ext cx="25560" cy="25560"/>
              </a:xfrm>
              <a:prstGeom prst="rect">
                <a:avLst/>
              </a:prstGeom>
            </p:spPr>
          </p:pic>
        </mc:Fallback>
      </mc:AlternateContent>
      <p:sp>
        <p:nvSpPr>
          <p:cNvPr id="6" name="TextBox 5">
            <a:extLst>
              <a:ext uri="{FF2B5EF4-FFF2-40B4-BE49-F238E27FC236}">
                <a16:creationId xmlns:a16="http://schemas.microsoft.com/office/drawing/2014/main" id="{9F750745-4D35-82FA-5899-0FA37BA53092}"/>
              </a:ext>
            </a:extLst>
          </p:cNvPr>
          <p:cNvSpPr txBox="1"/>
          <p:nvPr/>
        </p:nvSpPr>
        <p:spPr>
          <a:xfrm>
            <a:off x="0" y="518152"/>
            <a:ext cx="12192000" cy="5724644"/>
          </a:xfrm>
          <a:prstGeom prst="rect">
            <a:avLst/>
          </a:prstGeom>
          <a:noFill/>
        </p:spPr>
        <p:txBody>
          <a:bodyPr wrap="square">
            <a:spAutoFit/>
          </a:bodyPr>
          <a:lstStyle/>
          <a:p>
            <a:pPr algn="just">
              <a:lnSpc>
                <a:spcPct val="150000"/>
              </a:lnSpc>
            </a:pPr>
            <a:r>
              <a:rPr lang="en-US" sz="2000" b="0" i="0" u="none" strike="noStrike" baseline="0" dirty="0">
                <a:solidFill>
                  <a:srgbClr val="0070C0"/>
                </a:solidFill>
                <a:latin typeface="Arial" panose="020B0604020202020204" pitchFamily="34" charset="0"/>
                <a:cs typeface="Arial" panose="020B0604020202020204" pitchFamily="34" charset="0"/>
              </a:rPr>
              <a:t>Effects of Acid Rain: </a:t>
            </a:r>
          </a:p>
          <a:p>
            <a:pPr algn="just">
              <a:lnSpc>
                <a:spcPct val="150000"/>
              </a:lnSpc>
            </a:pPr>
            <a:r>
              <a:rPr lang="en-US" sz="1600" b="0" i="0" u="none" strike="noStrike" baseline="0" dirty="0">
                <a:solidFill>
                  <a:srgbClr val="231F20"/>
                </a:solidFill>
                <a:latin typeface="Arial" panose="020B0604020202020204" pitchFamily="34" charset="0"/>
                <a:cs typeface="Arial" panose="020B0604020202020204" pitchFamily="34" charset="0"/>
              </a:rPr>
              <a:t>Acid rain is known to cause widespread </a:t>
            </a:r>
            <a:r>
              <a:rPr lang="en-IN" sz="1600" b="0" i="0" u="none" strike="noStrike" baseline="0" dirty="0">
                <a:solidFill>
                  <a:srgbClr val="231F20"/>
                </a:solidFill>
                <a:latin typeface="Arial" panose="020B0604020202020204" pitchFamily="34" charset="0"/>
                <a:cs typeface="Arial" panose="020B0604020202020204" pitchFamily="34" charset="0"/>
              </a:rPr>
              <a:t>environmental damage.</a:t>
            </a:r>
          </a:p>
          <a:p>
            <a:pPr algn="just">
              <a:lnSpc>
                <a:spcPct val="150000"/>
              </a:lnSpc>
            </a:pPr>
            <a:endParaRPr lang="en-IN" sz="1600" b="0" i="0" u="none" strike="noStrike" baseline="0" dirty="0">
              <a:solidFill>
                <a:srgbClr val="231F20"/>
              </a:solidFill>
              <a:latin typeface="Arial" panose="020B0604020202020204" pitchFamily="34" charset="0"/>
              <a:cs typeface="Arial" panose="020B0604020202020204" pitchFamily="34" charset="0"/>
            </a:endParaRPr>
          </a:p>
          <a:p>
            <a:pPr algn="just">
              <a:lnSpc>
                <a:spcPct val="150000"/>
              </a:lnSpc>
            </a:pPr>
            <a:r>
              <a:rPr lang="en-US" sz="1600" b="0" i="0" u="none" strike="noStrike" baseline="0" dirty="0">
                <a:solidFill>
                  <a:srgbClr val="231F20"/>
                </a:solidFill>
                <a:latin typeface="Arial" panose="020B0604020202020204" pitchFamily="34" charset="0"/>
                <a:cs typeface="Arial" panose="020B0604020202020204" pitchFamily="34" charset="0"/>
              </a:rPr>
              <a:t>1. Acid rain dissolves and washes away nutrients in the soil which are needed by plants. It can also dissolve naturally occurring toxic substances like </a:t>
            </a:r>
            <a:r>
              <a:rPr lang="en-US" sz="1600" b="0" i="0" u="none" strike="noStrike" baseline="0" dirty="0" err="1">
                <a:solidFill>
                  <a:srgbClr val="231F20"/>
                </a:solidFill>
                <a:latin typeface="Arial" panose="020B0604020202020204" pitchFamily="34" charset="0"/>
                <a:cs typeface="Arial" panose="020B0604020202020204" pitchFamily="34" charset="0"/>
              </a:rPr>
              <a:t>aluminium</a:t>
            </a:r>
            <a:r>
              <a:rPr lang="en-US" sz="1600" b="0" i="0" u="none" strike="noStrike" baseline="0" dirty="0">
                <a:solidFill>
                  <a:srgbClr val="231F20"/>
                </a:solidFill>
                <a:latin typeface="Arial" panose="020B0604020202020204" pitchFamily="34" charset="0"/>
                <a:cs typeface="Arial" panose="020B0604020202020204" pitchFamily="34" charset="0"/>
              </a:rPr>
              <a:t> and mercury, freeing them to pollute water or poison </a:t>
            </a:r>
            <a:r>
              <a:rPr lang="en-IN" sz="1600" b="0" i="0" u="none" strike="noStrike" baseline="0" dirty="0">
                <a:solidFill>
                  <a:srgbClr val="231F20"/>
                </a:solidFill>
                <a:latin typeface="Arial" panose="020B0604020202020204" pitchFamily="34" charset="0"/>
                <a:cs typeface="Arial" panose="020B0604020202020204" pitchFamily="34" charset="0"/>
              </a:rPr>
              <a:t>plants. </a:t>
            </a:r>
            <a:r>
              <a:rPr lang="en-US" sz="1600" dirty="0">
                <a:solidFill>
                  <a:srgbClr val="231F20"/>
                </a:solidFill>
                <a:latin typeface="Arial" panose="020B0604020202020204" pitchFamily="34" charset="0"/>
                <a:cs typeface="Arial" panose="020B0604020202020204" pitchFamily="34" charset="0"/>
              </a:rPr>
              <a:t>Both the lower pH and higher aluminum concentrations in surface water can cause damage to fish and other aquatic animals. At pH lower than 5 most fish eggs will not hatch and lower pH can kill adult fish. As lakes become more acidic biodiversity is reduced. Soil biology can be seriously damaged by acid rain. Some tropical microbes can quickly consume acids but other microbes are unable to tolerate low pH and are killed.</a:t>
            </a:r>
            <a:endParaRPr lang="en-US" sz="2400" dirty="0">
              <a:solidFill>
                <a:srgbClr val="FF0000"/>
              </a:solidFill>
              <a:latin typeface="Times New Roman" panose="02020603050405020304" pitchFamily="18" charset="0"/>
              <a:ea typeface="Times New Roman" panose="02020603050405020304" pitchFamily="18" charset="0"/>
            </a:endParaRPr>
          </a:p>
          <a:p>
            <a:pPr algn="just">
              <a:lnSpc>
                <a:spcPct val="150000"/>
              </a:lnSpc>
            </a:pPr>
            <a:endParaRPr lang="en-IN" sz="1600" b="0" i="0" u="none" strike="noStrike" baseline="0" dirty="0">
              <a:solidFill>
                <a:srgbClr val="231F20"/>
              </a:solidFill>
              <a:latin typeface="Arial" panose="020B0604020202020204" pitchFamily="34" charset="0"/>
              <a:cs typeface="Arial" panose="020B0604020202020204" pitchFamily="34" charset="0"/>
            </a:endParaRPr>
          </a:p>
          <a:p>
            <a:pPr algn="just">
              <a:lnSpc>
                <a:spcPct val="150000"/>
              </a:lnSpc>
            </a:pPr>
            <a:r>
              <a:rPr lang="en-US" sz="1600" b="0" i="0" u="none" strike="noStrike" baseline="0" dirty="0">
                <a:solidFill>
                  <a:srgbClr val="231F20"/>
                </a:solidFill>
                <a:latin typeface="Arial" panose="020B0604020202020204" pitchFamily="34" charset="0"/>
                <a:cs typeface="Arial" panose="020B0604020202020204" pitchFamily="34" charset="0"/>
              </a:rPr>
              <a:t>2. Acid rain indirectly affects plants by removing nutrients from the soil in which they grow. It affects trees more directly by creating holes in the waxy coating of leaves, causing brown dead spots which affect the plant’s photosynthesis. Such trees are also more vulnerable to insect infestations, drought and cold. Spruce and fir forests at higher elevations seem to be most at risk. </a:t>
            </a:r>
            <a:r>
              <a:rPr lang="en-US" sz="1600" dirty="0">
                <a:solidFill>
                  <a:srgbClr val="231F20"/>
                </a:solidFill>
                <a:latin typeface="Arial" panose="020B0604020202020204" pitchFamily="34" charset="0"/>
                <a:cs typeface="Arial" panose="020B0604020202020204" pitchFamily="34" charset="0"/>
              </a:rPr>
              <a:t>Acid rain can slow the growth of forests, cause leaves and needles to turn brown and fall off and die. In extreme cases trees or whole areas of forest can die. The death of trees is not usually a direct result of acid rain; often it weakens trees and makes them more susceptible to other threats. Farm crops are less affected by acid rain than </a:t>
            </a:r>
            <a:r>
              <a:rPr lang="en-IN" sz="1600" dirty="0">
                <a:solidFill>
                  <a:srgbClr val="231F20"/>
                </a:solidFill>
                <a:latin typeface="Arial" panose="020B0604020202020204" pitchFamily="34" charset="0"/>
                <a:cs typeface="Arial" panose="020B0604020202020204" pitchFamily="34" charset="0"/>
              </a:rPr>
              <a:t>forests. </a:t>
            </a:r>
            <a:endParaRPr lang="en-IN" sz="1600" b="0" i="0" u="none" strike="noStrike" baseline="0" dirty="0">
              <a:solidFill>
                <a:srgbClr val="231F2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6430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3734F5-80A9-64E2-3CC4-DEFF174B5958}"/>
              </a:ext>
            </a:extLst>
          </p:cNvPr>
          <p:cNvSpPr txBox="1"/>
          <p:nvPr/>
        </p:nvSpPr>
        <p:spPr>
          <a:xfrm>
            <a:off x="123584" y="265704"/>
            <a:ext cx="12068415" cy="5986254"/>
          </a:xfrm>
          <a:prstGeom prst="rect">
            <a:avLst/>
          </a:prstGeom>
          <a:noFill/>
        </p:spPr>
        <p:txBody>
          <a:bodyPr wrap="square">
            <a:spAutoFit/>
          </a:bodyPr>
          <a:lstStyle/>
          <a:p>
            <a:pPr algn="just">
              <a:lnSpc>
                <a:spcPct val="150000"/>
              </a:lnSpc>
            </a:pPr>
            <a:r>
              <a:rPr lang="en-US" sz="1600" dirty="0">
                <a:solidFill>
                  <a:srgbClr val="231F20"/>
                </a:solidFill>
                <a:latin typeface="Arial" panose="020B0604020202020204" pitchFamily="34" charset="0"/>
                <a:cs typeface="Arial" panose="020B0604020202020204" pitchFamily="34" charset="0"/>
              </a:rPr>
              <a:t>3. Acid rain and dry acid deposition damages buildings, automobiles, and other structures made of stone or metal. The acid corrodes the materials causing extensive damage and ruins historic buildings. Limestone structures are especially susceptible because they dissolve easily in acidic solutions. For instance the Parthenon in Greece and the </a:t>
            </a:r>
            <a:r>
              <a:rPr lang="en-US" sz="1600" dirty="0" err="1">
                <a:solidFill>
                  <a:srgbClr val="231F20"/>
                </a:solidFill>
                <a:latin typeface="Arial" panose="020B0604020202020204" pitchFamily="34" charset="0"/>
                <a:cs typeface="Arial" panose="020B0604020202020204" pitchFamily="34" charset="0"/>
              </a:rPr>
              <a:t>Taj</a:t>
            </a:r>
            <a:r>
              <a:rPr lang="en-US" sz="1600" dirty="0">
                <a:solidFill>
                  <a:srgbClr val="231F20"/>
                </a:solidFill>
                <a:latin typeface="Arial" panose="020B0604020202020204" pitchFamily="34" charset="0"/>
                <a:cs typeface="Arial" panose="020B0604020202020204" pitchFamily="34" charset="0"/>
              </a:rPr>
              <a:t> </a:t>
            </a:r>
            <a:r>
              <a:rPr lang="en-US" sz="1600" dirty="0" err="1">
                <a:solidFill>
                  <a:srgbClr val="231F20"/>
                </a:solidFill>
                <a:latin typeface="Arial" panose="020B0604020202020204" pitchFamily="34" charset="0"/>
                <a:cs typeface="Arial" panose="020B0604020202020204" pitchFamily="34" charset="0"/>
              </a:rPr>
              <a:t>Mahal</a:t>
            </a:r>
            <a:r>
              <a:rPr lang="en-US" sz="1600" dirty="0">
                <a:solidFill>
                  <a:srgbClr val="231F20"/>
                </a:solidFill>
                <a:latin typeface="Arial" panose="020B0604020202020204" pitchFamily="34" charset="0"/>
                <a:cs typeface="Arial" panose="020B0604020202020204" pitchFamily="34" charset="0"/>
              </a:rPr>
              <a:t> in India have been affected by acid rain. This is because the sulfuric acid in the rain chemically reacts with the calcium compounds in the stones (limestone, sandstone, marble and granite) to create gypsum, which then flakes off. Acid rain also causes an increased rate of oxidation for iron.</a:t>
            </a:r>
            <a:endParaRPr lang="en-US" sz="1600" dirty="0">
              <a:solidFill>
                <a:srgbClr val="FF0000"/>
              </a:solidFill>
              <a:latin typeface="Arial" panose="020B0604020202020204" pitchFamily="34" charset="0"/>
              <a:ea typeface="Times New Roman" panose="02020603050405020304" pitchFamily="18" charset="0"/>
              <a:cs typeface="Times New Roman" panose="02020603050405020304" pitchFamily="18" charset="0"/>
            </a:endParaRPr>
          </a:p>
          <a:p>
            <a:endParaRPr lang="en-US" dirty="0">
              <a:solidFill>
                <a:srgbClr val="FF0000"/>
              </a:solidFill>
              <a:latin typeface="Arial" panose="020B0604020202020204" pitchFamily="34" charset="0"/>
              <a:ea typeface="Times New Roman" panose="02020603050405020304" pitchFamily="18" charset="0"/>
            </a:endParaRPr>
          </a:p>
          <a:p>
            <a:endParaRPr lang="en-US" dirty="0">
              <a:solidFill>
                <a:srgbClr val="FF0000"/>
              </a:solidFill>
              <a:latin typeface="Arial" panose="020B0604020202020204" pitchFamily="34" charset="0"/>
              <a:ea typeface="Times New Roman" panose="02020603050405020304" pitchFamily="18" charset="0"/>
            </a:endParaRPr>
          </a:p>
          <a:p>
            <a:endParaRPr lang="en-US" dirty="0">
              <a:solidFill>
                <a:srgbClr val="FF0000"/>
              </a:solidFill>
              <a:latin typeface="Arial" panose="020B0604020202020204" pitchFamily="34" charset="0"/>
              <a:ea typeface="Times New Roman" panose="02020603050405020304" pitchFamily="18" charset="0"/>
            </a:endParaRPr>
          </a:p>
          <a:p>
            <a:endParaRPr lang="en-US" dirty="0">
              <a:solidFill>
                <a:srgbClr val="FF0000"/>
              </a:solidFill>
              <a:latin typeface="Arial" panose="020B0604020202020204" pitchFamily="34" charset="0"/>
              <a:ea typeface="Times New Roman" panose="02020603050405020304" pitchFamily="18" charset="0"/>
            </a:endParaRPr>
          </a:p>
          <a:p>
            <a:endParaRPr lang="en-US" dirty="0">
              <a:solidFill>
                <a:srgbClr val="FF0000"/>
              </a:solidFill>
              <a:latin typeface="Arial" panose="020B0604020202020204" pitchFamily="34" charset="0"/>
              <a:ea typeface="Times New Roman" panose="02020603050405020304" pitchFamily="18" charset="0"/>
            </a:endParaRPr>
          </a:p>
          <a:p>
            <a:pPr algn="just">
              <a:lnSpc>
                <a:spcPct val="150000"/>
              </a:lnSpc>
              <a:spcAft>
                <a:spcPts val="600"/>
              </a:spcAft>
            </a:pPr>
            <a:r>
              <a:rPr lang="en-US" sz="1600" b="0" i="0" u="none" strike="noStrike" baseline="0" dirty="0">
                <a:solidFill>
                  <a:srgbClr val="231F20"/>
                </a:solidFill>
                <a:latin typeface="Arial" panose="020B0604020202020204" pitchFamily="34" charset="0"/>
                <a:cs typeface="Arial" panose="020B0604020202020204" pitchFamily="34" charset="0"/>
              </a:rPr>
              <a:t>4. Acid rain also has far reaching effects on wildlife. By adversely affecting one species, the entire food chain is disrupted, ultimately endangering the entire ecosystem. Different aquatic species can tolerate different levels of acidity. For instance clams and mayflies have a high mortality when water has a pH of 6.0, while frogs can tolerate more acidic water, although with the decline in supply of mayflies, frog populations may also decline. Land animals that are dependent on aquatic organisms are also affected.</a:t>
            </a:r>
          </a:p>
          <a:p>
            <a:pPr algn="just">
              <a:lnSpc>
                <a:spcPct val="150000"/>
              </a:lnSpc>
              <a:spcAft>
                <a:spcPts val="600"/>
              </a:spcAft>
            </a:pPr>
            <a:r>
              <a:rPr lang="en-US" sz="1600" b="0" i="0" u="none" strike="noStrike" baseline="0" dirty="0">
                <a:solidFill>
                  <a:srgbClr val="231F20"/>
                </a:solidFill>
                <a:latin typeface="Arial" panose="020B0604020202020204" pitchFamily="34" charset="0"/>
                <a:cs typeface="Arial" panose="020B0604020202020204" pitchFamily="34" charset="0"/>
              </a:rPr>
              <a:t>5. Although surface water polluted by acid rain does not directly harm people, the toxic substances leached from soil can pollute water supply. Fish caught in these waters may be harmful for human consumption. Acid, along with other chemicals in the air, produces urban smog, which causes respiratory </a:t>
            </a:r>
            <a:r>
              <a:rPr lang="en-IN" sz="1600" b="0" i="0" u="none" strike="noStrike" baseline="0" dirty="0">
                <a:solidFill>
                  <a:srgbClr val="231F20"/>
                </a:solidFill>
                <a:latin typeface="Arial" panose="020B0604020202020204" pitchFamily="34" charset="0"/>
                <a:cs typeface="Arial" panose="020B0604020202020204" pitchFamily="34" charset="0"/>
              </a:rPr>
              <a:t>problems.</a:t>
            </a:r>
            <a:endParaRPr lang="en-IN" sz="1600" dirty="0">
              <a:latin typeface="Arial" panose="020B0604020202020204" pitchFamily="34" charset="0"/>
              <a:cs typeface="Arial" panose="020B0604020202020204" pitchFamily="34" charset="0"/>
            </a:endParaRPr>
          </a:p>
        </p:txBody>
      </p:sp>
      <p:pic>
        <p:nvPicPr>
          <p:cNvPr id="4" name="Picture 2" descr="Pi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913" y="2295120"/>
            <a:ext cx="4885157" cy="917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357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896ECF-BA95-403C-C0D8-C85835DB1F54}"/>
              </a:ext>
            </a:extLst>
          </p:cNvPr>
          <p:cNvSpPr txBox="1"/>
          <p:nvPr/>
        </p:nvSpPr>
        <p:spPr>
          <a:xfrm>
            <a:off x="438822" y="473827"/>
            <a:ext cx="11314355" cy="5345053"/>
          </a:xfrm>
          <a:prstGeom prst="rect">
            <a:avLst/>
          </a:prstGeom>
          <a:noFill/>
        </p:spPr>
        <p:txBody>
          <a:bodyPr wrap="square">
            <a:spAutoFit/>
          </a:bodyPr>
          <a:lstStyle/>
          <a:p>
            <a:pPr>
              <a:lnSpc>
                <a:spcPct val="150000"/>
              </a:lnSpc>
              <a:spcAft>
                <a:spcPts val="1000"/>
              </a:spcAft>
            </a:pPr>
            <a:r>
              <a:rPr lang="en-US" sz="2400" dirty="0">
                <a:effectLst/>
                <a:latin typeface="Arial" panose="020B0604020202020204" pitchFamily="34" charset="0"/>
                <a:ea typeface="Times New Roman" panose="02020603050405020304" pitchFamily="18" charset="0"/>
                <a:cs typeface="Times New Roman" panose="02020603050405020304" pitchFamily="18" charset="0"/>
              </a:rPr>
              <a:t>                                                               Control</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Design more efficient automobile engines in order to reduce nitrogen oxide emissions.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Increase efficiency of power plants that burn coal in order to reduce waste that contains</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Arial" panose="020B0604020202020204" pitchFamily="34" charset="0"/>
                <a:ea typeface="Times New Roman" panose="02020603050405020304" pitchFamily="18" charset="0"/>
                <a:cs typeface="Times New Roman" panose="02020603050405020304" pitchFamily="18" charset="0"/>
              </a:rPr>
              <a:t>sulfur dioxide and nitrogen oxide.</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Increase penalties on industries that do not meet air pollution gui</a:t>
            </a:r>
            <a:r>
              <a:rPr lang="en-US" sz="1800" dirty="0">
                <a:effectLst/>
                <a:latin typeface="Arial" panose="020B0604020202020204" pitchFamily="34" charset="0"/>
                <a:ea typeface="Calibri" panose="020F0502020204030204" pitchFamily="34" charset="0"/>
                <a:cs typeface="Times New Roman" panose="02020603050405020304" pitchFamily="18" charset="0"/>
              </a:rPr>
              <a:t>delines Increase tax incentives to industries that do meet guidelines.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Use alternative energy sources, Increase funding for alternative energy sources; for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example, give tax incentives to buyers of hybrid cars.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 Provide tax incentives to companies that use alternative energy sources.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1000"/>
              </a:spcAft>
              <a:buFont typeface="Symbol" panose="05050102010706020507" pitchFamily="18" charset="2"/>
              <a:buChar char=""/>
            </a:pPr>
            <a:r>
              <a:rPr lang="en-US" sz="1800" dirty="0">
                <a:effectLst/>
                <a:latin typeface="Arial" panose="020B0604020202020204" pitchFamily="34" charset="0"/>
                <a:ea typeface="Calibri" panose="020F0502020204030204" pitchFamily="34" charset="0"/>
                <a:cs typeface="Times New Roman" panose="02020603050405020304" pitchFamily="18" charset="0"/>
              </a:rPr>
              <a:t>Add CaCO</a:t>
            </a:r>
            <a:r>
              <a:rPr lang="en-US" sz="800" dirty="0">
                <a:effectLst/>
                <a:latin typeface="Arial" panose="020B0604020202020204" pitchFamily="34" charset="0"/>
                <a:ea typeface="Calibri" panose="020F0502020204030204" pitchFamily="34" charset="0"/>
                <a:cs typeface="Times New Roman" panose="02020603050405020304" pitchFamily="18" charset="0"/>
              </a:rPr>
              <a:t>3 </a:t>
            </a:r>
            <a:r>
              <a:rPr lang="en-US" sz="1800" dirty="0">
                <a:effectLst/>
                <a:latin typeface="Arial" panose="020B0604020202020204" pitchFamily="34" charset="0"/>
                <a:ea typeface="Calibri" panose="020F0502020204030204" pitchFamily="34" charset="0"/>
                <a:cs typeface="Times New Roman" panose="02020603050405020304" pitchFamily="18" charset="0"/>
              </a:rPr>
              <a:t>(calcium carbonate) to lakes suffering from acid deposition; calcium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carbonate acts as a buffer, resisting a change in pH</a:t>
            </a:r>
            <a:r>
              <a:rPr lang="en-US" sz="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and lessening the negative effects of</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acid rain.</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04289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03F08D-E4F3-11CE-488C-16239072B1C1}"/>
              </a:ext>
            </a:extLst>
          </p:cNvPr>
          <p:cNvSpPr txBox="1"/>
          <p:nvPr/>
        </p:nvSpPr>
        <p:spPr>
          <a:xfrm>
            <a:off x="89198" y="639642"/>
            <a:ext cx="11862995" cy="5896358"/>
          </a:xfrm>
          <a:prstGeom prst="rect">
            <a:avLst/>
          </a:prstGeom>
          <a:noFill/>
        </p:spPr>
        <p:txBody>
          <a:bodyPr wrap="square">
            <a:spAutoFit/>
          </a:bodyPr>
          <a:lstStyle/>
          <a:p>
            <a:pPr marL="285750" indent="-285750">
              <a:lnSpc>
                <a:spcPct val="115000"/>
              </a:lnSpc>
              <a:spcAft>
                <a:spcPts val="1000"/>
              </a:spcAft>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Ozone layer is an umbrella 24 km [15 miles] from earth surface, an essential component of the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stratosphere that absorbs short wavelength ultraviolet radiation from the sun, heating the gases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of the stratosphere in the process. </a:t>
            </a:r>
          </a:p>
          <a:p>
            <a:pPr marL="285750" indent="-285750">
              <a:lnSpc>
                <a:spcPct val="115000"/>
              </a:lnSpc>
              <a:spcAft>
                <a:spcPts val="1000"/>
              </a:spcAft>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World ozone day is celebrated on Sept, 16 of every year.</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nSpc>
                <a:spcPct val="115000"/>
              </a:lnSpc>
              <a:spcAft>
                <a:spcPts val="1000"/>
              </a:spcAft>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Stratospheric ozone is measured in Dobson units [DU] named after G.M.B Dobson who</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pioneered the study; [I Dobson unit = 0.01 mm thickness of stratospheric ozone], Average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ozone thickness in stratosphere is 300 DU, &amp; when it falls below 200 DU, it’s considered as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Ozone hole. It is thinnest around equator and thickest near poles.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nSpc>
                <a:spcPct val="115000"/>
              </a:lnSpc>
              <a:spcAft>
                <a:spcPts val="1000"/>
              </a:spcAft>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Stratospheric ozone depletion is the term applied to the loss of stratospheric ozone molecules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3</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and the disruption of Oxygen-Ozone concentration equilibrium in stratosphere [i.e., when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chlorine atoms upset the natural 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2</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3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equilibrium in the stratosphere]. Oxygen molecules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interact with the intense solar radiation present at this elevation to form oxygen atoms. The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oxygen atoms thus generated react with other oxygen molecules to form ozone (O</a:t>
            </a:r>
            <a:r>
              <a:rPr lang="en-US" sz="800" dirty="0">
                <a:effectLst/>
                <a:latin typeface="Arial" panose="020B0604020202020204" pitchFamily="34" charset="0"/>
                <a:ea typeface="Times New Roman" panose="02020603050405020304" pitchFamily="18" charset="0"/>
                <a:cs typeface="Times New Roman" panose="02020603050405020304" pitchFamily="18" charset="0"/>
              </a:rPr>
              <a:t>3</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5A1CC85-F18B-9B4D-AC73-B7EFB1503E18}"/>
              </a:ext>
            </a:extLst>
          </p:cNvPr>
          <p:cNvSpPr txBox="1"/>
          <p:nvPr/>
        </p:nvSpPr>
        <p:spPr>
          <a:xfrm>
            <a:off x="4026050" y="164958"/>
            <a:ext cx="2686722" cy="369332"/>
          </a:xfrm>
          <a:prstGeom prst="rect">
            <a:avLst/>
          </a:prstGeom>
          <a:noFill/>
        </p:spPr>
        <p:txBody>
          <a:bodyPr wrap="square">
            <a:spAutoFit/>
          </a:bodyPr>
          <a:lstStyle/>
          <a:p>
            <a:r>
              <a:rPr lang="en-US" sz="1800" b="1" dirty="0">
                <a:effectLst/>
                <a:latin typeface="Arial" panose="020B0604020202020204" pitchFamily="34" charset="0"/>
                <a:ea typeface="Times New Roman" panose="02020603050405020304" pitchFamily="18" charset="0"/>
                <a:cs typeface="Times New Roman" panose="02020603050405020304" pitchFamily="18" charset="0"/>
              </a:rPr>
              <a:t>OZONE DEPLETION</a:t>
            </a:r>
            <a:endParaRPr lang="en-IN" dirty="0"/>
          </a:p>
        </p:txBody>
      </p:sp>
    </p:spTree>
    <p:extLst>
      <p:ext uri="{BB962C8B-B14F-4D97-AF65-F5344CB8AC3E}">
        <p14:creationId xmlns:p14="http://schemas.microsoft.com/office/powerpoint/2010/main" val="4182723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D28661-F843-92E7-2163-51BA8D0E9C8F}"/>
              </a:ext>
            </a:extLst>
          </p:cNvPr>
          <p:cNvSpPr txBox="1"/>
          <p:nvPr/>
        </p:nvSpPr>
        <p:spPr>
          <a:xfrm>
            <a:off x="207084" y="691057"/>
            <a:ext cx="11540266" cy="5857501"/>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Ozone depletion is caused by the release of chlorofluorocarbons (CFC's) and other ozone-depleting substances (ODS), which were used widely as refrigerants, insulating foams, and</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solvents. </a:t>
            </a:r>
          </a:p>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Although CFCs are heavier than air, they are eventually carried into the stratosphere in a</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process that can take as long as 2 to 5 years. When CFCs reach the stratosphere, the ultraviolet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radiation from the sun causes them to break apart and release chlorine atoms which react with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ozone, starting chemical cycles of ozone destruction that deplete the ozone layer. One chlorine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atom can break apart more than 100,000 </a:t>
            </a:r>
            <a:r>
              <a:rPr lang="en-US" sz="1800" dirty="0" err="1">
                <a:effectLst/>
                <a:latin typeface="Arial" panose="020B0604020202020204" pitchFamily="34" charset="0"/>
                <a:ea typeface="Times New Roman" panose="02020603050405020304" pitchFamily="18" charset="0"/>
                <a:cs typeface="Times New Roman" panose="02020603050405020304" pitchFamily="18" charset="0"/>
              </a:rPr>
              <a:t>ozonemolecules</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Other chemicals that damage the ozone layer include methyl bromide (used as a pesticide),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halons (used in fire extinguishers), and methyl chloroform (used as a solvent in industrial</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processes).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B37C387A-C666-1A47-6BEA-F0B32CC3D2F1}"/>
              </a:ext>
            </a:extLst>
          </p:cNvPr>
          <p:cNvSpPr txBox="1"/>
          <p:nvPr/>
        </p:nvSpPr>
        <p:spPr>
          <a:xfrm>
            <a:off x="4775050" y="21515"/>
            <a:ext cx="1202167" cy="669542"/>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Times New Roman" panose="02020603050405020304" pitchFamily="18" charset="0"/>
                <a:cs typeface="Times New Roman" panose="02020603050405020304" pitchFamily="18" charset="0"/>
              </a:rPr>
              <a:t>Causes</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3486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55DC1D-E771-9350-353F-758C22D75FFA}"/>
              </a:ext>
            </a:extLst>
          </p:cNvPr>
          <p:cNvSpPr txBox="1"/>
          <p:nvPr/>
        </p:nvSpPr>
        <p:spPr>
          <a:xfrm>
            <a:off x="389966" y="118958"/>
            <a:ext cx="11217536" cy="1077218"/>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As methyl bromide and halons are broken apart, they release bromine atoms,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which are 40 times more destructive to ozone molecules than chlorine atoms.</a:t>
            </a:r>
            <a:b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dirty="0"/>
          </a:p>
        </p:txBody>
      </p:sp>
      <p:sp>
        <p:nvSpPr>
          <p:cNvPr id="4" name="Rectangle 2">
            <a:extLst>
              <a:ext uri="{FF2B5EF4-FFF2-40B4-BE49-F238E27FC236}">
                <a16:creationId xmlns:a16="http://schemas.microsoft.com/office/drawing/2014/main" id="{F1C6CF52-5932-3A32-BF08-F8971251E075}"/>
              </a:ext>
            </a:extLst>
          </p:cNvPr>
          <p:cNvSpPr>
            <a:spLocks noChangeArrowheads="1"/>
          </p:cNvSpPr>
          <p:nvPr/>
        </p:nvSpPr>
        <p:spPr bwMode="auto">
          <a:xfrm>
            <a:off x="849854" y="1196176"/>
            <a:ext cx="1034885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2049" name="Picture 4">
            <a:extLst>
              <a:ext uri="{FF2B5EF4-FFF2-40B4-BE49-F238E27FC236}">
                <a16:creationId xmlns:a16="http://schemas.microsoft.com/office/drawing/2014/main" id="{A6ED0051-BC9B-8E3A-51CB-BE82A8C406A6}"/>
              </a:ext>
            </a:extLst>
          </p:cNvPr>
          <p:cNvPicPr>
            <a:picLocks noChangeAspect="1" noChangeArrowheads="1"/>
          </p:cNvPicPr>
          <p:nvPr/>
        </p:nvPicPr>
        <p:blipFill>
          <a:blip r:embed="rId2">
            <a:clrChange>
              <a:clrFrom>
                <a:srgbClr val="FFFFFF"/>
              </a:clrFrom>
              <a:clrTo>
                <a:srgbClr val="FFFFFF">
                  <a:alpha val="0"/>
                </a:srgbClr>
              </a:clrTo>
            </a:clrChange>
            <a:lum bright="-20000" contrast="40000"/>
            <a:extLst>
              <a:ext uri="{28A0092B-C50C-407E-A947-70E740481C1C}">
                <a14:useLocalDpi xmlns:a14="http://schemas.microsoft.com/office/drawing/2010/main" val="0"/>
              </a:ext>
            </a:extLst>
          </a:blip>
          <a:srcRect l="5969" t="30846" r="3787" b="15698"/>
          <a:stretch>
            <a:fillRect/>
          </a:stretch>
        </p:blipFill>
        <p:spPr bwMode="auto">
          <a:xfrm>
            <a:off x="3494404" y="1722491"/>
            <a:ext cx="3487308" cy="136464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F30CA19-DF0F-A27F-5A9A-E9C9F3176BC2}"/>
              </a:ext>
            </a:extLst>
          </p:cNvPr>
          <p:cNvSpPr>
            <a:spLocks noChangeArrowheads="1"/>
          </p:cNvSpPr>
          <p:nvPr/>
        </p:nvSpPr>
        <p:spPr bwMode="auto">
          <a:xfrm>
            <a:off x="619910" y="932333"/>
            <a:ext cx="2644550" cy="984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Chapman’s Reaction </a:t>
            </a:r>
            <a:endPar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Ozone Depletion by CFC’s</a:t>
            </a:r>
            <a:br>
              <a:rPr kumimoji="0" lang="en-US" altLang="en-US" sz="12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br>
            <a:br>
              <a:rPr kumimoji="0" lang="en-US" altLang="en-US" sz="1200" b="0" i="0" u="none" strike="noStrike" cap="none" normalizeH="0" baseline="0" dirty="0">
                <a:ln>
                  <a:noFill/>
                </a:ln>
                <a:solidFill>
                  <a:schemeClr val="tx1"/>
                </a:solidFill>
                <a:effectLst/>
                <a:ea typeface="Calibri" panose="020F0502020204030204" pitchFamily="34"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5486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41F103-DECC-FC61-47FB-1BFB9D40A8FD}"/>
              </a:ext>
            </a:extLst>
          </p:cNvPr>
          <p:cNvSpPr txBox="1"/>
          <p:nvPr/>
        </p:nvSpPr>
        <p:spPr>
          <a:xfrm>
            <a:off x="486782" y="972311"/>
            <a:ext cx="11594055" cy="3693319"/>
          </a:xfrm>
          <a:prstGeom prst="rect">
            <a:avLst/>
          </a:prstGeom>
          <a:noFill/>
        </p:spPr>
        <p:txBody>
          <a:bodyPr wrap="square">
            <a:spAutoFit/>
          </a:bodyPr>
          <a:lstStyle/>
          <a:p>
            <a:pPr marL="285750" indent="-285750">
              <a:buFont typeface="Wingdings" panose="05000000000000000000" pitchFamily="2" charset="2"/>
              <a:buChar char="q"/>
            </a:pPr>
            <a:r>
              <a:rPr lang="en-US" sz="1800" dirty="0">
                <a:effectLst/>
                <a:latin typeface="Arial" panose="020B0604020202020204" pitchFamily="34" charset="0"/>
                <a:ea typeface="Calibri" panose="020F0502020204030204" pitchFamily="34" charset="0"/>
              </a:rPr>
              <a:t>Effect of ozone hole include cataract, genetic mutation, constriction of blood vessels, reduced</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crop yield, leukemia, breast cancer, damage to crop, aqua </a:t>
            </a:r>
            <a:r>
              <a:rPr lang="en-US" sz="1800" dirty="0" err="1">
                <a:effectLst/>
                <a:latin typeface="Arial" panose="020B0604020202020204" pitchFamily="34" charset="0"/>
                <a:ea typeface="Calibri" panose="020F0502020204030204" pitchFamily="34" charset="0"/>
              </a:rPr>
              <a:t>culture,etc</a:t>
            </a:r>
            <a:r>
              <a:rPr lang="en-US" sz="1800" dirty="0">
                <a:effectLst/>
                <a:latin typeface="Arial" panose="020B0604020202020204" pitchFamily="34" charset="0"/>
                <a:ea typeface="Calibri" panose="020F0502020204030204" pitchFamily="34" charset="0"/>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marL="285750" indent="-285750">
              <a:buFont typeface="Wingdings" panose="05000000000000000000" pitchFamily="2" charset="2"/>
              <a:buChar char="q"/>
            </a:pPr>
            <a:r>
              <a:rPr lang="en-US" sz="1800" dirty="0">
                <a:effectLst/>
                <a:latin typeface="Arial" panose="020B0604020202020204" pitchFamily="34" charset="0"/>
                <a:ea typeface="Calibri" panose="020F0502020204030204" pitchFamily="34" charset="0"/>
              </a:rPr>
              <a:t>The higher energy UV radiation absorbed by ozone is generally accepted to be a contributory</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factor to skin cancer. </a:t>
            </a:r>
          </a:p>
          <a:p>
            <a:pPr marL="285750" indent="-285750">
              <a:buFont typeface="Wingdings" panose="05000000000000000000" pitchFamily="2" charset="2"/>
              <a:buChar char="q"/>
            </a:pPr>
            <a:r>
              <a:rPr lang="en-US" sz="1800" dirty="0">
                <a:effectLst/>
                <a:latin typeface="Arial" panose="020B0604020202020204" pitchFamily="34" charset="0"/>
                <a:ea typeface="Calibri" panose="020F0502020204030204" pitchFamily="34" charset="0"/>
              </a:rPr>
              <a:t>In addition, increased surface UV leads to increased tropospheric ozone,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which is a health risk to humans such as Snow Blindness [photo keratosis], i.e., inflammation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of cornea (outer coating of eyeball). The most common forms of skin cancer in humans, basal</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and squamous cell carcinomas have been strongly linked to UVB exposure. Another form of</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skin cancer, malignant melanoma, is much less common but far more dangerous, being lethal</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in about 15% - 20% of the cases diagnosed. </a:t>
            </a:r>
          </a:p>
          <a:p>
            <a:pPr marL="285750" indent="-285750">
              <a:buFont typeface="Wingdings" panose="05000000000000000000" pitchFamily="2" charset="2"/>
              <a:buChar char="q"/>
            </a:pPr>
            <a:r>
              <a:rPr lang="en-US" sz="1800" dirty="0">
                <a:effectLst/>
                <a:latin typeface="Arial" panose="020B0604020202020204" pitchFamily="34" charset="0"/>
                <a:ea typeface="Calibri" panose="020F0502020204030204" pitchFamily="34" charset="0"/>
              </a:rPr>
              <a:t>In India there is no standard for Ozone. However</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WHO standard is 100 ppm for 8 hrs. – avg</a:t>
            </a:r>
            <a:endParaRPr lang="en-IN" dirty="0"/>
          </a:p>
        </p:txBody>
      </p:sp>
      <p:sp>
        <p:nvSpPr>
          <p:cNvPr id="5" name="TextBox 4">
            <a:extLst>
              <a:ext uri="{FF2B5EF4-FFF2-40B4-BE49-F238E27FC236}">
                <a16:creationId xmlns:a16="http://schemas.microsoft.com/office/drawing/2014/main" id="{49C26630-DFFF-5CAF-7B69-35DE07B5491F}"/>
              </a:ext>
            </a:extLst>
          </p:cNvPr>
          <p:cNvSpPr txBox="1"/>
          <p:nvPr/>
        </p:nvSpPr>
        <p:spPr>
          <a:xfrm>
            <a:off x="4714540" y="198769"/>
            <a:ext cx="1761564" cy="586699"/>
          </a:xfrm>
          <a:prstGeom prst="rect">
            <a:avLst/>
          </a:prstGeom>
          <a:noFill/>
        </p:spPr>
        <p:txBody>
          <a:bodyPr wrap="square">
            <a:spAutoFit/>
          </a:bodyPr>
          <a:lstStyle/>
          <a:p>
            <a:pPr>
              <a:lnSpc>
                <a:spcPct val="150000"/>
              </a:lnSpc>
              <a:spcAft>
                <a:spcPts val="1000"/>
              </a:spcAft>
            </a:pPr>
            <a:r>
              <a:rPr lang="en-US" sz="2400" b="1" dirty="0">
                <a:effectLst/>
                <a:latin typeface="Arial" panose="020B0604020202020204" pitchFamily="34" charset="0"/>
                <a:ea typeface="Calibri" panose="020F0502020204030204" pitchFamily="34" charset="0"/>
                <a:cs typeface="Times New Roman" panose="02020603050405020304" pitchFamily="18" charset="0"/>
              </a:rPr>
              <a:t>Effects</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69289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7E06D1-06F3-3703-C145-11554EAA3F63}"/>
              </a:ext>
            </a:extLst>
          </p:cNvPr>
          <p:cNvSpPr txBox="1"/>
          <p:nvPr/>
        </p:nvSpPr>
        <p:spPr>
          <a:xfrm>
            <a:off x="508747" y="980579"/>
            <a:ext cx="11174506" cy="4436279"/>
          </a:xfrm>
          <a:prstGeom prst="rect">
            <a:avLst/>
          </a:prstGeom>
          <a:noFill/>
        </p:spPr>
        <p:txBody>
          <a:bodyPr wrap="square">
            <a:spAutoFit/>
          </a:bodyPr>
          <a:lstStyle/>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cs typeface="Times New Roman" panose="02020603050405020304" pitchFamily="18" charset="0"/>
              </a:rPr>
              <a:t>The Montreal Protocol, an international agreement signed by 139 nations, banning the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production of CFCs by the year 2000. </a:t>
            </a:r>
          </a:p>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cs typeface="Times New Roman" panose="02020603050405020304" pitchFamily="18" charset="0"/>
              </a:rPr>
              <a:t>We can't make enough ozone to replace what's been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destroyed, but provided that we stop producing ozone-depleting substances, natural ozone</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production reactions should return the ozone layer to normal levels by about 2050. </a:t>
            </a:r>
          </a:p>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cs typeface="Times New Roman" panose="02020603050405020304" pitchFamily="18" charset="0"/>
              </a:rPr>
              <a:t>It is very</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important that the world comply with the Montreal Protocol; delays in ending production</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could result in additional damage and prolong the ozone layer's recovery. </a:t>
            </a:r>
          </a:p>
          <a:p>
            <a:pPr marL="285750" indent="-285750" algn="just">
              <a:lnSpc>
                <a:spcPct val="150000"/>
              </a:lnSpc>
              <a:spcAft>
                <a:spcPts val="1000"/>
              </a:spcAft>
              <a:buFont typeface="Wingdings" panose="05000000000000000000" pitchFamily="2" charset="2"/>
              <a:buChar char="q"/>
            </a:pPr>
            <a:r>
              <a:rPr lang="en-US" sz="1800" dirty="0">
                <a:effectLst/>
                <a:latin typeface="Arial" panose="020B0604020202020204" pitchFamily="34" charset="0"/>
                <a:ea typeface="Calibri" panose="020F0502020204030204" pitchFamily="34" charset="0"/>
                <a:cs typeface="Times New Roman" panose="02020603050405020304" pitchFamily="18" charset="0"/>
              </a:rPr>
              <a:t>Control mechanism</a:t>
            </a: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stresses on replacement of the banned chemical by ammonia, steam, helium etc.</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9C559CE-92AD-CC2F-84C4-C04882B41940}"/>
              </a:ext>
            </a:extLst>
          </p:cNvPr>
          <p:cNvSpPr txBox="1"/>
          <p:nvPr/>
        </p:nvSpPr>
        <p:spPr>
          <a:xfrm>
            <a:off x="4413325" y="103020"/>
            <a:ext cx="3590364" cy="586699"/>
          </a:xfrm>
          <a:prstGeom prst="rect">
            <a:avLst/>
          </a:prstGeom>
          <a:noFill/>
        </p:spPr>
        <p:txBody>
          <a:bodyPr wrap="square">
            <a:spAutoFit/>
          </a:bodyPr>
          <a:lstStyle/>
          <a:p>
            <a:pPr>
              <a:lnSpc>
                <a:spcPct val="150000"/>
              </a:lnSpc>
              <a:spcAft>
                <a:spcPts val="1000"/>
              </a:spcAft>
            </a:pPr>
            <a:r>
              <a:rPr lang="en-US" sz="2400" b="1" dirty="0">
                <a:effectLst/>
                <a:latin typeface="Arial" panose="020B0604020202020204" pitchFamily="34" charset="0"/>
                <a:ea typeface="Calibri" panose="020F0502020204030204" pitchFamily="34" charset="0"/>
                <a:cs typeface="Times New Roman" panose="02020603050405020304" pitchFamily="18" charset="0"/>
              </a:rPr>
              <a:t>Control Measures</a:t>
            </a:r>
            <a:endParaRPr lang="en-IN" sz="32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3976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4F6B2E-83A2-58FE-24D2-8E46AB6F22BA}"/>
              </a:ext>
            </a:extLst>
          </p:cNvPr>
          <p:cNvSpPr txBox="1"/>
          <p:nvPr/>
        </p:nvSpPr>
        <p:spPr>
          <a:xfrm>
            <a:off x="4058321" y="155737"/>
            <a:ext cx="4085217" cy="504305"/>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Classification of Pollutants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55F13AFE-FBA1-8DA6-3F29-E8E5E5702E99}"/>
              </a:ext>
            </a:extLst>
          </p:cNvPr>
          <p:cNvSpPr txBox="1"/>
          <p:nvPr/>
        </p:nvSpPr>
        <p:spPr>
          <a:xfrm>
            <a:off x="178904" y="1134919"/>
            <a:ext cx="11897139" cy="5016758"/>
          </a:xfrm>
          <a:prstGeom prst="rect">
            <a:avLst/>
          </a:prstGeom>
          <a:noFill/>
        </p:spPr>
        <p:txBody>
          <a:bodyPr wrap="square">
            <a:spAutoFit/>
          </a:bodyPr>
          <a:lstStyle/>
          <a:p>
            <a:pPr algn="just">
              <a:lnSpc>
                <a:spcPct val="150000"/>
              </a:lnSpc>
              <a:spcAft>
                <a:spcPts val="1000"/>
              </a:spcAft>
            </a:pPr>
            <a:r>
              <a:rPr lang="en-US" sz="1800" dirty="0">
                <a:effectLst/>
                <a:latin typeface="NewCenturySchlbk-Roman"/>
                <a:ea typeface="Calibri" panose="020F0502020204030204" pitchFamily="34" charset="0"/>
                <a:cs typeface="NewCenturySchlbk-Roman"/>
              </a:rPr>
              <a:t>On the basis of natural disposal, pollutants are of two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t>
            </a:r>
            <a:r>
              <a:rPr lang="en-US" sz="1800" dirty="0" err="1">
                <a:effectLst/>
                <a:latin typeface="Arial" panose="020B0604020202020204" pitchFamily="34" charset="0"/>
                <a:ea typeface="Calibri" panose="020F0502020204030204" pitchFamily="34" charset="0"/>
                <a:cs typeface="Times New Roman" panose="02020603050405020304" pitchFamily="18" charset="0"/>
              </a:rPr>
              <a:t>i</a:t>
            </a:r>
            <a:r>
              <a:rPr lang="en-US" sz="1800" dirty="0">
                <a:effectLst/>
                <a:latin typeface="Arial" panose="020B0604020202020204" pitchFamily="34" charset="0"/>
                <a:ea typeface="Calibri" panose="020F0502020204030204" pitchFamily="34" charset="0"/>
                <a:cs typeface="Times New Roman" panose="02020603050405020304" pitchFamily="18" charset="0"/>
              </a:rPr>
              <a:t>) Non-degradable pollutants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These are the pollutants, which degrade at a very slow pace by the natural biological processes.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These are inorganic compounds such as salts (chlorides), metallic oxides, waste producing materials and materials like, </a:t>
            </a:r>
            <a:r>
              <a:rPr lang="en-US" sz="1800" dirty="0" err="1">
                <a:effectLst/>
                <a:latin typeface="NewCenturySchlbk-Roman"/>
                <a:ea typeface="Calibri" panose="020F0502020204030204" pitchFamily="34" charset="0"/>
                <a:cs typeface="NewCenturySchlbk-Roman"/>
              </a:rPr>
              <a:t>aluminium</a:t>
            </a:r>
            <a:r>
              <a:rPr lang="en-US" sz="1800" dirty="0">
                <a:effectLst/>
                <a:latin typeface="NewCenturySchlbk-Roman"/>
                <a:ea typeface="Calibri" panose="020F0502020204030204" pitchFamily="34" charset="0"/>
                <a:cs typeface="NewCenturySchlbk-Roman"/>
              </a:rPr>
              <a:t> cans, mercuric salts and even DDT. These continue to accumulate in the environment.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(ii) Biodegradable pollutants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These include domestic sewage that easily decomposes under natural processes and can be rapidly decomposed by natural/ artificial methods.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These cause serious problems when accumulated in large amounts as the pace of deposition exceeds the pace of decomposition of disposal.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49654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B55A1F-9E15-E82F-A5CD-04BE738D9B7C}"/>
              </a:ext>
            </a:extLst>
          </p:cNvPr>
          <p:cNvSpPr txBox="1"/>
          <p:nvPr/>
        </p:nvSpPr>
        <p:spPr>
          <a:xfrm>
            <a:off x="3558540" y="150171"/>
            <a:ext cx="5074920" cy="738664"/>
          </a:xfrm>
          <a:prstGeom prst="rect">
            <a:avLst/>
          </a:prstGeom>
          <a:noFill/>
        </p:spPr>
        <p:txBody>
          <a:bodyPr wrap="square">
            <a:spAutoFit/>
          </a:bodyPr>
          <a:lstStyle/>
          <a:p>
            <a:r>
              <a:rPr lang="en-US" sz="2400" b="1" dirty="0">
                <a:effectLst/>
                <a:latin typeface="Arial" panose="020B0604020202020204" pitchFamily="34" charset="0"/>
                <a:ea typeface="Calibri" panose="020F0502020204030204" pitchFamily="34" charset="0"/>
              </a:rPr>
              <a:t>THE GREENHOUSE EFFECT</a:t>
            </a:r>
            <a:br>
              <a:rPr lang="en-US" sz="1100" b="1"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0E5F6C90-A8D4-A04A-C638-D10E626E6E83}"/>
              </a:ext>
            </a:extLst>
          </p:cNvPr>
          <p:cNvSpPr txBox="1"/>
          <p:nvPr/>
        </p:nvSpPr>
        <p:spPr>
          <a:xfrm>
            <a:off x="175260" y="852384"/>
            <a:ext cx="11841480" cy="4708981"/>
          </a:xfrm>
          <a:prstGeom prst="rect">
            <a:avLst/>
          </a:prstGeom>
          <a:noFill/>
        </p:spPr>
        <p:txBody>
          <a:bodyPr wrap="square">
            <a:spAutoFit/>
          </a:bodyPr>
          <a:lstStyle/>
          <a:p>
            <a:pPr marL="285750" indent="-285750" algn="just">
              <a:buFont typeface="Wingdings" panose="05000000000000000000" pitchFamily="2" charset="2"/>
              <a:buChar char="q"/>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Sun powers Earth’s climate, radiating energy at very short wavelengths, predominately in the visible or near-visible (ultraviolet) part of the spectrum. About one- third of the solar energy that reaches the top of Earth’s atmosphere is reflected directly back to space. The remaining two- thirds is absorbed by the surface and by the atmosphere. To balance</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absorbed incoming energy, the Earth must, on average, radiate the same amount of energy back to space. Because the Earth is much colder than the Sun, it radiates at much longer wavelengths, primarily in the infrared part of the spectrum. Much of this thermal radiation, emitted by the land and ocean, is absorbed by the atmosphere, and reradiated back to Earth. This is called the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greenhouse effect.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glass walls in a greenhouse reduce airflow and increase the temperature of the air inside. Similarly, but through a different physical process, the Earth’s greenhouse effect warms the surface of the planet. Without the natural greenhouse effect, the average temperature at Earth’s surface would be below the freezing point of water. Thus, Earth’s natural greenhouse effect makes life as we know it possible. </a:t>
            </a:r>
          </a:p>
          <a:p>
            <a:pPr algn="just"/>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q"/>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However, human activities, primarily the burning of fossil fuels and clearing of forests, have greatly intensified the natural greenhouse effect, causing global warming.</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6492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ECE79A-1A0B-3ECA-E73A-855D3EFABFD7}"/>
              </a:ext>
            </a:extLst>
          </p:cNvPr>
          <p:cNvSpPr txBox="1"/>
          <p:nvPr/>
        </p:nvSpPr>
        <p:spPr>
          <a:xfrm>
            <a:off x="4262718" y="191851"/>
            <a:ext cx="3837790" cy="461665"/>
          </a:xfrm>
          <a:prstGeom prst="rect">
            <a:avLst/>
          </a:prstGeom>
          <a:noFill/>
        </p:spPr>
        <p:txBody>
          <a:bodyPr wrap="square">
            <a:spAutoFit/>
          </a:bodyPr>
          <a:lstStyle/>
          <a:p>
            <a:r>
              <a:rPr lang="en-US" sz="2400" b="1" dirty="0">
                <a:effectLst/>
                <a:latin typeface="Arial" panose="020B0604020202020204" pitchFamily="34" charset="0"/>
                <a:ea typeface="Times New Roman" panose="02020603050405020304" pitchFamily="18" charset="0"/>
              </a:rPr>
              <a:t>Greenhouse Gases</a:t>
            </a:r>
            <a:endParaRPr lang="en-IN" sz="2400" dirty="0"/>
          </a:p>
        </p:txBody>
      </p:sp>
      <p:sp>
        <p:nvSpPr>
          <p:cNvPr id="5" name="TextBox 4">
            <a:extLst>
              <a:ext uri="{FF2B5EF4-FFF2-40B4-BE49-F238E27FC236}">
                <a16:creationId xmlns:a16="http://schemas.microsoft.com/office/drawing/2014/main" id="{2E81BFE1-2482-27B2-DBD6-2E2E36C1F2C3}"/>
              </a:ext>
            </a:extLst>
          </p:cNvPr>
          <p:cNvSpPr txBox="1"/>
          <p:nvPr/>
        </p:nvSpPr>
        <p:spPr>
          <a:xfrm>
            <a:off x="166295" y="653516"/>
            <a:ext cx="12030635" cy="6267550"/>
          </a:xfrm>
          <a:prstGeom prst="rect">
            <a:avLst/>
          </a:prstGeom>
          <a:noFill/>
        </p:spPr>
        <p:txBody>
          <a:bodyPr wrap="square">
            <a:spAutoFit/>
          </a:bodyPr>
          <a:lstStyle/>
          <a:p>
            <a:pPr>
              <a:lnSpc>
                <a:spcPct val="150000"/>
              </a:lnSpc>
              <a:spcAft>
                <a:spcPts val="10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Many greenhouse gases occur naturally in the environment, such as water vapor, carbon dioxide, methane, nitrous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oxide, and ozone. Others such as hydrofluorocarbons (HFCs), perfluorocarbons (PFCs), and sulfur hexafluoride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(SF6) are created and emitted solely through human activities. Human activities also add significantly to the level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of naturally occurring greenhouse gases. The principal greenhouse gases that enter the atmosphere because of</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human activities are:</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Arial" panose="020B0604020202020204" pitchFamily="34" charset="0"/>
                <a:ea typeface="Times New Roman" panose="02020603050405020304" pitchFamily="18" charset="0"/>
                <a:cs typeface="Times New Roman" panose="02020603050405020304" pitchFamily="18" charset="0"/>
              </a:rPr>
              <a:t>• Carbon Dioxide (CO</a:t>
            </a:r>
            <a:r>
              <a:rPr lang="en-US" sz="1800" baseline="-25000" dirty="0">
                <a:effectLst/>
                <a:latin typeface="Arial" panose="020B0604020202020204" pitchFamily="34" charset="0"/>
                <a:ea typeface="Times New Roman" panose="02020603050405020304" pitchFamily="18" charset="0"/>
                <a:cs typeface="Times New Roman" panose="02020603050405020304" pitchFamily="18" charset="0"/>
              </a:rPr>
              <a:t>2</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Carbon dioxide enters the atmosphere through the burning of fossil fuels (oil,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natural gas, and coal), solid waste, trees and wood products, and also as a result of other chemical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reactions (e.g., manufacture of cement). Carbon dioxide is also removed from the atmosphere (or</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"sequestered") when it is absorbed by plants as part of the biological carbon cycle.</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Arial" panose="020B0604020202020204" pitchFamily="34" charset="0"/>
                <a:ea typeface="Times New Roman" panose="02020603050405020304" pitchFamily="18" charset="0"/>
                <a:cs typeface="Times New Roman" panose="02020603050405020304" pitchFamily="18" charset="0"/>
              </a:rPr>
              <a:t>• Nitrous Oxide (N</a:t>
            </a:r>
            <a:r>
              <a:rPr lang="en-US" sz="1800" baseline="-25000" dirty="0">
                <a:effectLst/>
                <a:latin typeface="Arial" panose="020B0604020202020204" pitchFamily="34" charset="0"/>
                <a:ea typeface="Times New Roman" panose="02020603050405020304" pitchFamily="18" charset="0"/>
                <a:cs typeface="Times New Roman" panose="02020603050405020304" pitchFamily="18" charset="0"/>
              </a:rPr>
              <a:t>2</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O): Nitrous oxide is emitted during various agricultural and industrial activities, as well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as during combustion of fossil fuels and solid waste.</a:t>
            </a:r>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01307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A416CDF-2F61-ADBE-46FF-2E79261B89B2}"/>
              </a:ext>
            </a:extLst>
          </p:cNvPr>
          <p:cNvSpPr txBox="1"/>
          <p:nvPr/>
        </p:nvSpPr>
        <p:spPr>
          <a:xfrm>
            <a:off x="255942" y="264103"/>
            <a:ext cx="11680115" cy="3231654"/>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 Methane (CH</a:t>
            </a:r>
            <a:r>
              <a:rPr lang="en-US" sz="1800" baseline="-25000" dirty="0">
                <a:effectLst/>
                <a:latin typeface="Arial" panose="020B0604020202020204" pitchFamily="34" charset="0"/>
                <a:ea typeface="Times New Roman" panose="02020603050405020304" pitchFamily="18" charset="0"/>
                <a:cs typeface="Times New Roman" panose="02020603050405020304" pitchFamily="18" charset="0"/>
              </a:rPr>
              <a:t>4</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 Methane is emitted during the production and transport of coal, natural gas, and oil.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Methane is also emitted when organic waste decomposes, whether in landfills or in connection with</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livestock farming.</a:t>
            </a:r>
          </a:p>
          <a:p>
            <a:b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Arial" panose="020B0604020202020204" pitchFamily="34" charset="0"/>
                <a:ea typeface="Times New Roman" panose="02020603050405020304" pitchFamily="18" charset="0"/>
                <a:cs typeface="Times New Roman" panose="02020603050405020304" pitchFamily="18" charset="0"/>
              </a:rPr>
              <a:t>• Fluorinated Gases: Hydrofluorocarbons, perfluorocarbons, and sulfur hexafluoride are synthetic, powerful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greenhouse gases that are emitted from a variety of industrial processes. Fluorinated gases are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sometimes used as substitutes for ozone-depleting substances (i.e., CFCs, HCFCs, and halons). </a:t>
            </a:r>
          </a:p>
          <a:p>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These gases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are typically emitted in smaller quantities, but because they are potent greenhouse gases, they are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sometimes referred to as High Global Warming Potential gases ("High GWP gases").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p>
        </p:txBody>
      </p:sp>
      <p:sp>
        <p:nvSpPr>
          <p:cNvPr id="5" name="TextBox 4">
            <a:extLst>
              <a:ext uri="{FF2B5EF4-FFF2-40B4-BE49-F238E27FC236}">
                <a16:creationId xmlns:a16="http://schemas.microsoft.com/office/drawing/2014/main" id="{F5337F37-BE0C-8540-66EF-536D60A8EE50}"/>
              </a:ext>
            </a:extLst>
          </p:cNvPr>
          <p:cNvSpPr txBox="1"/>
          <p:nvPr/>
        </p:nvSpPr>
        <p:spPr>
          <a:xfrm>
            <a:off x="154192" y="3772405"/>
            <a:ext cx="11781865" cy="1846659"/>
          </a:xfrm>
          <a:prstGeom prst="rect">
            <a:avLst/>
          </a:prstGeom>
          <a:noFill/>
        </p:spPr>
        <p:txBody>
          <a:bodyPr wrap="square">
            <a:spAutoFit/>
          </a:bodyPr>
          <a:lstStyle/>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Greenhouse gases vary in their ability to absorb and hold heat in the atmosphere. </a:t>
            </a:r>
            <a:r>
              <a:rPr lang="en-US" sz="1800" b="1" dirty="0">
                <a:effectLst/>
                <a:latin typeface="Arial" panose="020B0604020202020204" pitchFamily="34" charset="0"/>
                <a:ea typeface="Times New Roman" panose="02020603050405020304" pitchFamily="18" charset="0"/>
              </a:rPr>
              <a:t>HFCs and PFCs are the most</a:t>
            </a:r>
            <a:r>
              <a:rPr lang="en-US" sz="2400" b="1" dirty="0">
                <a:effectLst/>
                <a:latin typeface="Times New Roman" panose="02020603050405020304" pitchFamily="18" charset="0"/>
                <a:ea typeface="Times New Roman" panose="02020603050405020304" pitchFamily="18" charset="0"/>
              </a:rPr>
              <a:t> </a:t>
            </a:r>
            <a:r>
              <a:rPr lang="en-US" sz="1800" b="1" dirty="0">
                <a:effectLst/>
                <a:latin typeface="Arial" panose="020B0604020202020204" pitchFamily="34" charset="0"/>
                <a:ea typeface="Times New Roman" panose="02020603050405020304" pitchFamily="18" charset="0"/>
              </a:rPr>
              <a:t>heat-absorbent,</a:t>
            </a:r>
            <a:r>
              <a:rPr lang="en-US" sz="1800" dirty="0">
                <a:effectLst/>
                <a:latin typeface="Arial" panose="020B0604020202020204" pitchFamily="34" charset="0"/>
                <a:ea typeface="Times New Roman" panose="02020603050405020304" pitchFamily="18" charset="0"/>
              </a:rPr>
              <a:t> but there are also wide differences between naturally occurring gases. For example, nitrous oxide</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absorbs 270 times more heat per molecule than carbon dioxide, and methane absorbs 21 times more heat per</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molecule than carbon dioxide. However, carbon dioxide contributes the most, since its level in the atmosphere is</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the highest.</a:t>
            </a:r>
            <a:endParaRPr lang="en-IN" dirty="0"/>
          </a:p>
        </p:txBody>
      </p:sp>
    </p:spTree>
    <p:extLst>
      <p:ext uri="{BB962C8B-B14F-4D97-AF65-F5344CB8AC3E}">
        <p14:creationId xmlns:p14="http://schemas.microsoft.com/office/powerpoint/2010/main" val="21925630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5008E6-F0E6-2516-965C-A4600F6E6F7F}"/>
              </a:ext>
            </a:extLst>
          </p:cNvPr>
          <p:cNvSpPr txBox="1"/>
          <p:nvPr/>
        </p:nvSpPr>
        <p:spPr>
          <a:xfrm>
            <a:off x="3305288" y="105542"/>
            <a:ext cx="6094206" cy="800219"/>
          </a:xfrm>
          <a:prstGeom prst="rect">
            <a:avLst/>
          </a:prstGeom>
          <a:noFill/>
        </p:spPr>
        <p:txBody>
          <a:bodyPr wrap="square">
            <a:spAutoFit/>
          </a:bodyPr>
          <a:lstStyle/>
          <a:p>
            <a:r>
              <a:rPr lang="en-US" sz="2800" dirty="0">
                <a:effectLst/>
                <a:latin typeface="Arial" panose="020B0604020202020204" pitchFamily="34" charset="0"/>
                <a:ea typeface="Times New Roman" panose="02020603050405020304" pitchFamily="18" charset="0"/>
              </a:rPr>
              <a:t>The Effects of Global Warming</a:t>
            </a:r>
            <a:br>
              <a:rPr lang="en-US" sz="2400"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B63AEEE4-4778-FA71-E703-D2B29DC9B519}"/>
              </a:ext>
            </a:extLst>
          </p:cNvPr>
          <p:cNvSpPr txBox="1"/>
          <p:nvPr/>
        </p:nvSpPr>
        <p:spPr>
          <a:xfrm>
            <a:off x="258185" y="905761"/>
            <a:ext cx="11607500" cy="1384995"/>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rPr>
              <a:t>With more heat trapped on Earth, the planet will become warmer, which means the weather all over Earth will</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change. Since the conditions we are living in are perfect for life, a large rise in temperature could be disastrous for</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us and for any other living creatures on Earth. At the moment, it is difficult for scientists to say how big the</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changes will be and where the worst effects will occur. These are some of the assumptions.</a:t>
            </a:r>
            <a:endParaRPr lang="en-IN" dirty="0"/>
          </a:p>
        </p:txBody>
      </p:sp>
      <p:sp>
        <p:nvSpPr>
          <p:cNvPr id="7" name="TextBox 6">
            <a:extLst>
              <a:ext uri="{FF2B5EF4-FFF2-40B4-BE49-F238E27FC236}">
                <a16:creationId xmlns:a16="http://schemas.microsoft.com/office/drawing/2014/main" id="{FBB6A472-04A5-12FE-44CB-A28633555D4A}"/>
              </a:ext>
            </a:extLst>
          </p:cNvPr>
          <p:cNvSpPr txBox="1"/>
          <p:nvPr/>
        </p:nvSpPr>
        <p:spPr>
          <a:xfrm>
            <a:off x="172123" y="2728476"/>
            <a:ext cx="11607499" cy="2492990"/>
          </a:xfrm>
          <a:prstGeom prst="rect">
            <a:avLst/>
          </a:prstGeom>
          <a:noFill/>
        </p:spPr>
        <p:txBody>
          <a:bodyPr wrap="square">
            <a:spAutoFit/>
          </a:bodyPr>
          <a:lstStyle/>
          <a:p>
            <a:r>
              <a:rPr lang="en-US" sz="2400" dirty="0">
                <a:effectLst/>
                <a:latin typeface="Arial" panose="020B0604020202020204" pitchFamily="34" charset="0"/>
                <a:ea typeface="Times New Roman" panose="02020603050405020304" pitchFamily="18" charset="0"/>
              </a:rPr>
              <a:t>The Weather</a:t>
            </a:r>
            <a:br>
              <a:rPr lang="en-US" sz="2400" dirty="0">
                <a:effectLst/>
                <a:latin typeface="Times New Roman" panose="02020603050405020304" pitchFamily="18"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The effects will vary in different parts of the world: some places will become drier and others will become wetter.</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Although most areas will be warmer, some areas will become cooler. There may be many storms, floods and</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drought, but we do not know which areas of the world will be affected. All over the world, these weather changes</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will affect the kinds of crop that can be grown. Plants, animals, and even people may find it difficult to survive in</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different conditions.</a:t>
            </a:r>
            <a:br>
              <a:rPr lang="en-US" sz="24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597955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EAB25A6-BC99-F935-3B5A-5F758ABE9D95}"/>
              </a:ext>
            </a:extLst>
          </p:cNvPr>
          <p:cNvSpPr txBox="1"/>
          <p:nvPr/>
        </p:nvSpPr>
        <p:spPr>
          <a:xfrm>
            <a:off x="5069542" y="104961"/>
            <a:ext cx="1740049" cy="738664"/>
          </a:xfrm>
          <a:prstGeom prst="rect">
            <a:avLst/>
          </a:prstGeom>
          <a:noFill/>
        </p:spPr>
        <p:txBody>
          <a:bodyPr wrap="square">
            <a:spAutoFit/>
          </a:bodyPr>
          <a:lstStyle/>
          <a:p>
            <a:r>
              <a:rPr lang="en-US" sz="2400" dirty="0">
                <a:effectLst/>
                <a:latin typeface="Arial" panose="020B0604020202020204" pitchFamily="34" charset="0"/>
                <a:ea typeface="Times New Roman" panose="02020603050405020304" pitchFamily="18" charset="0"/>
              </a:rPr>
              <a:t>Sea Levels</a:t>
            </a:r>
            <a:br>
              <a:rPr lang="en-US" sz="2400"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E0552206-075D-8AFB-1FDA-6362C67C030B}"/>
              </a:ext>
            </a:extLst>
          </p:cNvPr>
          <p:cNvSpPr txBox="1"/>
          <p:nvPr/>
        </p:nvSpPr>
        <p:spPr>
          <a:xfrm>
            <a:off x="293146" y="666144"/>
            <a:ext cx="11898853" cy="2123658"/>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rPr>
              <a:t>Higher temperatures will make the water of the seas and oceans expand. Ice melting in the Antarctic and</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Greenland will flow into the sea. All over the world, sea levels may rise, perhaps by as much as 20 to 40 cm, by the</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beginning of the next century. Higher sea levels will threaten the low-lying coastal areas of the world, such as the</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Netherlands and Bangladesh. Throughout the world, millions of people and areas of land will be at danger from</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flooding. Many people will have to leave their homes and large areas of farmland will be ruined because of floods.</a:t>
            </a:r>
            <a:br>
              <a:rPr lang="en-US" sz="2400" dirty="0">
                <a:effectLst/>
                <a:latin typeface="Times New Roman" panose="02020603050405020304" pitchFamily="18" charset="0"/>
                <a:ea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4D4B9ABE-DEFB-86FF-8077-3EA6D6FB6FAD}"/>
              </a:ext>
            </a:extLst>
          </p:cNvPr>
          <p:cNvSpPr txBox="1"/>
          <p:nvPr/>
        </p:nvSpPr>
        <p:spPr>
          <a:xfrm>
            <a:off x="215153" y="2590870"/>
            <a:ext cx="1473798" cy="738664"/>
          </a:xfrm>
          <a:prstGeom prst="rect">
            <a:avLst/>
          </a:prstGeom>
          <a:noFill/>
        </p:spPr>
        <p:txBody>
          <a:bodyPr wrap="square">
            <a:spAutoFit/>
          </a:bodyPr>
          <a:lstStyle/>
          <a:p>
            <a:r>
              <a:rPr lang="en-US" sz="2400" dirty="0">
                <a:effectLst/>
                <a:latin typeface="Arial" panose="020B0604020202020204" pitchFamily="34" charset="0"/>
                <a:ea typeface="Times New Roman" panose="02020603050405020304" pitchFamily="18" charset="0"/>
              </a:rPr>
              <a:t>Farming</a:t>
            </a:r>
            <a:br>
              <a:rPr lang="en-US" sz="2400" dirty="0">
                <a:effectLst/>
                <a:latin typeface="Times New Roman" panose="02020603050405020304" pitchFamily="18" charset="0"/>
                <a:ea typeface="Times New Roman" panose="02020603050405020304" pitchFamily="18" charset="0"/>
              </a:rPr>
            </a:br>
            <a:endParaRPr lang="en-IN" dirty="0"/>
          </a:p>
        </p:txBody>
      </p:sp>
      <p:sp>
        <p:nvSpPr>
          <p:cNvPr id="9" name="TextBox 8">
            <a:extLst>
              <a:ext uri="{FF2B5EF4-FFF2-40B4-BE49-F238E27FC236}">
                <a16:creationId xmlns:a16="http://schemas.microsoft.com/office/drawing/2014/main" id="{B34AA894-4E13-3EFD-D4F7-C40011AF40C3}"/>
              </a:ext>
            </a:extLst>
          </p:cNvPr>
          <p:cNvSpPr txBox="1"/>
          <p:nvPr/>
        </p:nvSpPr>
        <p:spPr>
          <a:xfrm>
            <a:off x="293145" y="3192841"/>
            <a:ext cx="11798449" cy="1846659"/>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rPr>
              <a:t>The changes in the weather will affect the types of crops grown in different parts of the world. Some crops, such as</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wheat and rice, grow better in higher temperatures, but other plants, such as maize and sugarcane, do not.</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Changes in the amount of rainfall will also affect how many plants grow. The effect of a change in the weather on</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plant growth may lead to some countries not having enough food. Brazil, parts of Africa, south-east Asia, and China</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will be affected the most and many people could suffer from hunger.</a:t>
            </a:r>
            <a:endParaRPr lang="en-IN" dirty="0"/>
          </a:p>
        </p:txBody>
      </p:sp>
    </p:spTree>
    <p:extLst>
      <p:ext uri="{BB962C8B-B14F-4D97-AF65-F5344CB8AC3E}">
        <p14:creationId xmlns:p14="http://schemas.microsoft.com/office/powerpoint/2010/main" val="23219790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B536E5-AD3B-F1A1-4AD9-19A882C34DBB}"/>
              </a:ext>
            </a:extLst>
          </p:cNvPr>
          <p:cNvSpPr txBox="1"/>
          <p:nvPr/>
        </p:nvSpPr>
        <p:spPr>
          <a:xfrm>
            <a:off x="4682266" y="114368"/>
            <a:ext cx="3235362" cy="738664"/>
          </a:xfrm>
          <a:prstGeom prst="rect">
            <a:avLst/>
          </a:prstGeom>
          <a:noFill/>
        </p:spPr>
        <p:txBody>
          <a:bodyPr wrap="square">
            <a:spAutoFit/>
          </a:bodyPr>
          <a:lstStyle/>
          <a:p>
            <a:r>
              <a:rPr lang="en-US" sz="2400" b="1" dirty="0">
                <a:effectLst/>
                <a:latin typeface="Arial" panose="020B0604020202020204" pitchFamily="34" charset="0"/>
                <a:ea typeface="Times New Roman" panose="02020603050405020304" pitchFamily="18" charset="0"/>
              </a:rPr>
              <a:t>Plants &amp; Animals</a:t>
            </a:r>
            <a:br>
              <a:rPr lang="en-US" sz="2400" dirty="0">
                <a:effectLst/>
                <a:latin typeface="Times New Roman" panose="02020603050405020304" pitchFamily="18" charset="0"/>
                <a:ea typeface="Times New Roman" panose="02020603050405020304" pitchFamily="18" charset="0"/>
              </a:rPr>
            </a:br>
            <a:endParaRPr lang="en-IN" dirty="0"/>
          </a:p>
        </p:txBody>
      </p:sp>
      <p:sp>
        <p:nvSpPr>
          <p:cNvPr id="5" name="TextBox 4">
            <a:extLst>
              <a:ext uri="{FF2B5EF4-FFF2-40B4-BE49-F238E27FC236}">
                <a16:creationId xmlns:a16="http://schemas.microsoft.com/office/drawing/2014/main" id="{884E000E-0F13-DE94-6582-E6CEEF2FDA52}"/>
              </a:ext>
            </a:extLst>
          </p:cNvPr>
          <p:cNvSpPr txBox="1"/>
          <p:nvPr/>
        </p:nvSpPr>
        <p:spPr>
          <a:xfrm>
            <a:off x="217842" y="654037"/>
            <a:ext cx="11974157" cy="2123658"/>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rPr>
              <a:t>It has taken millions of years for life to become used to the conditions on Earth. As weather and temperature</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changes, the homes of plants and animals will be affected all over the world. For example, polar bears and seals</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will have to find new land for hunting and living if the ice in the Arctic melts. Many animals and plants may not be</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able to cope with these changes and could die. This could cause the loss of some animal and plant species in</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certain or all areas of the world.</a:t>
            </a:r>
            <a:br>
              <a:rPr lang="en-US" sz="2400" dirty="0">
                <a:effectLst/>
                <a:latin typeface="Times New Roman" panose="02020603050405020304" pitchFamily="18" charset="0"/>
                <a:ea typeface="Times New Roman" panose="02020603050405020304" pitchFamily="18" charset="0"/>
              </a:rPr>
            </a:br>
            <a:endParaRPr lang="en-IN" dirty="0"/>
          </a:p>
        </p:txBody>
      </p:sp>
      <p:sp>
        <p:nvSpPr>
          <p:cNvPr id="7" name="TextBox 6">
            <a:extLst>
              <a:ext uri="{FF2B5EF4-FFF2-40B4-BE49-F238E27FC236}">
                <a16:creationId xmlns:a16="http://schemas.microsoft.com/office/drawing/2014/main" id="{2CFD5CA5-5F32-87DF-9D63-E143FE6A832B}"/>
              </a:ext>
            </a:extLst>
          </p:cNvPr>
          <p:cNvSpPr txBox="1"/>
          <p:nvPr/>
        </p:nvSpPr>
        <p:spPr>
          <a:xfrm>
            <a:off x="217842" y="2630743"/>
            <a:ext cx="11974158" cy="1846659"/>
          </a:xfrm>
          <a:prstGeom prst="rect">
            <a:avLst/>
          </a:prstGeom>
          <a:noFill/>
        </p:spPr>
        <p:txBody>
          <a:bodyPr wrap="square">
            <a:spAutoFit/>
          </a:bodyPr>
          <a:lstStyle/>
          <a:p>
            <a:r>
              <a:rPr lang="en-US" sz="2400" b="1" dirty="0">
                <a:effectLst/>
                <a:latin typeface="Arial" panose="020B0604020202020204" pitchFamily="34" charset="0"/>
                <a:ea typeface="Times New Roman" panose="02020603050405020304" pitchFamily="18" charset="0"/>
              </a:rPr>
              <a:t>People</a:t>
            </a:r>
            <a:br>
              <a:rPr lang="en-US" sz="2400" dirty="0">
                <a:effectLst/>
                <a:latin typeface="Times New Roman" panose="02020603050405020304" pitchFamily="18" charset="0"/>
                <a:ea typeface="Times New Roman" panose="02020603050405020304" pitchFamily="18" charset="0"/>
              </a:rPr>
            </a:br>
            <a:r>
              <a:rPr lang="en-US" sz="1800" dirty="0">
                <a:effectLst/>
                <a:latin typeface="Arial" panose="020B0604020202020204" pitchFamily="34" charset="0"/>
                <a:ea typeface="Times New Roman" panose="02020603050405020304" pitchFamily="18" charset="0"/>
              </a:rPr>
              <a:t>The changes in climate will affect everyone, but some populations will be at greater risk. For example, countries</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whose coastal regions have a large population, such as Egypt and China, may see whole populations move inland</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to avoid flood risk areas. The effect on people will depend on how well we can adapt to the changes and how</a:t>
            </a:r>
            <a:r>
              <a:rPr lang="en-US" sz="2400" dirty="0">
                <a:effectLst/>
                <a:latin typeface="Times New Roman" panose="02020603050405020304" pitchFamily="18" charset="0"/>
                <a:ea typeface="Times New Roman" panose="02020603050405020304" pitchFamily="18" charset="0"/>
              </a:rPr>
              <a:t> </a:t>
            </a:r>
            <a:r>
              <a:rPr lang="en-US" sz="1800" dirty="0">
                <a:effectLst/>
                <a:latin typeface="Arial" panose="020B0604020202020204" pitchFamily="34" charset="0"/>
                <a:ea typeface="Times New Roman" panose="02020603050405020304" pitchFamily="18" charset="0"/>
              </a:rPr>
              <a:t>much we can do to reduce climate change in the </a:t>
            </a:r>
            <a:r>
              <a:rPr lang="en-US" sz="1800" dirty="0">
                <a:effectLst/>
                <a:latin typeface="Arial" panose="020B0604020202020204" pitchFamily="34" charset="0"/>
                <a:ea typeface="Calibri" panose="020F0502020204030204" pitchFamily="34" charset="0"/>
              </a:rPr>
              <a:t>world.</a:t>
            </a:r>
            <a:endParaRPr lang="en-IN" dirty="0"/>
          </a:p>
        </p:txBody>
      </p:sp>
    </p:spTree>
    <p:extLst>
      <p:ext uri="{BB962C8B-B14F-4D97-AF65-F5344CB8AC3E}">
        <p14:creationId xmlns:p14="http://schemas.microsoft.com/office/powerpoint/2010/main" val="3293217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3D9867-8B7F-E7DD-6D67-A21422653A2B}"/>
              </a:ext>
            </a:extLst>
          </p:cNvPr>
          <p:cNvSpPr txBox="1"/>
          <p:nvPr/>
        </p:nvSpPr>
        <p:spPr>
          <a:xfrm>
            <a:off x="372035" y="744071"/>
            <a:ext cx="11447929" cy="5027017"/>
          </a:xfrm>
          <a:prstGeom prst="rect">
            <a:avLst/>
          </a:prstGeom>
          <a:noFill/>
        </p:spPr>
        <p:txBody>
          <a:bodyPr wrap="square">
            <a:spAutoFit/>
          </a:bodyPr>
          <a:lstStyle/>
          <a:p>
            <a:pPr algn="just">
              <a:lnSpc>
                <a:spcPct val="150000"/>
              </a:lnSpc>
            </a:pPr>
            <a:r>
              <a:rPr lang="en-US" b="1" i="0" dirty="0">
                <a:solidFill>
                  <a:srgbClr val="454545"/>
                </a:solidFill>
                <a:effectLst/>
                <a:latin typeface="Arial" panose="020B0604020202020204" pitchFamily="34" charset="0"/>
                <a:cs typeface="Arial" panose="020B0604020202020204" pitchFamily="34" charset="0"/>
              </a:rPr>
              <a:t>Generating power</a:t>
            </a:r>
            <a:endParaRPr lang="en-US" b="0" i="0" dirty="0">
              <a:solidFill>
                <a:srgbClr val="454545"/>
              </a:solidFill>
              <a:effectLst/>
              <a:latin typeface="Arial" panose="020B0604020202020204" pitchFamily="34" charset="0"/>
              <a:cs typeface="Arial" panose="020B0604020202020204" pitchFamily="34" charset="0"/>
            </a:endParaRPr>
          </a:p>
          <a:p>
            <a:pPr algn="just">
              <a:lnSpc>
                <a:spcPct val="150000"/>
              </a:lnSpc>
            </a:pPr>
            <a:r>
              <a:rPr lang="en-US" b="0" i="0" dirty="0">
                <a:solidFill>
                  <a:srgbClr val="454545"/>
                </a:solidFill>
                <a:effectLst/>
                <a:latin typeface="Arial" panose="020B0604020202020204" pitchFamily="34" charset="0"/>
                <a:cs typeface="Arial" panose="020B0604020202020204" pitchFamily="34" charset="0"/>
              </a:rPr>
              <a:t>Generating electricity and heat by burning fossil fuels causes a large chunk of global emissions. Most electricity is still generated by burning coal, oil, or gas, which produces carbon dioxide and nitrous oxide – powerful greenhouse gases that blanket the Earth and trap the sun’s heat. Globally, a bit more than a quarter of electricity comes from wind, solar and other renewable sources which, as opposed to fossil fuels, emit little to no greenhouse gases or pollutants into the air.</a:t>
            </a:r>
          </a:p>
          <a:p>
            <a:pPr algn="just">
              <a:lnSpc>
                <a:spcPct val="150000"/>
              </a:lnSpc>
            </a:pPr>
            <a:r>
              <a:rPr lang="en-US" b="1" i="0" dirty="0">
                <a:solidFill>
                  <a:srgbClr val="454545"/>
                </a:solidFill>
                <a:effectLst/>
                <a:latin typeface="Arial" panose="020B0604020202020204" pitchFamily="34" charset="0"/>
                <a:cs typeface="Arial" panose="020B0604020202020204" pitchFamily="34" charset="0"/>
              </a:rPr>
              <a:t>Manufacturing goods</a:t>
            </a:r>
            <a:endParaRPr lang="en-US" b="0" i="0" dirty="0">
              <a:solidFill>
                <a:srgbClr val="454545"/>
              </a:solidFill>
              <a:effectLst/>
              <a:latin typeface="Arial" panose="020B0604020202020204" pitchFamily="34" charset="0"/>
              <a:cs typeface="Arial" panose="020B0604020202020204" pitchFamily="34" charset="0"/>
            </a:endParaRPr>
          </a:p>
          <a:p>
            <a:pPr algn="just">
              <a:lnSpc>
                <a:spcPct val="150000"/>
              </a:lnSpc>
            </a:pPr>
            <a:r>
              <a:rPr lang="en-US" b="0" i="0" dirty="0">
                <a:solidFill>
                  <a:srgbClr val="454545"/>
                </a:solidFill>
                <a:effectLst/>
                <a:latin typeface="Arial" panose="020B0604020202020204" pitchFamily="34" charset="0"/>
                <a:cs typeface="Arial" panose="020B0604020202020204" pitchFamily="34" charset="0"/>
              </a:rPr>
              <a:t>Manufacturing and industry produce emissions, mostly from burning fossil fuels to produce energy for making things like cement, iron, steel, electronics, plastics, clothes, and other goods. Mining and other industrial processes also release gases, as does the construction industry. Machines used in the manufacturing process often run on coal, oil, or gas; and some materials, like plastics, are made from chemicals sourced from fossil fuels. The manufacturing industry is one of the largest contributors to greenhouse gas emissions worldwide.</a:t>
            </a:r>
          </a:p>
        </p:txBody>
      </p:sp>
      <p:sp>
        <p:nvSpPr>
          <p:cNvPr id="9" name="TextBox 8">
            <a:extLst>
              <a:ext uri="{FF2B5EF4-FFF2-40B4-BE49-F238E27FC236}">
                <a16:creationId xmlns:a16="http://schemas.microsoft.com/office/drawing/2014/main" id="{7CB373A3-F1A8-EC21-BFDA-DFBC568F4342}"/>
              </a:ext>
            </a:extLst>
          </p:cNvPr>
          <p:cNvSpPr txBox="1"/>
          <p:nvPr/>
        </p:nvSpPr>
        <p:spPr>
          <a:xfrm>
            <a:off x="3801036" y="151510"/>
            <a:ext cx="6096000" cy="461665"/>
          </a:xfrm>
          <a:prstGeom prst="rect">
            <a:avLst/>
          </a:prstGeom>
          <a:noFill/>
        </p:spPr>
        <p:txBody>
          <a:bodyPr wrap="square">
            <a:spAutoFit/>
          </a:bodyPr>
          <a:lstStyle/>
          <a:p>
            <a:pPr algn="l"/>
            <a:r>
              <a:rPr lang="en-IN" sz="2400" b="1" i="0" u="none" strike="noStrike" dirty="0">
                <a:solidFill>
                  <a:srgbClr val="454545"/>
                </a:solidFill>
                <a:effectLst/>
                <a:latin typeface="Microsoft YaHei" panose="020B0503020204020204" pitchFamily="34" charset="-122"/>
                <a:ea typeface="Microsoft YaHei" panose="020B0503020204020204" pitchFamily="34" charset="-122"/>
                <a:hlinkClick r:id="rId2"/>
              </a:rPr>
              <a:t>Causes of Climate Change</a:t>
            </a:r>
            <a:endParaRPr lang="en-IN" sz="2400" b="1" i="0" dirty="0">
              <a:solidFill>
                <a:srgbClr val="000000"/>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075752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6D06E8-9C5D-94DA-8132-709146775025}"/>
              </a:ext>
            </a:extLst>
          </p:cNvPr>
          <p:cNvSpPr txBox="1"/>
          <p:nvPr/>
        </p:nvSpPr>
        <p:spPr>
          <a:xfrm>
            <a:off x="457200" y="613752"/>
            <a:ext cx="11456894" cy="5027017"/>
          </a:xfrm>
          <a:prstGeom prst="rect">
            <a:avLst/>
          </a:prstGeom>
          <a:noFill/>
        </p:spPr>
        <p:txBody>
          <a:bodyPr wrap="square">
            <a:spAutoFit/>
          </a:bodyPr>
          <a:lstStyle/>
          <a:p>
            <a:pPr algn="just">
              <a:lnSpc>
                <a:spcPct val="150000"/>
              </a:lnSpc>
            </a:pPr>
            <a:r>
              <a:rPr lang="en-US" b="1" i="0" dirty="0">
                <a:solidFill>
                  <a:srgbClr val="454545"/>
                </a:solidFill>
                <a:effectLst/>
                <a:latin typeface="Arial" panose="020B0604020202020204" pitchFamily="34" charset="0"/>
                <a:cs typeface="Arial" panose="020B0604020202020204" pitchFamily="34" charset="0"/>
              </a:rPr>
              <a:t>Cutting down forests</a:t>
            </a:r>
            <a:endParaRPr lang="en-US" b="0" i="0" dirty="0">
              <a:solidFill>
                <a:srgbClr val="454545"/>
              </a:solidFill>
              <a:effectLst/>
              <a:latin typeface="Arial" panose="020B0604020202020204" pitchFamily="34" charset="0"/>
              <a:cs typeface="Arial" panose="020B0604020202020204" pitchFamily="34" charset="0"/>
            </a:endParaRPr>
          </a:p>
          <a:p>
            <a:pPr algn="just">
              <a:lnSpc>
                <a:spcPct val="150000"/>
              </a:lnSpc>
            </a:pPr>
            <a:r>
              <a:rPr lang="en-US" b="0" i="0" dirty="0">
                <a:solidFill>
                  <a:srgbClr val="454545"/>
                </a:solidFill>
                <a:effectLst/>
                <a:latin typeface="Arial" panose="020B0604020202020204" pitchFamily="34" charset="0"/>
                <a:cs typeface="Arial" panose="020B0604020202020204" pitchFamily="34" charset="0"/>
              </a:rPr>
              <a:t>Cutting down forests to create farms or pastures, or for other reasons, causes emissions, since trees, when they are cut, release the carbon they have been storing. Each year approximately 12 million hectares of forest are destroyed. Since forests absorb carbon dioxide, destroying them also limits nature’s ability to keep emissions out of the atmosphere. Deforestation, together with agriculture and other land use changes, is responsible for roughly a quarter of global greenhouse gas emissions.</a:t>
            </a:r>
          </a:p>
          <a:p>
            <a:pPr algn="just">
              <a:lnSpc>
                <a:spcPct val="150000"/>
              </a:lnSpc>
            </a:pPr>
            <a:r>
              <a:rPr lang="en-US" b="1" i="0" dirty="0">
                <a:solidFill>
                  <a:srgbClr val="454545"/>
                </a:solidFill>
                <a:effectLst/>
                <a:latin typeface="Arial" panose="020B0604020202020204" pitchFamily="34" charset="0"/>
                <a:cs typeface="Arial" panose="020B0604020202020204" pitchFamily="34" charset="0"/>
              </a:rPr>
              <a:t>Using transportation</a:t>
            </a:r>
            <a:endParaRPr lang="en-US" b="0" i="0" dirty="0">
              <a:solidFill>
                <a:srgbClr val="454545"/>
              </a:solidFill>
              <a:effectLst/>
              <a:latin typeface="Arial" panose="020B0604020202020204" pitchFamily="34" charset="0"/>
              <a:cs typeface="Arial" panose="020B0604020202020204" pitchFamily="34" charset="0"/>
            </a:endParaRPr>
          </a:p>
          <a:p>
            <a:pPr algn="just">
              <a:lnSpc>
                <a:spcPct val="150000"/>
              </a:lnSpc>
            </a:pPr>
            <a:r>
              <a:rPr lang="en-US" b="0" i="0" dirty="0">
                <a:solidFill>
                  <a:srgbClr val="454545"/>
                </a:solidFill>
                <a:effectLst/>
                <a:latin typeface="Arial" panose="020B0604020202020204" pitchFamily="34" charset="0"/>
                <a:cs typeface="Arial" panose="020B0604020202020204" pitchFamily="34" charset="0"/>
              </a:rPr>
              <a:t>Most cars, trucks, ships, and planes run on fossil fuels. That makes transportation a major contributor of greenhouse gases, especially carbon-dioxide emissions. Road vehicles account for the largest part, due to the combustion of petroleum-based products, like gasoline, in internal combustion engines. But emissions from ships and planes continue to grow. Transport accounts for nearly one quarter of global energy-related carbon-dioxide emissions. And trends point to a significant increase in energy use for transport over the coming years.</a:t>
            </a:r>
          </a:p>
        </p:txBody>
      </p:sp>
    </p:spTree>
    <p:extLst>
      <p:ext uri="{BB962C8B-B14F-4D97-AF65-F5344CB8AC3E}">
        <p14:creationId xmlns:p14="http://schemas.microsoft.com/office/powerpoint/2010/main" val="36258542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E0B9AFC-F506-56B2-7E5D-02FA60E78A85}"/>
              </a:ext>
            </a:extLst>
          </p:cNvPr>
          <p:cNvSpPr txBox="1"/>
          <p:nvPr/>
        </p:nvSpPr>
        <p:spPr>
          <a:xfrm>
            <a:off x="210670" y="583797"/>
            <a:ext cx="11770659" cy="5027017"/>
          </a:xfrm>
          <a:prstGeom prst="rect">
            <a:avLst/>
          </a:prstGeom>
          <a:noFill/>
        </p:spPr>
        <p:txBody>
          <a:bodyPr wrap="square">
            <a:spAutoFit/>
          </a:bodyPr>
          <a:lstStyle/>
          <a:p>
            <a:pPr algn="just">
              <a:lnSpc>
                <a:spcPct val="150000"/>
              </a:lnSpc>
            </a:pPr>
            <a:r>
              <a:rPr lang="en-US" b="1" i="0" dirty="0">
                <a:solidFill>
                  <a:srgbClr val="454545"/>
                </a:solidFill>
                <a:effectLst/>
                <a:latin typeface="Arial" panose="020B0604020202020204" pitchFamily="34" charset="0"/>
                <a:cs typeface="Arial" panose="020B0604020202020204" pitchFamily="34" charset="0"/>
              </a:rPr>
              <a:t>Producing food</a:t>
            </a:r>
            <a:endParaRPr lang="en-US" b="0" i="0" dirty="0">
              <a:solidFill>
                <a:srgbClr val="454545"/>
              </a:solidFill>
              <a:effectLst/>
              <a:latin typeface="Arial" panose="020B0604020202020204" pitchFamily="34" charset="0"/>
              <a:cs typeface="Arial" panose="020B0604020202020204" pitchFamily="34" charset="0"/>
            </a:endParaRPr>
          </a:p>
          <a:p>
            <a:pPr algn="just">
              <a:lnSpc>
                <a:spcPct val="150000"/>
              </a:lnSpc>
            </a:pPr>
            <a:r>
              <a:rPr lang="en-US" b="0" i="0" dirty="0">
                <a:solidFill>
                  <a:srgbClr val="454545"/>
                </a:solidFill>
                <a:effectLst/>
                <a:latin typeface="Arial" panose="020B0604020202020204" pitchFamily="34" charset="0"/>
                <a:cs typeface="Arial" panose="020B0604020202020204" pitchFamily="34" charset="0"/>
              </a:rPr>
              <a:t>Producing food causes emissions of carbon dioxide, methane, and other greenhouse gases in various ways, including through deforestation and clearing of land for agriculture and grazing, digestion by cows and sheep, the production and use of fertilizers and manure for growing crops, and the use of energy to run farm equipment or fishing boats, usually with fossil fuels. All this makes food production a major contributor to climate change. And greenhouse gas emissions also come from packaging and distributing food.</a:t>
            </a:r>
          </a:p>
          <a:p>
            <a:pPr algn="just">
              <a:lnSpc>
                <a:spcPct val="150000"/>
              </a:lnSpc>
            </a:pPr>
            <a:r>
              <a:rPr lang="en-US" b="1" i="0" dirty="0">
                <a:solidFill>
                  <a:srgbClr val="454545"/>
                </a:solidFill>
                <a:effectLst/>
                <a:latin typeface="Arial" panose="020B0604020202020204" pitchFamily="34" charset="0"/>
                <a:cs typeface="Arial" panose="020B0604020202020204" pitchFamily="34" charset="0"/>
              </a:rPr>
              <a:t>Powering buildings</a:t>
            </a:r>
            <a:endParaRPr lang="en-US" b="0" i="0" dirty="0">
              <a:solidFill>
                <a:srgbClr val="454545"/>
              </a:solidFill>
              <a:effectLst/>
              <a:latin typeface="Arial" panose="020B0604020202020204" pitchFamily="34" charset="0"/>
              <a:cs typeface="Arial" panose="020B0604020202020204" pitchFamily="34" charset="0"/>
            </a:endParaRPr>
          </a:p>
          <a:p>
            <a:pPr algn="just">
              <a:lnSpc>
                <a:spcPct val="150000"/>
              </a:lnSpc>
            </a:pPr>
            <a:r>
              <a:rPr lang="en-US" b="0" i="0" dirty="0">
                <a:solidFill>
                  <a:srgbClr val="454545"/>
                </a:solidFill>
                <a:effectLst/>
                <a:latin typeface="Arial" panose="020B0604020202020204" pitchFamily="34" charset="0"/>
                <a:cs typeface="Arial" panose="020B0604020202020204" pitchFamily="34" charset="0"/>
              </a:rPr>
              <a:t>Globally, residential and commercial buildings consume over half of all electricity. As they continue to draw on coal, oil, and natural gas for heating and cooling, they emit significant quantities of greenhouse gas emissions. Growing energy demand for heating and cooling, with rising air-conditioner ownership, as well as increased electricity consumption for lighting, appliances, and connected devices, has contributed to a rise in energy-related carbon-dioxide emissions from buildings in recent years.</a:t>
            </a:r>
          </a:p>
        </p:txBody>
      </p:sp>
    </p:spTree>
    <p:extLst>
      <p:ext uri="{BB962C8B-B14F-4D97-AF65-F5344CB8AC3E}">
        <p14:creationId xmlns:p14="http://schemas.microsoft.com/office/powerpoint/2010/main" val="1574406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EC29A4-E0C9-FA34-897E-6D311C70A03D}"/>
              </a:ext>
            </a:extLst>
          </p:cNvPr>
          <p:cNvSpPr txBox="1"/>
          <p:nvPr/>
        </p:nvSpPr>
        <p:spPr>
          <a:xfrm>
            <a:off x="322729" y="995537"/>
            <a:ext cx="11600330" cy="5032147"/>
          </a:xfrm>
          <a:prstGeom prst="rect">
            <a:avLst/>
          </a:prstGeom>
          <a:noFill/>
        </p:spPr>
        <p:txBody>
          <a:bodyPr wrap="square">
            <a:spAutoFit/>
          </a:bodyPr>
          <a:lstStyle/>
          <a:p>
            <a:pPr algn="just">
              <a:lnSpc>
                <a:spcPct val="150000"/>
              </a:lnSpc>
            </a:pPr>
            <a:r>
              <a:rPr lang="en-US" b="1" i="0" dirty="0">
                <a:solidFill>
                  <a:srgbClr val="454545"/>
                </a:solidFill>
                <a:effectLst/>
                <a:latin typeface="Roboto" panose="02000000000000000000" pitchFamily="2" charset="0"/>
              </a:rPr>
              <a:t>Hotter temperatures</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As greenhouse gas concentrations rise, so does the global surface temperature. The last decade, 2011-2020, is the warmest on record. Since the 1980s, each decade has been warmer than the previous one. Nearly all land areas are seeing more hot days and heat waves. Higher temperatures increase heat-related illnesses and make working outdoors more difficult. Wildfires start more easily and spread more rapidly when conditions are hotter. Temperatures in the Arctic have warmed at least twice as fast as the global average.</a:t>
            </a:r>
          </a:p>
          <a:p>
            <a:pPr algn="just">
              <a:lnSpc>
                <a:spcPct val="150000"/>
              </a:lnSpc>
            </a:pPr>
            <a:r>
              <a:rPr lang="en-US" b="1" i="0" dirty="0">
                <a:solidFill>
                  <a:srgbClr val="454545"/>
                </a:solidFill>
                <a:effectLst/>
                <a:latin typeface="Roboto" panose="02000000000000000000" pitchFamily="2" charset="0"/>
              </a:rPr>
              <a:t>More severe storms</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Destructive storms have become more intense and more frequent in many regions. As temperatures rise, more moisture evaporates, which exacerbates extreme rainfall and flooding, causing more destructive storms. The frequency and extent of tropical storms is also affected by the warming ocean. Cyclones, hurricanes, and typhoons feed on warm waters at the ocean surface. Such storms often destroy homes and communities, causing deaths and huge economic losses.</a:t>
            </a:r>
          </a:p>
        </p:txBody>
      </p:sp>
      <p:sp>
        <p:nvSpPr>
          <p:cNvPr id="7" name="TextBox 6">
            <a:extLst>
              <a:ext uri="{FF2B5EF4-FFF2-40B4-BE49-F238E27FC236}">
                <a16:creationId xmlns:a16="http://schemas.microsoft.com/office/drawing/2014/main" id="{9516644F-83A6-909E-D424-A60790221B8B}"/>
              </a:ext>
            </a:extLst>
          </p:cNvPr>
          <p:cNvSpPr txBox="1"/>
          <p:nvPr/>
        </p:nvSpPr>
        <p:spPr>
          <a:xfrm>
            <a:off x="4195482" y="205299"/>
            <a:ext cx="6096000" cy="461665"/>
          </a:xfrm>
          <a:prstGeom prst="rect">
            <a:avLst/>
          </a:prstGeom>
          <a:noFill/>
        </p:spPr>
        <p:txBody>
          <a:bodyPr wrap="square">
            <a:spAutoFit/>
          </a:bodyPr>
          <a:lstStyle/>
          <a:p>
            <a:pPr algn="l"/>
            <a:r>
              <a:rPr lang="en-IN" sz="2400" b="1" i="0" u="none" strike="noStrike" dirty="0">
                <a:solidFill>
                  <a:srgbClr val="454545"/>
                </a:solidFill>
                <a:effectLst/>
                <a:latin typeface="Microsoft YaHei" panose="020B0503020204020204" pitchFamily="34" charset="-122"/>
                <a:ea typeface="Microsoft YaHei" panose="020B0503020204020204" pitchFamily="34" charset="-122"/>
                <a:hlinkClick r:id="rId2"/>
              </a:rPr>
              <a:t>Effects of Climate Change</a:t>
            </a:r>
            <a:endParaRPr lang="en-IN" sz="2400" b="1" i="0" dirty="0">
              <a:solidFill>
                <a:srgbClr val="000000"/>
              </a:solidFill>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1027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65F3F5-24E5-0995-72F8-D806D6DF6494}"/>
              </a:ext>
            </a:extLst>
          </p:cNvPr>
          <p:cNvSpPr txBox="1"/>
          <p:nvPr/>
        </p:nvSpPr>
        <p:spPr>
          <a:xfrm>
            <a:off x="4058321" y="155737"/>
            <a:ext cx="4085217" cy="504305"/>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Classification of Pollutants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A55E590-E0CB-CC41-EDEA-1497CDC10F97}"/>
              </a:ext>
            </a:extLst>
          </p:cNvPr>
          <p:cNvSpPr txBox="1"/>
          <p:nvPr/>
        </p:nvSpPr>
        <p:spPr>
          <a:xfrm>
            <a:off x="196093" y="1425744"/>
            <a:ext cx="11475721" cy="5432256"/>
          </a:xfrm>
          <a:prstGeom prst="rect">
            <a:avLst/>
          </a:prstGeom>
          <a:noFill/>
        </p:spPr>
        <p:txBody>
          <a:bodyPr wrap="square">
            <a:spAutoFit/>
          </a:bodyPr>
          <a:lstStyle/>
          <a:p>
            <a:pPr algn="just">
              <a:lnSpc>
                <a:spcPct val="150000"/>
              </a:lnSpc>
              <a:spcAft>
                <a:spcPts val="1000"/>
              </a:spcAft>
            </a:pPr>
            <a:r>
              <a:rPr lang="en-US" sz="1800" dirty="0">
                <a:effectLst/>
                <a:latin typeface="NewCenturySchlbk-Roman"/>
                <a:ea typeface="Calibri" panose="020F0502020204030204" pitchFamily="34" charset="0"/>
                <a:cs typeface="NewCenturySchlbk-Roman"/>
              </a:rPr>
              <a:t>On the basis of the form in which they persist after their release into the environment, pollutants can be categorized under two types: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i="1" dirty="0">
                <a:effectLst/>
                <a:latin typeface="NewCenturySchlbk-Italic"/>
                <a:ea typeface="Calibri" panose="020F0502020204030204" pitchFamily="34" charset="0"/>
                <a:cs typeface="NewCenturySchlbk-Italic"/>
              </a:rPr>
              <a:t>(</a:t>
            </a:r>
            <a:r>
              <a:rPr lang="en-US" sz="1800" b="1" i="1" dirty="0" err="1">
                <a:effectLst/>
                <a:latin typeface="NewCenturySchlbk-Italic"/>
                <a:ea typeface="Calibri" panose="020F0502020204030204" pitchFamily="34" charset="0"/>
                <a:cs typeface="NewCenturySchlbk-Italic"/>
              </a:rPr>
              <a:t>i</a:t>
            </a:r>
            <a:r>
              <a:rPr lang="en-US" sz="1800" b="1" dirty="0">
                <a:effectLst/>
                <a:latin typeface="NewCenturySchlbk-Roman"/>
                <a:ea typeface="Calibri" panose="020F0502020204030204" pitchFamily="34" charset="0"/>
                <a:cs typeface="NewCenturySchlbk-Roman"/>
              </a:rPr>
              <a:t>)</a:t>
            </a:r>
            <a:r>
              <a:rPr lang="en-US" sz="1800" dirty="0">
                <a:effectLst/>
                <a:latin typeface="NewCenturySchlbk-Roman"/>
                <a:ea typeface="Calibri" panose="020F0502020204030204" pitchFamily="34" charset="0"/>
                <a:cs typeface="NewCenturySchlbk-Roman"/>
              </a:rPr>
              <a:t> </a:t>
            </a:r>
            <a:r>
              <a:rPr lang="en-US" sz="1800" b="1" dirty="0">
                <a:effectLst/>
                <a:latin typeface="NewCenturySchlbk-Bold"/>
                <a:ea typeface="Calibri" panose="020F0502020204030204" pitchFamily="34" charset="0"/>
                <a:cs typeface="NewCenturySchlbk-Bold"/>
              </a:rPr>
              <a:t>Primary pollutants: </a:t>
            </a:r>
            <a:r>
              <a:rPr lang="en-US" sz="1800" dirty="0">
                <a:effectLst/>
                <a:latin typeface="NewCenturySchlbk-Roman"/>
                <a:ea typeface="Calibri" panose="020F0502020204030204" pitchFamily="34" charset="0"/>
                <a:cs typeface="NewCenturySchlbk-Roman"/>
              </a:rPr>
              <a:t>These include those substances, which are emitted directly from some identifiable sources. This include-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i="1" dirty="0">
                <a:effectLst/>
                <a:latin typeface="NewCenturySchlbk-Italic"/>
                <a:ea typeface="Calibri" panose="020F0502020204030204" pitchFamily="34" charset="0"/>
                <a:cs typeface="NewCenturySchlbk-Italic"/>
              </a:rPr>
              <a:t>(a</a:t>
            </a:r>
            <a:r>
              <a:rPr lang="en-US" sz="1800" dirty="0">
                <a:effectLst/>
                <a:latin typeface="NewCenturySchlbk-Roman"/>
                <a:ea typeface="Calibri" panose="020F0502020204030204" pitchFamily="34" charset="0"/>
                <a:cs typeface="NewCenturySchlbk-Roman"/>
              </a:rPr>
              <a:t>) </a:t>
            </a:r>
            <a:r>
              <a:rPr lang="en-US" sz="1800" i="1" dirty="0">
                <a:effectLst/>
                <a:latin typeface="NewCenturySchlbk-Italic"/>
                <a:ea typeface="Calibri" panose="020F0502020204030204" pitchFamily="34" charset="0"/>
                <a:cs typeface="NewCenturySchlbk-Italic"/>
              </a:rPr>
              <a:t>Sulphur compounds: </a:t>
            </a:r>
            <a:r>
              <a:rPr lang="en-US" sz="1800" dirty="0">
                <a:effectLst/>
                <a:latin typeface="NewCenturySchlbk-Roman"/>
                <a:ea typeface="Calibri" panose="020F0502020204030204" pitchFamily="34" charset="0"/>
                <a:cs typeface="NewCenturySchlbk-Roman"/>
              </a:rPr>
              <a:t>SO</a:t>
            </a:r>
            <a:r>
              <a:rPr lang="en-US" sz="1100" dirty="0">
                <a:effectLst/>
                <a:latin typeface="NewCenturySchlbk-Roman"/>
                <a:ea typeface="Calibri" panose="020F0502020204030204" pitchFamily="34" charset="0"/>
                <a:cs typeface="NewCenturySchlbk-Roman"/>
              </a:rPr>
              <a:t>2</a:t>
            </a:r>
            <a:r>
              <a:rPr lang="en-US" sz="1800" dirty="0">
                <a:effectLst/>
                <a:latin typeface="NewCenturySchlbk-Roman"/>
                <a:ea typeface="Calibri" panose="020F0502020204030204" pitchFamily="34" charset="0"/>
                <a:cs typeface="NewCenturySchlbk-Roman"/>
              </a:rPr>
              <a:t>, SO</a:t>
            </a:r>
            <a:r>
              <a:rPr lang="en-US" sz="1100" dirty="0">
                <a:effectLst/>
                <a:latin typeface="NewCenturySchlbk-Roman"/>
                <a:ea typeface="Calibri" panose="020F0502020204030204" pitchFamily="34" charset="0"/>
                <a:cs typeface="NewCenturySchlbk-Roman"/>
              </a:rPr>
              <a:t>3</a:t>
            </a:r>
            <a:r>
              <a:rPr lang="en-US" sz="1800" dirty="0">
                <a:effectLst/>
                <a:latin typeface="NewCenturySchlbk-Roman"/>
                <a:ea typeface="Calibri" panose="020F0502020204030204" pitchFamily="34" charset="0"/>
                <a:cs typeface="NewCenturySchlbk-Roman"/>
              </a:rPr>
              <a:t>, H</a:t>
            </a:r>
            <a:r>
              <a:rPr lang="en-US" sz="1100" dirty="0">
                <a:effectLst/>
                <a:latin typeface="NewCenturySchlbk-Roman"/>
                <a:ea typeface="Calibri" panose="020F0502020204030204" pitchFamily="34" charset="0"/>
                <a:cs typeface="NewCenturySchlbk-Roman"/>
              </a:rPr>
              <a:t>2</a:t>
            </a:r>
            <a:r>
              <a:rPr lang="en-US" sz="1800" dirty="0">
                <a:effectLst/>
                <a:latin typeface="NewCenturySchlbk-Roman"/>
                <a:ea typeface="Calibri" panose="020F0502020204030204" pitchFamily="34" charset="0"/>
                <a:cs typeface="NewCenturySchlbk-Roman"/>
              </a:rPr>
              <a:t>S produced by the oxidation of fuel.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b</a:t>
            </a:r>
            <a:r>
              <a:rPr lang="en-US" sz="1800" dirty="0">
                <a:effectLst/>
                <a:latin typeface="NewCenturySchlbk-Roman"/>
                <a:ea typeface="Calibri" panose="020F0502020204030204" pitchFamily="34" charset="0"/>
                <a:cs typeface="NewCenturySchlbk-Roman"/>
              </a:rPr>
              <a:t>) </a:t>
            </a:r>
            <a:r>
              <a:rPr lang="en-US" sz="1800" i="1" dirty="0">
                <a:effectLst/>
                <a:latin typeface="NewCenturySchlbk-Italic"/>
                <a:ea typeface="Calibri" panose="020F0502020204030204" pitchFamily="34" charset="0"/>
                <a:cs typeface="NewCenturySchlbk-Italic"/>
              </a:rPr>
              <a:t>Carbon compounds: </a:t>
            </a:r>
            <a:r>
              <a:rPr lang="en-US" sz="1800" dirty="0">
                <a:effectLst/>
                <a:latin typeface="NewCenturySchlbk-Roman"/>
                <a:ea typeface="Calibri" panose="020F0502020204030204" pitchFamily="34" charset="0"/>
                <a:cs typeface="NewCenturySchlbk-Roman"/>
              </a:rPr>
              <a:t>Oxides of carbon (CO+CO</a:t>
            </a:r>
            <a:r>
              <a:rPr lang="en-US" sz="1100" dirty="0">
                <a:effectLst/>
                <a:latin typeface="NewCenturySchlbk-Roman"/>
                <a:ea typeface="Calibri" panose="020F0502020204030204" pitchFamily="34" charset="0"/>
                <a:cs typeface="NewCenturySchlbk-Roman"/>
              </a:rPr>
              <a:t>2</a:t>
            </a:r>
            <a:r>
              <a:rPr lang="en-US" sz="1800" dirty="0">
                <a:effectLst/>
                <a:latin typeface="NewCenturySchlbk-Roman"/>
                <a:ea typeface="Calibri" panose="020F0502020204030204" pitchFamily="34" charset="0"/>
                <a:cs typeface="NewCenturySchlbk-Roman"/>
              </a:rPr>
              <a:t>) and hydrocarbons.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c</a:t>
            </a:r>
            <a:r>
              <a:rPr lang="en-US" sz="1800" dirty="0">
                <a:effectLst/>
                <a:latin typeface="NewCenturySchlbk-Roman"/>
                <a:ea typeface="Calibri" panose="020F0502020204030204" pitchFamily="34" charset="0"/>
                <a:cs typeface="NewCenturySchlbk-Roman"/>
              </a:rPr>
              <a:t>) </a:t>
            </a:r>
            <a:r>
              <a:rPr lang="en-US" sz="1800" i="1" dirty="0">
                <a:effectLst/>
                <a:latin typeface="NewCenturySchlbk-Italic"/>
                <a:ea typeface="Calibri" panose="020F0502020204030204" pitchFamily="34" charset="0"/>
                <a:cs typeface="NewCenturySchlbk-Italic"/>
              </a:rPr>
              <a:t>Nitrogen compounds: </a:t>
            </a:r>
            <a:r>
              <a:rPr lang="en-US" sz="1800" dirty="0">
                <a:effectLst/>
                <a:latin typeface="NewCenturySchlbk-Roman"/>
                <a:ea typeface="Calibri" panose="020F0502020204030204" pitchFamily="34" charset="0"/>
                <a:cs typeface="NewCenturySchlbk-Roman"/>
              </a:rPr>
              <a:t>NO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and NH</a:t>
            </a:r>
            <a:r>
              <a:rPr lang="en-US" sz="1100" dirty="0">
                <a:effectLst/>
                <a:latin typeface="NewCenturySchlbk-Roman"/>
                <a:ea typeface="Calibri" panose="020F0502020204030204" pitchFamily="34" charset="0"/>
                <a:cs typeface="NewCenturySchlbk-Roman"/>
              </a:rPr>
              <a:t>3</a:t>
            </a:r>
            <a:r>
              <a:rPr lang="en-US" sz="1800" dirty="0">
                <a:effectLst/>
                <a:latin typeface="NewCenturySchlbk-Roman"/>
                <a:ea typeface="Calibri" panose="020F0502020204030204" pitchFamily="34" charset="0"/>
                <a:cs typeface="NewCenturySchlbk-Roman"/>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d</a:t>
            </a:r>
            <a:r>
              <a:rPr lang="en-US" sz="1800" dirty="0">
                <a:effectLst/>
                <a:latin typeface="NewCenturySchlbk-Roman"/>
                <a:ea typeface="Calibri" panose="020F0502020204030204" pitchFamily="34" charset="0"/>
                <a:cs typeface="NewCenturySchlbk-Roman"/>
              </a:rPr>
              <a:t>) </a:t>
            </a:r>
            <a:r>
              <a:rPr lang="en-US" sz="1800" i="1" dirty="0">
                <a:effectLst/>
                <a:latin typeface="NewCenturySchlbk-Italic"/>
                <a:ea typeface="Calibri" panose="020F0502020204030204" pitchFamily="34" charset="0"/>
                <a:cs typeface="NewCenturySchlbk-Italic"/>
              </a:rPr>
              <a:t>Halogen compounds: </a:t>
            </a:r>
            <a:r>
              <a:rPr lang="en-US" sz="1800" dirty="0">
                <a:effectLst/>
                <a:latin typeface="NewCenturySchlbk-Roman"/>
                <a:ea typeface="Calibri" panose="020F0502020204030204" pitchFamily="34" charset="0"/>
                <a:cs typeface="NewCenturySchlbk-Roman"/>
              </a:rPr>
              <a:t>Hydrogen fluoride (HF) and hydrochloric acid (HCl).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e</a:t>
            </a:r>
            <a:r>
              <a:rPr lang="en-US" sz="1800" dirty="0">
                <a:effectLst/>
                <a:latin typeface="NewCenturySchlbk-Roman"/>
                <a:ea typeface="Calibri" panose="020F0502020204030204" pitchFamily="34" charset="0"/>
                <a:cs typeface="NewCenturySchlbk-Roman"/>
              </a:rPr>
              <a:t>) </a:t>
            </a:r>
            <a:r>
              <a:rPr lang="en-US" sz="1800" i="1" dirty="0">
                <a:effectLst/>
                <a:latin typeface="NewCenturySchlbk-Italic"/>
                <a:ea typeface="Calibri" panose="020F0502020204030204" pitchFamily="34" charset="0"/>
                <a:cs typeface="NewCenturySchlbk-Italic"/>
              </a:rPr>
              <a:t>Particles of different size and substances: </a:t>
            </a:r>
            <a:r>
              <a:rPr lang="en-US" sz="1800" dirty="0">
                <a:effectLst/>
                <a:latin typeface="NewCenturySchlbk-Roman"/>
                <a:ea typeface="Calibri" panose="020F0502020204030204" pitchFamily="34" charset="0"/>
                <a:cs typeface="NewCenturySchlbk-Roman"/>
              </a:rPr>
              <a:t>These are found suspended in air. The fine particles below the diameter of 100 µ are more abundant and include particles of metals, carbon, tar, pollen, fungi, bacteria, silicates and others.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673076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A59959-2A51-86C4-009D-25ADDB01D3A7}"/>
              </a:ext>
            </a:extLst>
          </p:cNvPr>
          <p:cNvSpPr txBox="1"/>
          <p:nvPr/>
        </p:nvSpPr>
        <p:spPr>
          <a:xfrm>
            <a:off x="421341" y="335846"/>
            <a:ext cx="11358283" cy="5863144"/>
          </a:xfrm>
          <a:prstGeom prst="rect">
            <a:avLst/>
          </a:prstGeom>
          <a:noFill/>
        </p:spPr>
        <p:txBody>
          <a:bodyPr wrap="square">
            <a:spAutoFit/>
          </a:bodyPr>
          <a:lstStyle/>
          <a:p>
            <a:pPr algn="just">
              <a:lnSpc>
                <a:spcPct val="150000"/>
              </a:lnSpc>
            </a:pPr>
            <a:r>
              <a:rPr lang="en-US" b="1" i="0" dirty="0">
                <a:solidFill>
                  <a:srgbClr val="454545"/>
                </a:solidFill>
                <a:effectLst/>
                <a:latin typeface="Roboto" panose="02000000000000000000" pitchFamily="2" charset="0"/>
              </a:rPr>
              <a:t>Increased drought</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Climate change is changing water availability, making it scarcer in more regions. Global warming exacerbates water shortages in already water-stressed regions and is leading to an increased risk of agricultural droughts affecting crops, and ecological droughts increasing the vulnerability of ecosystems. Droughts can also stir destructive sand and dust storms that can move billions of tons of sand across continents. Deserts are expanding, reducing land for growing food. Many people now face the threat of not having enough water on a regular basis.</a:t>
            </a:r>
          </a:p>
          <a:p>
            <a:pPr algn="just">
              <a:lnSpc>
                <a:spcPct val="150000"/>
              </a:lnSpc>
            </a:pPr>
            <a:r>
              <a:rPr lang="en-US" b="1" i="0" dirty="0">
                <a:solidFill>
                  <a:srgbClr val="454545"/>
                </a:solidFill>
                <a:effectLst/>
                <a:latin typeface="Roboto" panose="02000000000000000000" pitchFamily="2" charset="0"/>
              </a:rPr>
              <a:t>A warming, rising ocean</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The ocean soaks up most of the heat from global warming. The rate at which the ocean is warming strongly increased over the past two decades, across all depths of the ocean. As the ocean warms, its volume increases since water expands as it gets warmer. Melting ice sheets also cause sea levels to rise, threatening coastal and island communities. In addition, the ocean absorbs carbon dioxide, keeping it from the atmosphere. But more carbon dioxide makes the ocean more acidic, which endangers marine life and coral reefs.</a:t>
            </a:r>
          </a:p>
        </p:txBody>
      </p:sp>
    </p:spTree>
    <p:extLst>
      <p:ext uri="{BB962C8B-B14F-4D97-AF65-F5344CB8AC3E}">
        <p14:creationId xmlns:p14="http://schemas.microsoft.com/office/powerpoint/2010/main" val="806038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2191CB-C079-49A8-2E32-FC1B679CE673}"/>
              </a:ext>
            </a:extLst>
          </p:cNvPr>
          <p:cNvSpPr txBox="1"/>
          <p:nvPr/>
        </p:nvSpPr>
        <p:spPr>
          <a:xfrm>
            <a:off x="582706" y="408576"/>
            <a:ext cx="11205882" cy="5447645"/>
          </a:xfrm>
          <a:prstGeom prst="rect">
            <a:avLst/>
          </a:prstGeom>
          <a:noFill/>
        </p:spPr>
        <p:txBody>
          <a:bodyPr wrap="square">
            <a:spAutoFit/>
          </a:bodyPr>
          <a:lstStyle/>
          <a:p>
            <a:pPr algn="just">
              <a:lnSpc>
                <a:spcPct val="150000"/>
              </a:lnSpc>
            </a:pPr>
            <a:r>
              <a:rPr lang="en-US" b="1" i="0" dirty="0">
                <a:solidFill>
                  <a:srgbClr val="454545"/>
                </a:solidFill>
                <a:effectLst/>
                <a:latin typeface="Roboto" panose="02000000000000000000" pitchFamily="2" charset="0"/>
              </a:rPr>
              <a:t>Loss of species</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Climate change poses risks to the survival of species on land and in the ocean. These risks increase as temperatures climb. Exacerbated by climate change, the world is losing species at a rate 1,000 times greater than at any other time in recorded human history. One million species are at risk of becoming extinct within the next few decades. Forest fires, extreme weather, and invasive pests and diseases are among many threats related to climate change. Some species will be able to relocate and survive, but others will not.</a:t>
            </a:r>
          </a:p>
          <a:p>
            <a:pPr algn="just">
              <a:lnSpc>
                <a:spcPct val="150000"/>
              </a:lnSpc>
            </a:pPr>
            <a:r>
              <a:rPr lang="en-US" b="1" i="0" dirty="0">
                <a:solidFill>
                  <a:srgbClr val="454545"/>
                </a:solidFill>
                <a:effectLst/>
                <a:latin typeface="Roboto" panose="02000000000000000000" pitchFamily="2" charset="0"/>
              </a:rPr>
              <a:t>Not enough food</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Changes in the climate and increases in extreme weather events are among the reasons behind a global rise in hunger and poor nutrition. Fisheries, crops, and livestock may be destroyed or become less productive. With the ocean becoming more acidic, marine resources that feed billions of people are at risk. Changes in snow and ice cover in many Arctic regions have disrupted food supplies from herding, hunting, and fishing. Heat stress can diminish water and grasslands for grazing, causing declining crop yields and affecting livestock.</a:t>
            </a:r>
          </a:p>
        </p:txBody>
      </p:sp>
    </p:spTree>
    <p:extLst>
      <p:ext uri="{BB962C8B-B14F-4D97-AF65-F5344CB8AC3E}">
        <p14:creationId xmlns:p14="http://schemas.microsoft.com/office/powerpoint/2010/main" val="39189994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8BB854-0F14-2A14-485B-FEA61C28F9EF}"/>
              </a:ext>
            </a:extLst>
          </p:cNvPr>
          <p:cNvSpPr txBox="1"/>
          <p:nvPr/>
        </p:nvSpPr>
        <p:spPr>
          <a:xfrm>
            <a:off x="336176" y="912926"/>
            <a:ext cx="11519647" cy="5032147"/>
          </a:xfrm>
          <a:prstGeom prst="rect">
            <a:avLst/>
          </a:prstGeom>
          <a:noFill/>
        </p:spPr>
        <p:txBody>
          <a:bodyPr wrap="square">
            <a:spAutoFit/>
          </a:bodyPr>
          <a:lstStyle/>
          <a:p>
            <a:pPr algn="just">
              <a:lnSpc>
                <a:spcPct val="150000"/>
              </a:lnSpc>
            </a:pPr>
            <a:r>
              <a:rPr lang="en-US" b="1" i="0" dirty="0">
                <a:solidFill>
                  <a:srgbClr val="454545"/>
                </a:solidFill>
                <a:effectLst/>
                <a:latin typeface="Roboto" panose="02000000000000000000" pitchFamily="2" charset="0"/>
              </a:rPr>
              <a:t>More health risks</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Climate change is the single biggest health threat facing humanity. Climate impacts are already harming health, through air pollution, disease, extreme weather events, forced displacement, pressures on mental health, and increased hunger and poor nutrition in places where people cannot grow or find sufficient food. Every year, environmental factors take the lives of around 13 million people. Changing weather patterns are expanding diseases, and extreme weather events increase deaths and make it difficult for health care systems to keep up.</a:t>
            </a:r>
          </a:p>
          <a:p>
            <a:pPr algn="just">
              <a:lnSpc>
                <a:spcPct val="150000"/>
              </a:lnSpc>
            </a:pPr>
            <a:r>
              <a:rPr lang="en-US" b="1" i="0" dirty="0">
                <a:solidFill>
                  <a:srgbClr val="454545"/>
                </a:solidFill>
                <a:effectLst/>
                <a:latin typeface="Roboto" panose="02000000000000000000" pitchFamily="2" charset="0"/>
              </a:rPr>
              <a:t>Poverty and displacement</a:t>
            </a:r>
            <a:endParaRPr lang="en-US" b="0" i="0" dirty="0">
              <a:solidFill>
                <a:srgbClr val="454545"/>
              </a:solidFill>
              <a:effectLst/>
              <a:latin typeface="Roboto" panose="02000000000000000000" pitchFamily="2" charset="0"/>
            </a:endParaRPr>
          </a:p>
          <a:p>
            <a:pPr algn="just">
              <a:lnSpc>
                <a:spcPct val="150000"/>
              </a:lnSpc>
            </a:pPr>
            <a:r>
              <a:rPr lang="en-US" b="0" i="0" dirty="0">
                <a:solidFill>
                  <a:srgbClr val="454545"/>
                </a:solidFill>
                <a:effectLst/>
                <a:latin typeface="Roboto" panose="02000000000000000000" pitchFamily="2" charset="0"/>
              </a:rPr>
              <a:t>Climate change increases the factors that put and keep people in poverty. Floods may sweep away urban slums, destroying homes and livelihoods. Heat can make it difficult to work in outdoor jobs. Water scarcity may affect crops. Over the past decade (2010–2019), weather-related events displaced an estimated 23.1 million people on average each year, leaving many more vulnerable to poverty. Most refugees come from countries that are most vulnerable and least ready to adapt to the impacts of climate change.</a:t>
            </a:r>
          </a:p>
        </p:txBody>
      </p:sp>
    </p:spTree>
    <p:extLst>
      <p:ext uri="{BB962C8B-B14F-4D97-AF65-F5344CB8AC3E}">
        <p14:creationId xmlns:p14="http://schemas.microsoft.com/office/powerpoint/2010/main" val="32895324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5AEBC9-5D4A-7467-D67F-0149C0D27FDD}"/>
              </a:ext>
            </a:extLst>
          </p:cNvPr>
          <p:cNvSpPr txBox="1"/>
          <p:nvPr/>
        </p:nvSpPr>
        <p:spPr>
          <a:xfrm>
            <a:off x="196326" y="244153"/>
            <a:ext cx="11995674" cy="6235681"/>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                                                                Control of Air Pollution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Following measures have been suggested to control air pollution-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err="1">
                <a:effectLst/>
                <a:latin typeface="NewCenturySchlbk-Italic"/>
                <a:ea typeface="Calibri" panose="020F0502020204030204" pitchFamily="34" charset="0"/>
                <a:cs typeface="NewCenturySchlbk-Italic"/>
              </a:rPr>
              <a:t>i</a:t>
            </a:r>
            <a:r>
              <a:rPr lang="en-US" sz="1800" dirty="0">
                <a:effectLst/>
                <a:latin typeface="NewCenturySchlbk-Roman"/>
                <a:ea typeface="Calibri" panose="020F0502020204030204" pitchFamily="34" charset="0"/>
                <a:cs typeface="NewCenturySchlbk-Roman"/>
              </a:rPr>
              <a:t>) Some gases, which are more soluble in a particular liquid than air, for example, ammonia in water, can be separated by dissolving in it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ii</a:t>
            </a:r>
            <a:r>
              <a:rPr lang="en-US" sz="1800" dirty="0">
                <a:effectLst/>
                <a:latin typeface="NewCenturySchlbk-Roman"/>
                <a:ea typeface="Calibri" panose="020F0502020204030204" pitchFamily="34" charset="0"/>
                <a:cs typeface="NewCenturySchlbk-Roman"/>
              </a:rPr>
              <a:t>) Particles larger than 50 mm are separated in gravity settling tanks. Using cyclone collectors or electrostatic precipitators separates fine particles.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iii</a:t>
            </a:r>
            <a:r>
              <a:rPr lang="en-US" sz="1800" dirty="0">
                <a:effectLst/>
                <a:latin typeface="NewCenturySchlbk-Roman"/>
                <a:ea typeface="Calibri" panose="020F0502020204030204" pitchFamily="34" charset="0"/>
                <a:cs typeface="NewCenturySchlbk-Roman"/>
              </a:rPr>
              <a:t>) The height of chimneys should .be increased to the highest possible level to reduce pollution at the ground level.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iv</a:t>
            </a:r>
            <a:r>
              <a:rPr lang="en-US" sz="1800" dirty="0">
                <a:effectLst/>
                <a:latin typeface="NewCenturySchlbk-Roman"/>
                <a:ea typeface="Calibri" panose="020F0502020204030204" pitchFamily="34" charset="0"/>
                <a:cs typeface="NewCenturySchlbk-Roman"/>
              </a:rPr>
              <a:t>) SO</a:t>
            </a:r>
            <a:r>
              <a:rPr lang="en-US" sz="1100" dirty="0">
                <a:effectLst/>
                <a:latin typeface="NewCenturySchlbk-Roman"/>
                <a:ea typeface="Calibri" panose="020F0502020204030204" pitchFamily="34" charset="0"/>
                <a:cs typeface="NewCenturySchlbk-Roman"/>
              </a:rPr>
              <a:t>2 </a:t>
            </a:r>
            <a:r>
              <a:rPr lang="en-US" sz="1800" dirty="0">
                <a:effectLst/>
                <a:latin typeface="NewCenturySchlbk-Roman"/>
                <a:ea typeface="Calibri" panose="020F0502020204030204" pitchFamily="34" charset="0"/>
                <a:cs typeface="NewCenturySchlbk-Roman"/>
              </a:rPr>
              <a:t>pollution can be controlled by extracting </a:t>
            </a:r>
            <a:r>
              <a:rPr lang="en-US" sz="1800" dirty="0" err="1">
                <a:effectLst/>
                <a:latin typeface="NewCenturySchlbk-Roman"/>
                <a:ea typeface="Calibri" panose="020F0502020204030204" pitchFamily="34" charset="0"/>
                <a:cs typeface="NewCenturySchlbk-Roman"/>
              </a:rPr>
              <a:t>sulphur</a:t>
            </a:r>
            <a:r>
              <a:rPr lang="en-US" sz="1800" dirty="0">
                <a:effectLst/>
                <a:latin typeface="NewCenturySchlbk-Roman"/>
                <a:ea typeface="Calibri" panose="020F0502020204030204" pitchFamily="34" charset="0"/>
                <a:cs typeface="NewCenturySchlbk-Roman"/>
              </a:rPr>
              <a:t> from the fuel before use.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v</a:t>
            </a:r>
            <a:r>
              <a:rPr lang="en-US" sz="1800" dirty="0">
                <a:effectLst/>
                <a:latin typeface="NewCenturySchlbk-Roman"/>
                <a:ea typeface="Calibri" panose="020F0502020204030204" pitchFamily="34" charset="0"/>
                <a:cs typeface="NewCenturySchlbk-Roman"/>
              </a:rPr>
              <a:t>) Pollution control laws should be enforced strictly.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vi</a:t>
            </a:r>
            <a:r>
              <a:rPr lang="en-US" sz="1800" dirty="0">
                <a:effectLst/>
                <a:latin typeface="NewCenturySchlbk-Roman"/>
                <a:ea typeface="Calibri" panose="020F0502020204030204" pitchFamily="34" charset="0"/>
                <a:cs typeface="NewCenturySchlbk-Roman"/>
              </a:rPr>
              <a:t>) Trees should be planted on the roadside, riverbanks, parks and’ open places as they keep the environment fresh.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vii</a:t>
            </a:r>
            <a:r>
              <a:rPr lang="en-US" sz="1800" dirty="0">
                <a:effectLst/>
                <a:latin typeface="NewCenturySchlbk-Roman"/>
                <a:ea typeface="Calibri" panose="020F0502020204030204" pitchFamily="34" charset="0"/>
                <a:cs typeface="NewCenturySchlbk-Roman"/>
              </a:rPr>
              <a:t>) Population growth, which is the main cause of pollution should be checked.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viii</a:t>
            </a:r>
            <a:r>
              <a:rPr lang="en-US" sz="1800" dirty="0">
                <a:effectLst/>
                <a:latin typeface="NewCenturySchlbk-Roman"/>
                <a:ea typeface="Calibri" panose="020F0502020204030204" pitchFamily="34" charset="0"/>
                <a:cs typeface="NewCenturySchlbk-Roman"/>
              </a:rPr>
              <a:t>) Nuclear explosions should be restricted.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051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86A535-F7E9-E72E-DA87-F4A56D15421F}"/>
              </a:ext>
            </a:extLst>
          </p:cNvPr>
          <p:cNvSpPr txBox="1"/>
          <p:nvPr/>
        </p:nvSpPr>
        <p:spPr>
          <a:xfrm>
            <a:off x="196328" y="115117"/>
            <a:ext cx="11884510" cy="4269246"/>
          </a:xfrm>
          <a:prstGeom prst="rect">
            <a:avLst/>
          </a:prstGeom>
          <a:noFill/>
        </p:spPr>
        <p:txBody>
          <a:bodyPr wrap="square">
            <a:spAutoFit/>
          </a:bodyPr>
          <a:lstStyle/>
          <a:p>
            <a:pPr>
              <a:lnSpc>
                <a:spcPct val="115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                                                   CATALYTIC CONVERTERS</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Automobile engines convert the energy stored in chemical bonds into mechanical energy</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through the controlled combustion of gasoline (hydrocarbons, C </a:t>
            </a:r>
            <a:r>
              <a:rPr lang="en-US" sz="800" dirty="0">
                <a:effectLst/>
                <a:latin typeface="Arial" panose="020B0604020202020204" pitchFamily="34" charset="0"/>
                <a:ea typeface="Calibri" panose="020F0502020204030204" pitchFamily="34" charset="0"/>
                <a:cs typeface="Times New Roman" panose="02020603050405020304" pitchFamily="18" charset="0"/>
              </a:rPr>
              <a:t>x </a:t>
            </a:r>
            <a:r>
              <a:rPr lang="en-US" sz="1800" dirty="0">
                <a:effectLst/>
                <a:latin typeface="Arial" panose="020B0604020202020204" pitchFamily="34" charset="0"/>
                <a:ea typeface="Calibri" panose="020F0502020204030204" pitchFamily="34" charset="0"/>
                <a:cs typeface="Times New Roman" panose="02020603050405020304" pitchFamily="18" charset="0"/>
              </a:rPr>
              <a:t>H </a:t>
            </a:r>
            <a:r>
              <a:rPr lang="en-US" sz="800" dirty="0">
                <a:effectLst/>
                <a:latin typeface="Arial" panose="020B0604020202020204" pitchFamily="34" charset="0"/>
                <a:ea typeface="Calibri" panose="020F0502020204030204" pitchFamily="34" charset="0"/>
                <a:cs typeface="Times New Roman" panose="02020603050405020304" pitchFamily="18" charset="0"/>
              </a:rPr>
              <a:t>y</a:t>
            </a:r>
            <a:r>
              <a:rPr lang="en-US" sz="1800" dirty="0">
                <a:effectLst/>
                <a:latin typeface="Arial" panose="020B0604020202020204" pitchFamily="34" charset="0"/>
                <a:ea typeface="Calibri" panose="020F0502020204030204" pitchFamily="34" charset="0"/>
                <a:cs typeface="Times New Roman" panose="02020603050405020304" pitchFamily="18" charset="0"/>
              </a:rPr>
              <a:t>) in air:</a:t>
            </a:r>
            <a:br>
              <a:rPr lang="en-US" sz="1100" dirty="0">
                <a:effectLst/>
                <a:latin typeface="Arial" panose="020B060402020202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cs typeface="Times New Roman" panose="02020603050405020304" pitchFamily="18" charset="0"/>
              </a:rPr>
              <a:t>C </a:t>
            </a:r>
            <a:r>
              <a:rPr lang="en-US" sz="800" dirty="0" err="1">
                <a:effectLst/>
                <a:latin typeface="Arial" panose="020B0604020202020204" pitchFamily="34" charset="0"/>
                <a:ea typeface="Calibri" panose="020F0502020204030204" pitchFamily="34" charset="0"/>
                <a:cs typeface="Times New Roman" panose="02020603050405020304" pitchFamily="18" charset="0"/>
              </a:rPr>
              <a:t>x</a:t>
            </a:r>
            <a:r>
              <a:rPr lang="en-US" sz="1800" dirty="0" err="1">
                <a:effectLst/>
                <a:latin typeface="Arial" panose="020B0604020202020204" pitchFamily="34" charset="0"/>
                <a:ea typeface="Calibri" panose="020F0502020204030204" pitchFamily="34" charset="0"/>
                <a:cs typeface="Times New Roman" panose="02020603050405020304" pitchFamily="18" charset="0"/>
              </a:rPr>
              <a:t>H</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800" dirty="0">
                <a:effectLst/>
                <a:latin typeface="Arial" panose="020B0604020202020204" pitchFamily="34" charset="0"/>
                <a:ea typeface="Calibri" panose="020F0502020204030204" pitchFamily="34" charset="0"/>
                <a:cs typeface="Times New Roman" panose="02020603050405020304" pitchFamily="18" charset="0"/>
              </a:rPr>
              <a:t>y </a:t>
            </a:r>
            <a:r>
              <a:rPr lang="en-US" sz="1800" dirty="0">
                <a:effectLst/>
                <a:latin typeface="Arial" panose="020B0604020202020204" pitchFamily="34" charset="0"/>
                <a:ea typeface="Calibri" panose="020F0502020204030204" pitchFamily="34" charset="0"/>
                <a:cs typeface="Times New Roman" panose="02020603050405020304" pitchFamily="18" charset="0"/>
              </a:rPr>
              <a:t>+ O</a:t>
            </a:r>
            <a:r>
              <a:rPr lang="en-US" sz="800" dirty="0">
                <a:effectLst/>
                <a:latin typeface="Arial" panose="020B0604020202020204" pitchFamily="34" charset="0"/>
                <a:ea typeface="Calibri" panose="020F0502020204030204" pitchFamily="34" charset="0"/>
                <a:cs typeface="Times New Roman" panose="02020603050405020304" pitchFamily="18" charset="0"/>
              </a:rPr>
              <a:t>2 </a:t>
            </a:r>
            <a:r>
              <a:rPr lang="en-US" sz="1800" dirty="0">
                <a:effectLst/>
                <a:latin typeface="Arial" panose="020B0604020202020204" pitchFamily="34" charset="0"/>
                <a:ea typeface="Calibri" panose="020F0502020204030204" pitchFamily="34" charset="0"/>
                <a:cs typeface="Times New Roman" panose="02020603050405020304" pitchFamily="18" charset="0"/>
              </a:rPr>
              <a:t>→ CO</a:t>
            </a:r>
            <a:r>
              <a:rPr lang="en-US" sz="800" dirty="0">
                <a:effectLst/>
                <a:latin typeface="Arial" panose="020B0604020202020204" pitchFamily="34" charset="0"/>
                <a:ea typeface="Calibri" panose="020F0502020204030204" pitchFamily="34" charset="0"/>
                <a:cs typeface="Times New Roman" panose="02020603050405020304" pitchFamily="18" charset="0"/>
              </a:rPr>
              <a:t>2 </a:t>
            </a:r>
            <a:r>
              <a:rPr lang="en-US" sz="1800" dirty="0">
                <a:effectLst/>
                <a:latin typeface="Arial" panose="020B0604020202020204" pitchFamily="34" charset="0"/>
                <a:ea typeface="Calibri" panose="020F0502020204030204" pitchFamily="34" charset="0"/>
                <a:cs typeface="Times New Roman" panose="02020603050405020304" pitchFamily="18" charset="0"/>
              </a:rPr>
              <a:t>+ H</a:t>
            </a:r>
            <a:r>
              <a:rPr lang="en-US" sz="800" dirty="0">
                <a:effectLst/>
                <a:latin typeface="Arial" panose="020B0604020202020204" pitchFamily="34" charset="0"/>
                <a:ea typeface="Calibri" panose="020F0502020204030204" pitchFamily="34" charset="0"/>
                <a:cs typeface="Times New Roman" panose="02020603050405020304" pitchFamily="18" charset="0"/>
              </a:rPr>
              <a:t>2 </a:t>
            </a:r>
            <a:r>
              <a:rPr lang="en-US" sz="1800" dirty="0">
                <a:effectLst/>
                <a:latin typeface="Arial" panose="020B0604020202020204" pitchFamily="34" charset="0"/>
                <a:ea typeface="Calibri" panose="020F0502020204030204" pitchFamily="34" charset="0"/>
                <a:cs typeface="Times New Roman" panose="02020603050405020304" pitchFamily="18" charset="0"/>
              </a:rPr>
              <a:t>O + heat </a:t>
            </a:r>
            <a:br>
              <a:rPr lang="en-US" sz="1100" dirty="0">
                <a:effectLst/>
                <a:latin typeface="Arial" panose="020B060402020202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cs typeface="Times New Roman" panose="02020603050405020304" pitchFamily="18" charset="0"/>
              </a:rPr>
              <a:t>When there is the correct balance of O</a:t>
            </a:r>
            <a:r>
              <a:rPr lang="en-US" sz="800" dirty="0">
                <a:effectLst/>
                <a:latin typeface="Arial" panose="020B0604020202020204" pitchFamily="34" charset="0"/>
                <a:ea typeface="Calibri" panose="020F0502020204030204" pitchFamily="34" charset="0"/>
                <a:cs typeface="Times New Roman" panose="02020603050405020304" pitchFamily="18" charset="0"/>
              </a:rPr>
              <a:t>2 </a:t>
            </a:r>
            <a:r>
              <a:rPr lang="en-US" sz="1800" dirty="0">
                <a:effectLst/>
                <a:latin typeface="Arial" panose="020B0604020202020204" pitchFamily="34" charset="0"/>
                <a:ea typeface="Calibri" panose="020F0502020204030204" pitchFamily="34" charset="0"/>
                <a:cs typeface="Times New Roman" panose="02020603050405020304" pitchFamily="18" charset="0"/>
              </a:rPr>
              <a:t>and hydrocarbons in the combustion chamber (i.e.,</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under “lean” conditions), complete combustion occurs and CO</a:t>
            </a:r>
            <a:r>
              <a:rPr lang="en-US" sz="800" dirty="0">
                <a:effectLst/>
                <a:latin typeface="Arial" panose="020B0604020202020204" pitchFamily="34" charset="0"/>
                <a:ea typeface="Calibri" panose="020F0502020204030204" pitchFamily="34" charset="0"/>
                <a:cs typeface="Times New Roman" panose="02020603050405020304" pitchFamily="18" charset="0"/>
              </a:rPr>
              <a:t>2 </a:t>
            </a:r>
            <a:r>
              <a:rPr lang="en-US" sz="1800" dirty="0">
                <a:effectLst/>
                <a:latin typeface="Arial" panose="020B0604020202020204" pitchFamily="34" charset="0"/>
                <a:ea typeface="Calibri" panose="020F0502020204030204" pitchFamily="34" charset="0"/>
                <a:cs typeface="Times New Roman" panose="02020603050405020304" pitchFamily="18" charset="0"/>
              </a:rPr>
              <a:t>and H</a:t>
            </a:r>
            <a:r>
              <a:rPr lang="en-US" sz="800" dirty="0">
                <a:effectLst/>
                <a:latin typeface="Arial" panose="020B0604020202020204" pitchFamily="34" charset="0"/>
                <a:ea typeface="Calibri" panose="020F0502020204030204" pitchFamily="34" charset="0"/>
                <a:cs typeface="Times New Roman" panose="02020603050405020304" pitchFamily="18" charset="0"/>
              </a:rPr>
              <a:t>2 </a:t>
            </a:r>
            <a:r>
              <a:rPr lang="en-US" sz="1800" dirty="0">
                <a:effectLst/>
                <a:latin typeface="Arial" panose="020B0604020202020204" pitchFamily="34" charset="0"/>
                <a:ea typeface="Calibri" panose="020F0502020204030204" pitchFamily="34" charset="0"/>
                <a:cs typeface="Times New Roman" panose="02020603050405020304" pitchFamily="18" charset="0"/>
              </a:rPr>
              <a:t>O are emitted in the</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exhaust. When the mixture is not in balance, such as the case when there is too much fuel and</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not enough oxygen (i.e., under “rich” conditions), combustion is incomplete and the exhaust can</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contain CO and excess hydrocarbons. Since both nitrogen and oxygen are present in air used for</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combustion, the following reactions may also take place within the engine, especially when the</a:t>
            </a:r>
            <a:r>
              <a:rPr lang="en-US" sz="11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cs typeface="Times New Roman" panose="02020603050405020304" pitchFamily="18" charset="0"/>
              </a:rPr>
              <a:t>combustion temperature is high: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944B3B1-76B3-1EAE-4525-A7D242545A51}"/>
              </a:ext>
            </a:extLst>
          </p:cNvPr>
          <p:cNvPicPr>
            <a:picLocks noChangeAspect="1"/>
          </p:cNvPicPr>
          <p:nvPr/>
        </p:nvPicPr>
        <p:blipFill>
          <a:blip r:embed="rId2" cstate="print"/>
          <a:srcRect l="17218" t="34559" r="31405" b="24510"/>
          <a:stretch>
            <a:fillRect/>
          </a:stretch>
        </p:blipFill>
        <p:spPr bwMode="auto">
          <a:xfrm>
            <a:off x="4020669" y="4495557"/>
            <a:ext cx="2575639" cy="1152208"/>
          </a:xfrm>
          <a:prstGeom prst="rect">
            <a:avLst/>
          </a:prstGeom>
          <a:noFill/>
          <a:ln w="9525">
            <a:noFill/>
            <a:miter lim="800000"/>
            <a:headEnd/>
            <a:tailEnd/>
          </a:ln>
        </p:spPr>
      </p:pic>
    </p:spTree>
    <p:extLst>
      <p:ext uri="{BB962C8B-B14F-4D97-AF65-F5344CB8AC3E}">
        <p14:creationId xmlns:p14="http://schemas.microsoft.com/office/powerpoint/2010/main" val="6706695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078844-22EC-5FDC-8BAA-660B1724DE3A}"/>
              </a:ext>
            </a:extLst>
          </p:cNvPr>
          <p:cNvSpPr txBox="1"/>
          <p:nvPr/>
        </p:nvSpPr>
        <p:spPr>
          <a:xfrm>
            <a:off x="691180" y="177108"/>
            <a:ext cx="11303596" cy="3084306"/>
          </a:xfrm>
          <a:prstGeom prst="rect">
            <a:avLst/>
          </a:prstGeom>
          <a:noFill/>
        </p:spPr>
        <p:txBody>
          <a:bodyPr wrap="square">
            <a:spAutoFit/>
          </a:bodyPr>
          <a:lstStyle/>
          <a:p>
            <a:pPr>
              <a:lnSpc>
                <a:spcPct val="15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As a result, nitrogen oxides (NOx = NO + NO</a:t>
            </a:r>
            <a:r>
              <a:rPr lang="en-US" sz="1800" baseline="-25000" dirty="0">
                <a:effectLst/>
                <a:latin typeface="Arial" panose="020B0604020202020204" pitchFamily="34" charset="0"/>
                <a:ea typeface="Calibri" panose="020F0502020204030204" pitchFamily="34" charset="0"/>
                <a:cs typeface="Times New Roman" panose="02020603050405020304" pitchFamily="18" charset="0"/>
              </a:rPr>
              <a:t>2</a:t>
            </a:r>
            <a:r>
              <a:rPr lang="en-US" sz="1800" dirty="0">
                <a:effectLst/>
                <a:latin typeface="Arial" panose="020B0604020202020204" pitchFamily="34" charset="0"/>
                <a:ea typeface="Calibri" panose="020F0502020204030204" pitchFamily="34" charset="0"/>
                <a:cs typeface="Times New Roman" panose="02020603050405020304" pitchFamily="18" charset="0"/>
              </a:rPr>
              <a:t> ) are also present at high concentrations in car exhaust. Typical untreated car exhaust may contain CO concentrations of 1–2% by volume, unburned hydrocarbons levels between 500-1000 ppm and NOx levels between 100-3000 ppm. The unit of ppm, or parts-per-million, is called a mixing ratio. In fact, scientists prefer to measure the amount of trace pollutants such as NOx or ozone in the air in terms of ppm or even parts per billion (ppb), which are defined as follows: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spcAft>
                <a:spcPts val="10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1 ppm = 1 molecule reported per 1,000,000 molecules of other gases in air</a:t>
            </a:r>
            <a:br>
              <a:rPr lang="en-US" sz="1800" dirty="0">
                <a:effectLst/>
                <a:latin typeface="Arial" panose="020B0604020202020204" pitchFamily="34" charset="0"/>
                <a:ea typeface="Calibri" panose="020F0502020204030204" pitchFamily="34" charset="0"/>
                <a:cs typeface="Times New Roman" panose="02020603050405020304" pitchFamily="18" charset="0"/>
              </a:rPr>
            </a:br>
            <a:r>
              <a:rPr lang="en-US" sz="1800" dirty="0">
                <a:effectLst/>
                <a:latin typeface="Arial" panose="020B0604020202020204" pitchFamily="34" charset="0"/>
                <a:ea typeface="Calibri" panose="020F0502020204030204" pitchFamily="34" charset="0"/>
                <a:cs typeface="Times New Roman" panose="02020603050405020304" pitchFamily="18" charset="0"/>
              </a:rPr>
              <a:t>1 ppb = 1 molecule reported per 1,000,000,000 molecules of other gases in air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62109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1189BFAD-ABC7-4D1E-2CFF-F9D9802A8C47}"/>
              </a:ext>
            </a:extLst>
          </p:cNvPr>
          <p:cNvSpPr>
            <a:spLocks noChangeArrowheads="1"/>
          </p:cNvSpPr>
          <p:nvPr/>
        </p:nvSpPr>
        <p:spPr bwMode="auto">
          <a:xfrm>
            <a:off x="2237590" y="25818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4097" name="Picture 7">
            <a:extLst>
              <a:ext uri="{FF2B5EF4-FFF2-40B4-BE49-F238E27FC236}">
                <a16:creationId xmlns:a16="http://schemas.microsoft.com/office/drawing/2014/main" id="{CFA4DD7E-31DB-5D47-FBC2-39C129F7C56A}"/>
              </a:ext>
            </a:extLst>
          </p:cNvPr>
          <p:cNvPicPr>
            <a:picLocks noChangeAspect="1" noChangeArrowheads="1"/>
          </p:cNvPicPr>
          <p:nvPr/>
        </p:nvPicPr>
        <p:blipFill>
          <a:blip r:embed="rId2" cstate="print">
            <a:lum bright="-20000" contrast="40000"/>
            <a:extLst>
              <a:ext uri="{28A0092B-C50C-407E-A947-70E740481C1C}">
                <a14:useLocalDpi xmlns:a14="http://schemas.microsoft.com/office/drawing/2010/main" val="0"/>
              </a:ext>
            </a:extLst>
          </a:blip>
          <a:srcRect l="17410" t="16595" r="18526" b="8658"/>
          <a:stretch>
            <a:fillRect/>
          </a:stretch>
        </p:blipFill>
        <p:spPr bwMode="auto">
          <a:xfrm>
            <a:off x="8604173" y="1604097"/>
            <a:ext cx="3301292" cy="206881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D282F2C-6C87-C2AE-71E8-F22467B4E96C}"/>
              </a:ext>
            </a:extLst>
          </p:cNvPr>
          <p:cNvSpPr>
            <a:spLocks noChangeArrowheads="1"/>
          </p:cNvSpPr>
          <p:nvPr/>
        </p:nvSpPr>
        <p:spPr bwMode="auto">
          <a:xfrm>
            <a:off x="171258" y="76406"/>
            <a:ext cx="1162780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Pollutants Produced by a Car Engine</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The main emissions of a car engine are:</a:t>
            </a:r>
            <a:b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b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Nitrogen gas (N2) - Air is 78-percent nitrogen gas, and most of this passes right through the car engine.</a:t>
            </a:r>
            <a:b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b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Carbon dioxide (CO2) - This is one product of combustion. The carbon in the fuel bonds with the oxygen in the air.</a:t>
            </a:r>
            <a:b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b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sym typeface="Symbol" panose="05050102010706020507" pitchFamily="18" charset="2"/>
              </a:rPr>
              <a:t>Water vapor (H2O) - This is another product of combustion. The hydrogen in the fuel bonds with the oxygen in the air</a:t>
            </a: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endParaRPr>
          </a:p>
        </p:txBody>
      </p:sp>
      <p:sp>
        <p:nvSpPr>
          <p:cNvPr id="5" name="TextBox 4">
            <a:extLst>
              <a:ext uri="{FF2B5EF4-FFF2-40B4-BE49-F238E27FC236}">
                <a16:creationId xmlns:a16="http://schemas.microsoft.com/office/drawing/2014/main" id="{CD278FCF-EA91-9950-836A-011D01B5EF12}"/>
              </a:ext>
            </a:extLst>
          </p:cNvPr>
          <p:cNvSpPr txBox="1"/>
          <p:nvPr/>
        </p:nvSpPr>
        <p:spPr>
          <a:xfrm>
            <a:off x="171257" y="1399845"/>
            <a:ext cx="8278679" cy="5028556"/>
          </a:xfrm>
          <a:prstGeom prst="rect">
            <a:avLst/>
          </a:prstGeom>
          <a:noFill/>
        </p:spPr>
        <p:txBody>
          <a:bodyPr wrap="square">
            <a:spAutoFit/>
          </a:bodyPr>
          <a:lstStyle/>
          <a:p>
            <a:pPr algn="just">
              <a:lnSpc>
                <a:spcPct val="150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emissions are mostly benign (although carbon dioxide emissions are believed to contribute to global warming). But because the combustion process is never perfect, some smaller amounts of more harmful emissions are also produced in car engines:</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Carbon monoxide (CO) - a poisonous gas that is colorless and odorless</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Hydrocarbons or volatile organic compounds (VOCs) - produced mostly from unburned fuel that evaporates</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Sunlight breaks these down to form oxidants, which react with oxides of nitrogen to cause ground level ozone (O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3</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major component of smog.</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Nitrogen oxides (NO and NO</a:t>
            </a:r>
            <a:r>
              <a:rPr lang="en-US" sz="1800" baseline="-25000"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together called NOx) - contributes to smog and acid rain, and also causes irritation to human mucus membranes.</a:t>
            </a:r>
            <a:br>
              <a:rPr lang="en-US" sz="18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These are the three main regulated emissions, and also the ones that catalytic converters are designed to reduce.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18283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A15D1C-982F-C33E-74C3-AAFD1B1CF625}"/>
              </a:ext>
            </a:extLst>
          </p:cNvPr>
          <p:cNvSpPr txBox="1"/>
          <p:nvPr/>
        </p:nvSpPr>
        <p:spPr>
          <a:xfrm>
            <a:off x="167548" y="200113"/>
            <a:ext cx="11856903" cy="2893100"/>
          </a:xfrm>
          <a:prstGeom prst="rect">
            <a:avLst/>
          </a:prstGeom>
          <a:noFill/>
        </p:spPr>
        <p:txBody>
          <a:bodyPr wrap="square">
            <a:spAutoFit/>
          </a:bodyPr>
          <a:lstStyle/>
          <a:p>
            <a:r>
              <a:rPr lang="en-US" sz="1800" b="1" dirty="0">
                <a:effectLst/>
                <a:latin typeface="Arial" panose="020B0604020202020204" pitchFamily="34" charset="0"/>
                <a:ea typeface="Times New Roman" panose="02020603050405020304" pitchFamily="18" charset="0"/>
              </a:rPr>
              <a:t>                                                     How Catalytic Converters Reduce Pollution</a:t>
            </a:r>
          </a:p>
          <a:p>
            <a:pPr algn="just"/>
            <a:br>
              <a:rPr lang="en-US" sz="2000" dirty="0">
                <a:effectLst/>
                <a:latin typeface="Times New Roman" panose="02020603050405020304" pitchFamily="18" charset="0"/>
                <a:ea typeface="Times New Roman" panose="02020603050405020304" pitchFamily="18" charset="0"/>
              </a:rPr>
            </a:br>
            <a:r>
              <a:rPr lang="en-US" sz="1800" dirty="0">
                <a:effectLst/>
                <a:latin typeface="Arial" panose="020B0604020202020204" pitchFamily="34" charset="0"/>
                <a:ea typeface="Calibri" panose="020F0502020204030204" pitchFamily="34" charset="0"/>
              </a:rPr>
              <a:t>Most modern cars are equipped with three-way catalytic converters. "Three-way" refers to the three regulated</a:t>
            </a:r>
            <a:br>
              <a:rPr lang="en-US" sz="1800" dirty="0">
                <a:effectLst/>
                <a:latin typeface="Arial" panose="020B0604020202020204" pitchFamily="34" charset="0"/>
                <a:ea typeface="Calibri" panose="020F0502020204030204" pitchFamily="34" charset="0"/>
              </a:rPr>
            </a:br>
            <a:r>
              <a:rPr lang="en-US" sz="1800" dirty="0">
                <a:effectLst/>
                <a:latin typeface="Arial" panose="020B0604020202020204" pitchFamily="34" charset="0"/>
                <a:ea typeface="Calibri" panose="020F0502020204030204" pitchFamily="34" charset="0"/>
              </a:rPr>
              <a:t>emissions it helps to </a:t>
            </a:r>
            <a:r>
              <a:rPr lang="en-US" sz="1800" dirty="0" err="1">
                <a:effectLst/>
                <a:latin typeface="Arial" panose="020B0604020202020204" pitchFamily="34" charset="0"/>
                <a:ea typeface="Calibri" panose="020F0502020204030204" pitchFamily="34" charset="0"/>
              </a:rPr>
              <a:t>reduce─carbon</a:t>
            </a:r>
            <a:r>
              <a:rPr lang="en-US" sz="1800" dirty="0">
                <a:effectLst/>
                <a:latin typeface="Arial" panose="020B0604020202020204" pitchFamily="34" charset="0"/>
                <a:ea typeface="Calibri" panose="020F0502020204030204" pitchFamily="34" charset="0"/>
              </a:rPr>
              <a:t> monoxide, VOCs and NOx molecules. The converter uses two different</a:t>
            </a:r>
            <a:br>
              <a:rPr lang="en-US" sz="1800" dirty="0">
                <a:effectLst/>
                <a:latin typeface="Arial" panose="020B0604020202020204" pitchFamily="34" charset="0"/>
                <a:ea typeface="Calibri" panose="020F0502020204030204" pitchFamily="34" charset="0"/>
              </a:rPr>
            </a:br>
            <a:r>
              <a:rPr lang="en-US" sz="1800" dirty="0">
                <a:effectLst/>
                <a:latin typeface="Arial" panose="020B0604020202020204" pitchFamily="34" charset="0"/>
                <a:ea typeface="Calibri" panose="020F0502020204030204" pitchFamily="34" charset="0"/>
              </a:rPr>
              <a:t>types of catalysts, a reduction catalyst and an oxidation catalyst. Both types consist of a ceramic structure coated with a metal catalyst, usually platinum, rhodium and/or palladium. The idea is to create a structure that exposes the maximum surface area of catalyst to the exhaust stream, while also minimizing the amount of catalyst required (they are very expensive). There are two main types of structures used in catalytic converters -- honeycomb and ceramic beads. Most cars today use a honeycomb structure.</a:t>
            </a:r>
            <a:br>
              <a:rPr lang="en-US" sz="1800" dirty="0">
                <a:effectLst/>
                <a:latin typeface="Arial" panose="020B0604020202020204" pitchFamily="34" charset="0"/>
                <a:ea typeface="Calibri" panose="020F0502020204030204" pitchFamily="34" charset="0"/>
              </a:rPr>
            </a:br>
            <a:endParaRPr lang="en-IN" dirty="0"/>
          </a:p>
        </p:txBody>
      </p:sp>
      <p:sp>
        <p:nvSpPr>
          <p:cNvPr id="5" name="TextBox 4">
            <a:extLst>
              <a:ext uri="{FF2B5EF4-FFF2-40B4-BE49-F238E27FC236}">
                <a16:creationId xmlns:a16="http://schemas.microsoft.com/office/drawing/2014/main" id="{60156703-F804-8D0E-DC7A-CDC0CBDF168D}"/>
              </a:ext>
            </a:extLst>
          </p:cNvPr>
          <p:cNvSpPr txBox="1"/>
          <p:nvPr/>
        </p:nvSpPr>
        <p:spPr>
          <a:xfrm>
            <a:off x="167548" y="3093213"/>
            <a:ext cx="12024452" cy="2062103"/>
          </a:xfrm>
          <a:prstGeom prst="rect">
            <a:avLst/>
          </a:prstGeom>
          <a:noFill/>
        </p:spPr>
        <p:txBody>
          <a:bodyPr wrap="square">
            <a:spAutoFit/>
          </a:bodyPr>
          <a:lstStyle/>
          <a:p>
            <a:r>
              <a:rPr lang="en-US" sz="1800" b="1" dirty="0">
                <a:effectLst/>
                <a:latin typeface="Arial" panose="020B0604020202020204" pitchFamily="34" charset="0"/>
                <a:ea typeface="Times New Roman" panose="02020603050405020304" pitchFamily="18" charset="0"/>
              </a:rPr>
              <a:t>                                                               The Reduction Catalyst</a:t>
            </a:r>
          </a:p>
          <a:p>
            <a:pPr algn="just"/>
            <a:br>
              <a:rPr lang="en-US" sz="2000" dirty="0">
                <a:effectLst/>
                <a:latin typeface="Times New Roman" panose="02020603050405020304" pitchFamily="18" charset="0"/>
                <a:ea typeface="Times New Roman" panose="02020603050405020304" pitchFamily="18" charset="0"/>
              </a:rPr>
            </a:br>
            <a:r>
              <a:rPr lang="en-US" sz="1800" dirty="0">
                <a:effectLst/>
                <a:latin typeface="Arial" panose="020B0604020202020204" pitchFamily="34" charset="0"/>
                <a:ea typeface="Calibri" panose="020F0502020204030204" pitchFamily="34" charset="0"/>
              </a:rPr>
              <a:t>The reduction catalyst is the first stage of the catalytic converter. It uses platinum and rhodium to help reduce</a:t>
            </a:r>
            <a:br>
              <a:rPr lang="en-US" sz="1800" dirty="0">
                <a:effectLst/>
                <a:latin typeface="Arial" panose="020B0604020202020204" pitchFamily="34" charset="0"/>
                <a:ea typeface="Calibri" panose="020F0502020204030204" pitchFamily="34" charset="0"/>
              </a:rPr>
            </a:br>
            <a:r>
              <a:rPr lang="en-US" sz="1800" dirty="0">
                <a:effectLst/>
                <a:latin typeface="Arial" panose="020B0604020202020204" pitchFamily="34" charset="0"/>
                <a:ea typeface="Calibri" panose="020F0502020204030204" pitchFamily="34" charset="0"/>
              </a:rPr>
              <a:t>the NOx emissions. When an NO or NO</a:t>
            </a:r>
            <a:r>
              <a:rPr lang="en-US" sz="1800" baseline="-25000" dirty="0">
                <a:effectLst/>
                <a:latin typeface="Arial" panose="020B0604020202020204" pitchFamily="34" charset="0"/>
                <a:ea typeface="Calibri" panose="020F0502020204030204" pitchFamily="34" charset="0"/>
              </a:rPr>
              <a:t>2</a:t>
            </a:r>
            <a:r>
              <a:rPr lang="en-US" sz="1800" dirty="0">
                <a:effectLst/>
                <a:latin typeface="Arial" panose="020B0604020202020204" pitchFamily="34" charset="0"/>
                <a:ea typeface="Calibri" panose="020F0502020204030204" pitchFamily="34" charset="0"/>
              </a:rPr>
              <a:t> molecule contacts the catalyst, the catalyst rips the nitrogen atom</a:t>
            </a:r>
            <a:br>
              <a:rPr lang="en-US" sz="1800" dirty="0">
                <a:effectLst/>
                <a:latin typeface="Arial" panose="020B0604020202020204" pitchFamily="34" charset="0"/>
                <a:ea typeface="Calibri" panose="020F0502020204030204" pitchFamily="34" charset="0"/>
              </a:rPr>
            </a:br>
            <a:r>
              <a:rPr lang="en-US" sz="1800" dirty="0">
                <a:effectLst/>
                <a:latin typeface="Arial" panose="020B0604020202020204" pitchFamily="34" charset="0"/>
                <a:ea typeface="Calibri" panose="020F0502020204030204" pitchFamily="34" charset="0"/>
              </a:rPr>
              <a:t>out of the molecule and holds on to it, freeing the oxygen in the form of O</a:t>
            </a:r>
            <a:r>
              <a:rPr lang="en-US" sz="1800" baseline="-25000" dirty="0">
                <a:effectLst/>
                <a:latin typeface="Arial" panose="020B0604020202020204" pitchFamily="34" charset="0"/>
                <a:ea typeface="Calibri" panose="020F0502020204030204" pitchFamily="34" charset="0"/>
              </a:rPr>
              <a:t>2</a:t>
            </a:r>
            <a:r>
              <a:rPr lang="en-US" sz="1800" dirty="0">
                <a:effectLst/>
                <a:latin typeface="Arial" panose="020B0604020202020204" pitchFamily="34" charset="0"/>
                <a:ea typeface="Calibri" panose="020F0502020204030204" pitchFamily="34" charset="0"/>
              </a:rPr>
              <a:t>. The nitrogen atoms bond with other nitrogen atoms that are also stuck to the catalyst, forming N2. For example:</a:t>
            </a:r>
            <a:br>
              <a:rPr lang="en-US" sz="1800" dirty="0">
                <a:effectLst/>
                <a:latin typeface="Arial" panose="020B0604020202020204" pitchFamily="34" charset="0"/>
                <a:ea typeface="Calibri" panose="020F0502020204030204" pitchFamily="34" charset="0"/>
              </a:rPr>
            </a:br>
            <a:endParaRPr lang="en-IN" dirty="0"/>
          </a:p>
        </p:txBody>
      </p:sp>
      <p:sp>
        <p:nvSpPr>
          <p:cNvPr id="7" name="TextBox 6">
            <a:extLst>
              <a:ext uri="{FF2B5EF4-FFF2-40B4-BE49-F238E27FC236}">
                <a16:creationId xmlns:a16="http://schemas.microsoft.com/office/drawing/2014/main" id="{1170C3F2-347F-06BF-6370-5ABF040A1295}"/>
              </a:ext>
            </a:extLst>
          </p:cNvPr>
          <p:cNvSpPr txBox="1"/>
          <p:nvPr/>
        </p:nvSpPr>
        <p:spPr>
          <a:xfrm>
            <a:off x="5020938" y="5155316"/>
            <a:ext cx="2140026" cy="646331"/>
          </a:xfrm>
          <a:prstGeom prst="rect">
            <a:avLst/>
          </a:prstGeom>
          <a:noFill/>
        </p:spPr>
        <p:txBody>
          <a:bodyPr wrap="square">
            <a:spAutoFit/>
          </a:bodyPr>
          <a:lstStyle/>
          <a:p>
            <a:r>
              <a:rPr lang="en-US" sz="1800" dirty="0">
                <a:effectLst/>
                <a:latin typeface="Arial" panose="020B0604020202020204" pitchFamily="34" charset="0"/>
                <a:ea typeface="Calibri" panose="020F0502020204030204" pitchFamily="34" charset="0"/>
              </a:rPr>
              <a:t>2NO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N</a:t>
            </a:r>
            <a:r>
              <a:rPr lang="en-US" sz="1800" baseline="-25000" dirty="0">
                <a:effectLst/>
                <a:latin typeface="Arial" panose="020B0604020202020204" pitchFamily="34" charset="0"/>
                <a:ea typeface="Calibri" panose="020F0502020204030204" pitchFamily="34" charset="0"/>
              </a:rPr>
              <a:t>2</a:t>
            </a:r>
            <a:r>
              <a:rPr lang="en-US" sz="1800" dirty="0">
                <a:effectLst/>
                <a:latin typeface="Arial" panose="020B0604020202020204" pitchFamily="34" charset="0"/>
                <a:ea typeface="Calibri" panose="020F0502020204030204" pitchFamily="34" charset="0"/>
              </a:rPr>
              <a:t> + O</a:t>
            </a:r>
            <a:r>
              <a:rPr lang="en-US" sz="1800" baseline="-25000" dirty="0">
                <a:effectLst/>
                <a:latin typeface="Arial" panose="020B0604020202020204" pitchFamily="34" charset="0"/>
                <a:ea typeface="Calibri" panose="020F0502020204030204" pitchFamily="34" charset="0"/>
              </a:rPr>
              <a:t>2</a:t>
            </a:r>
            <a:br>
              <a:rPr lang="en-US" sz="1800" dirty="0">
                <a:effectLst/>
                <a:latin typeface="Arial" panose="020B060402020202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17611289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0AB344-5E72-6E08-760D-4117D18010B6}"/>
              </a:ext>
            </a:extLst>
          </p:cNvPr>
          <p:cNvSpPr txBox="1"/>
          <p:nvPr/>
        </p:nvSpPr>
        <p:spPr>
          <a:xfrm>
            <a:off x="742720" y="623340"/>
            <a:ext cx="11449280" cy="1785104"/>
          </a:xfrm>
          <a:prstGeom prst="rect">
            <a:avLst/>
          </a:prstGeom>
          <a:noFill/>
        </p:spPr>
        <p:txBody>
          <a:bodyPr wrap="square">
            <a:spAutoFit/>
          </a:bodyPr>
          <a:lstStyle/>
          <a:p>
            <a:r>
              <a:rPr lang="en-US" sz="2000" b="1" dirty="0">
                <a:effectLst/>
                <a:latin typeface="Arial" panose="020B0604020202020204" pitchFamily="34" charset="0"/>
                <a:ea typeface="Calibri" panose="020F0502020204030204" pitchFamily="34" charset="0"/>
              </a:rPr>
              <a:t>The Oxidization Catalyst</a:t>
            </a:r>
          </a:p>
          <a:p>
            <a:br>
              <a:rPr lang="en-US" sz="1800" dirty="0">
                <a:effectLst/>
                <a:latin typeface="Arial" panose="020B0604020202020204" pitchFamily="34" charset="0"/>
                <a:ea typeface="Calibri" panose="020F0502020204030204" pitchFamily="34" charset="0"/>
              </a:rPr>
            </a:br>
            <a:r>
              <a:rPr lang="en-US" sz="1800" dirty="0">
                <a:effectLst/>
                <a:latin typeface="Arial" panose="020B0604020202020204" pitchFamily="34" charset="0"/>
                <a:ea typeface="Calibri" panose="020F0502020204030204" pitchFamily="34" charset="0"/>
              </a:rPr>
              <a:t>The oxidation catalyst is the second stage of the catalytic converter. It reduces the unburned hydrocarbons and carbon monoxide by burning (oxidizing) them over a platinum and palladium catalyst. This catalyst aids the reaction of the CO and hydrocarbons with the remaining oxygen in the exhaust gas. For example:</a:t>
            </a:r>
            <a:br>
              <a:rPr lang="en-US" sz="1800" dirty="0">
                <a:effectLst/>
                <a:latin typeface="Arial" panose="020B0604020202020204" pitchFamily="34" charset="0"/>
                <a:ea typeface="Calibri" panose="020F0502020204030204" pitchFamily="34" charset="0"/>
              </a:rPr>
            </a:br>
            <a:r>
              <a:rPr lang="en-US" sz="1800" dirty="0">
                <a:effectLst/>
                <a:latin typeface="Arial" panose="020B0604020202020204" pitchFamily="34" charset="0"/>
                <a:ea typeface="Calibri" panose="020F0502020204030204" pitchFamily="34" charset="0"/>
              </a:rPr>
              <a:t>                                                                  2CO + O</a:t>
            </a:r>
            <a:r>
              <a:rPr lang="en-US" sz="1800" baseline="-25000" dirty="0">
                <a:effectLst/>
                <a:latin typeface="Arial" panose="020B0604020202020204" pitchFamily="34" charset="0"/>
                <a:ea typeface="Calibri" panose="020F0502020204030204" pitchFamily="34" charset="0"/>
              </a:rPr>
              <a:t>2</a:t>
            </a:r>
            <a:r>
              <a:rPr lang="en-US" sz="1800" dirty="0">
                <a:effectLst/>
                <a:latin typeface="Arial" panose="020B060402020202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sym typeface="Symbol" panose="05050102010706020507" pitchFamily="18" charset="2"/>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Arial" panose="020B0604020202020204" pitchFamily="34" charset="0"/>
                <a:ea typeface="Calibri" panose="020F0502020204030204" pitchFamily="34" charset="0"/>
              </a:rPr>
              <a:t>2CO</a:t>
            </a:r>
            <a:r>
              <a:rPr lang="en-US" sz="1800" baseline="-25000" dirty="0">
                <a:effectLst/>
                <a:latin typeface="Arial" panose="020B0604020202020204" pitchFamily="34" charset="0"/>
                <a:ea typeface="Calibri" panose="020F0502020204030204" pitchFamily="34" charset="0"/>
              </a:rPr>
              <a:t>2</a:t>
            </a:r>
            <a:endParaRPr lang="en-IN" dirty="0"/>
          </a:p>
        </p:txBody>
      </p:sp>
    </p:spTree>
    <p:extLst>
      <p:ext uri="{BB962C8B-B14F-4D97-AF65-F5344CB8AC3E}">
        <p14:creationId xmlns:p14="http://schemas.microsoft.com/office/powerpoint/2010/main" val="3396950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3A506D-D35D-CD78-B66A-E3196A3AC929}"/>
              </a:ext>
            </a:extLst>
          </p:cNvPr>
          <p:cNvSpPr txBox="1"/>
          <p:nvPr/>
        </p:nvSpPr>
        <p:spPr>
          <a:xfrm>
            <a:off x="0" y="660042"/>
            <a:ext cx="11963400" cy="3129062"/>
          </a:xfrm>
          <a:prstGeom prst="rect">
            <a:avLst/>
          </a:prstGeom>
          <a:noFill/>
        </p:spPr>
        <p:txBody>
          <a:bodyPr wrap="square">
            <a:spAutoFit/>
          </a:bodyPr>
          <a:lstStyle/>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ii</a:t>
            </a:r>
            <a:r>
              <a:rPr lang="en-US" sz="1800" dirty="0">
                <a:effectLst/>
                <a:latin typeface="NewCenturySchlbk-Roman"/>
                <a:ea typeface="Calibri" panose="020F0502020204030204" pitchFamily="34" charset="0"/>
                <a:cs typeface="NewCenturySchlbk-Roman"/>
              </a:rPr>
              <a:t>) </a:t>
            </a:r>
            <a:r>
              <a:rPr lang="en-US" sz="1800" b="1" dirty="0">
                <a:effectLst/>
                <a:latin typeface="NewCenturySchlbk-Bold"/>
                <a:ea typeface="Calibri" panose="020F0502020204030204" pitchFamily="34" charset="0"/>
                <a:cs typeface="NewCenturySchlbk-Bold"/>
              </a:rPr>
              <a:t>Secondary pollutants. </a:t>
            </a:r>
            <a:r>
              <a:rPr lang="en-US" sz="1800" dirty="0">
                <a:effectLst/>
                <a:latin typeface="NewCenturySchlbk-Roman"/>
                <a:ea typeface="Calibri" panose="020F0502020204030204" pitchFamily="34" charset="0"/>
                <a:cs typeface="NewCenturySchlbk-Roman"/>
              </a:rPr>
              <a:t>The secondary pollutants are produced by the combination of primary emitted pollutants</a:t>
            </a:r>
            <a:r>
              <a:rPr lang="en-US" dirty="0">
                <a:latin typeface="NewCenturySchlbk-Roman"/>
                <a:ea typeface="Calibri" panose="020F0502020204030204" pitchFamily="34" charset="0"/>
                <a:cs typeface="NewCenturySchlbk-Roman"/>
              </a:rPr>
              <a:t> </a:t>
            </a:r>
            <a:r>
              <a:rPr lang="en-US" sz="1800" dirty="0">
                <a:effectLst/>
                <a:latin typeface="NewCenturySchlbk-Roman"/>
                <a:ea typeface="Calibri" panose="020F0502020204030204" pitchFamily="34" charset="0"/>
                <a:cs typeface="NewCenturySchlbk-Roman"/>
              </a:rPr>
              <a:t>in the atmosphere. In bright sunlight, a photochemical reaction occurs between nitrogen oxides; oxygen and waste hydrocarbons from gasoline that forms </a:t>
            </a:r>
            <a:r>
              <a:rPr lang="en-US" sz="1800" dirty="0" err="1">
                <a:effectLst/>
                <a:latin typeface="NewCenturySchlbk-Roman"/>
                <a:ea typeface="Calibri" panose="020F0502020204030204" pitchFamily="34" charset="0"/>
                <a:cs typeface="NewCenturySchlbk-Roman"/>
              </a:rPr>
              <a:t>peroxy</a:t>
            </a:r>
            <a:r>
              <a:rPr lang="en-US" sz="1800" dirty="0">
                <a:effectLst/>
                <a:latin typeface="NewCenturySchlbk-Roman"/>
                <a:ea typeface="Calibri" panose="020F0502020204030204" pitchFamily="34" charset="0"/>
                <a:cs typeface="NewCenturySchlbk-Roman"/>
              </a:rPr>
              <a:t> acetyl nitrate (PAN) and ozone (O</a:t>
            </a:r>
            <a:r>
              <a:rPr lang="en-US" sz="1100" dirty="0">
                <a:effectLst/>
                <a:latin typeface="NewCenturySchlbk-Roman"/>
                <a:ea typeface="Calibri" panose="020F0502020204030204" pitchFamily="34" charset="0"/>
                <a:cs typeface="NewCenturySchlbk-Roman"/>
              </a:rPr>
              <a:t>3</a:t>
            </a:r>
            <a:r>
              <a:rPr lang="en-US" sz="1800" dirty="0">
                <a:effectLst/>
                <a:latin typeface="NewCenturySchlbk-Roman"/>
                <a:ea typeface="Calibri" panose="020F0502020204030204" pitchFamily="34" charset="0"/>
                <a:cs typeface="NewCenturySchlbk-Roman"/>
              </a:rPr>
              <a:t>), Both of them are toxic components of smog and cause smarting eyes and lung damage.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a:t>
            </a:r>
            <a:r>
              <a:rPr lang="en-US" sz="1800" i="1" dirty="0">
                <a:effectLst/>
                <a:latin typeface="NewCenturySchlbk-Italic"/>
                <a:ea typeface="Calibri" panose="020F0502020204030204" pitchFamily="34" charset="0"/>
                <a:cs typeface="NewCenturySchlbk-Italic"/>
              </a:rPr>
              <a:t>iii</a:t>
            </a:r>
            <a:r>
              <a:rPr lang="en-US" sz="1800" dirty="0">
                <a:effectLst/>
                <a:latin typeface="NewCenturySchlbk-Roman"/>
                <a:ea typeface="Calibri" panose="020F0502020204030204" pitchFamily="34" charset="0"/>
                <a:cs typeface="NewCenturySchlbk-Roman"/>
              </a:rPr>
              <a:t>) </a:t>
            </a:r>
            <a:r>
              <a:rPr lang="en-US" sz="1800" b="1" dirty="0">
                <a:effectLst/>
                <a:latin typeface="NewCenturySchlbk-Bold"/>
                <a:ea typeface="Calibri" panose="020F0502020204030204" pitchFamily="34" charset="0"/>
                <a:cs typeface="NewCenturySchlbk-Bold"/>
              </a:rPr>
              <a:t>Smog. </a:t>
            </a:r>
            <a:r>
              <a:rPr lang="en-US" sz="1800" dirty="0">
                <a:effectLst/>
                <a:latin typeface="NewCenturySchlbk-Roman"/>
                <a:ea typeface="Calibri" panose="020F0502020204030204" pitchFamily="34" charset="0"/>
                <a:cs typeface="NewCenturySchlbk-Roman"/>
              </a:rPr>
              <a:t>The fog deposited with smoke and chemical fumes forms a dark and thick covering smog. Smog is very common in almost all the industrial areas as the smog is trapped for many days by the stagnant air. It is harmful both for animals and plants.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B83D77A7-3EF4-86B8-3143-AFF771E41A52}"/>
              </a:ext>
            </a:extLst>
          </p:cNvPr>
          <p:cNvSpPr txBox="1"/>
          <p:nvPr/>
        </p:nvSpPr>
        <p:spPr>
          <a:xfrm>
            <a:off x="4058321" y="155737"/>
            <a:ext cx="4085217" cy="504305"/>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Classification of Pollutants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2" descr="Classification of Pollutants | Primary Pollutants vs Secondary Pollutants |  Environmental Chemist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148" y="3703045"/>
            <a:ext cx="7111241" cy="286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935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stinguish between primary pollutant and secondary polluta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879" y="484048"/>
            <a:ext cx="7014497" cy="4932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5518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8B3AE9-DED3-0CD4-2A34-088CC3B8898B}"/>
              </a:ext>
            </a:extLst>
          </p:cNvPr>
          <p:cNvSpPr txBox="1"/>
          <p:nvPr/>
        </p:nvSpPr>
        <p:spPr>
          <a:xfrm>
            <a:off x="4048382" y="0"/>
            <a:ext cx="4085217" cy="504305"/>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Classification of Pollution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39135C0-CE1A-F160-A662-CCDF06E90AB2}"/>
              </a:ext>
            </a:extLst>
          </p:cNvPr>
          <p:cNvSpPr txBox="1"/>
          <p:nvPr/>
        </p:nvSpPr>
        <p:spPr>
          <a:xfrm>
            <a:off x="454978" y="504305"/>
            <a:ext cx="11737022" cy="1928733"/>
          </a:xfrm>
          <a:prstGeom prst="rect">
            <a:avLst/>
          </a:prstGeom>
          <a:noFill/>
        </p:spPr>
        <p:txBody>
          <a:bodyPr wrap="square">
            <a:spAutoFit/>
          </a:bodyPr>
          <a:lstStyle/>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AIR POLLUTION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The WHO defines </a:t>
            </a:r>
            <a:r>
              <a:rPr lang="en-US" sz="1800" b="1" dirty="0">
                <a:effectLst/>
                <a:latin typeface="NewCenturySchlbk-Bold"/>
                <a:ea typeface="Calibri" panose="020F0502020204030204" pitchFamily="34" charset="0"/>
                <a:cs typeface="NewCenturySchlbk-Bold"/>
              </a:rPr>
              <a:t>air pollution </a:t>
            </a:r>
            <a:r>
              <a:rPr lang="en-US" sz="1800" dirty="0">
                <a:effectLst/>
                <a:latin typeface="NewCenturySchlbk-Roman"/>
                <a:ea typeface="Calibri" panose="020F0502020204030204" pitchFamily="34" charset="0"/>
                <a:cs typeface="NewCenturySchlbk-Roman"/>
              </a:rPr>
              <a:t>as the presence of materials in the air in such concentration which are harmful to man and his environment. A number of ingredients find their way in the air and these are mostly gases, which rapidly spread over wide areas.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01EDBFF-6416-99AD-B1E6-6BB8BB5DEC27}"/>
              </a:ext>
            </a:extLst>
          </p:cNvPr>
          <p:cNvSpPr txBox="1"/>
          <p:nvPr/>
        </p:nvSpPr>
        <p:spPr>
          <a:xfrm>
            <a:off x="454978" y="2433038"/>
            <a:ext cx="6022022" cy="4262705"/>
          </a:xfrm>
          <a:prstGeom prst="rect">
            <a:avLst/>
          </a:prstGeom>
          <a:noFill/>
        </p:spPr>
        <p:txBody>
          <a:bodyPr wrap="square">
            <a:spAutoFit/>
          </a:bodyPr>
          <a:lstStyle/>
          <a:p>
            <a:pPr algn="just">
              <a:lnSpc>
                <a:spcPct val="150000"/>
              </a:lnSpc>
              <a:spcAft>
                <a:spcPts val="1000"/>
              </a:spcAft>
            </a:pPr>
            <a:r>
              <a:rPr lang="en-US"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SOURCES OF AIR POLLUTION</a:t>
            </a:r>
            <a:endParaRPr lang="en-IN"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Various sources of air pollution are fossil fuels, industries, agricultural activities, wars, natural causes and emissions from vehicles.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a:t>
            </a:r>
            <a:r>
              <a:rPr lang="en-US" sz="2000" b="1" dirty="0" err="1">
                <a:effectLst/>
                <a:latin typeface="Arial" panose="020B0604020202020204" pitchFamily="34" charset="0"/>
                <a:ea typeface="Calibri" panose="020F0502020204030204" pitchFamily="34" charset="0"/>
                <a:cs typeface="Times New Roman" panose="02020603050405020304" pitchFamily="18" charset="0"/>
              </a:rPr>
              <a:t>i</a:t>
            </a:r>
            <a:r>
              <a:rPr lang="en-US" sz="2000" b="1" dirty="0">
                <a:effectLst/>
                <a:latin typeface="Arial" panose="020B0604020202020204" pitchFamily="34" charset="0"/>
                <a:ea typeface="Calibri" panose="020F0502020204030204" pitchFamily="34" charset="0"/>
                <a:cs typeface="Times New Roman" panose="02020603050405020304" pitchFamily="18" charset="0"/>
              </a:rPr>
              <a:t>) </a:t>
            </a:r>
            <a:r>
              <a:rPr lang="en-US" sz="1800" b="1" dirty="0">
                <a:effectLst/>
                <a:latin typeface="Arial" panose="020B0604020202020204" pitchFamily="34" charset="0"/>
                <a:ea typeface="Calibri" panose="020F0502020204030204" pitchFamily="34" charset="0"/>
                <a:cs typeface="Times New Roman" panose="02020603050405020304" pitchFamily="18" charset="0"/>
              </a:rPr>
              <a:t>Burning Fossil Fuels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dirty="0">
                <a:effectLst/>
                <a:latin typeface="NewCenturySchlbk-Roman"/>
                <a:ea typeface="Calibri" panose="020F0502020204030204" pitchFamily="34" charset="0"/>
                <a:cs typeface="NewCenturySchlbk-Roman"/>
              </a:rPr>
              <a:t>Burning of wood, charcoal and other fossil fuels causes air pollution by the release of carbon dioxide (CO</a:t>
            </a:r>
            <a:r>
              <a:rPr lang="en-US" sz="1100" dirty="0">
                <a:effectLst/>
                <a:latin typeface="NewCenturySchlbk-Roman"/>
                <a:ea typeface="Calibri" panose="020F0502020204030204" pitchFamily="34" charset="0"/>
                <a:cs typeface="NewCenturySchlbk-Roman"/>
              </a:rPr>
              <a:t>2</a:t>
            </a:r>
            <a:r>
              <a:rPr lang="en-US" sz="1800" dirty="0">
                <a:effectLst/>
                <a:latin typeface="NewCenturySchlbk-Roman"/>
                <a:ea typeface="Calibri" panose="020F0502020204030204" pitchFamily="34" charset="0"/>
                <a:cs typeface="NewCenturySchlbk-Roman"/>
              </a:rPr>
              <a:t>), carbon, </a:t>
            </a:r>
            <a:r>
              <a:rPr lang="en-US" sz="1800" dirty="0" err="1">
                <a:effectLst/>
                <a:latin typeface="NewCenturySchlbk-Roman"/>
                <a:ea typeface="Calibri" panose="020F0502020204030204" pitchFamily="34" charset="0"/>
                <a:cs typeface="NewCenturySchlbk-Roman"/>
              </a:rPr>
              <a:t>sulphur</a:t>
            </a:r>
            <a:r>
              <a:rPr lang="en-US" sz="1800" dirty="0">
                <a:effectLst/>
                <a:latin typeface="NewCenturySchlbk-Roman"/>
                <a:ea typeface="Calibri" panose="020F0502020204030204" pitchFamily="34" charset="0"/>
                <a:cs typeface="NewCenturySchlbk-Roman"/>
              </a:rPr>
              <a:t> dioxide etc. Petroleum consists mainly of hydrocarbons, </a:t>
            </a:r>
            <a:r>
              <a:rPr lang="en-US" sz="1800" dirty="0" err="1">
                <a:effectLst/>
                <a:latin typeface="NewCenturySchlbk-Roman"/>
                <a:ea typeface="Calibri" panose="020F0502020204030204" pitchFamily="34" charset="0"/>
                <a:cs typeface="NewCenturySchlbk-Roman"/>
              </a:rPr>
              <a:t>sulphur</a:t>
            </a:r>
            <a:r>
              <a:rPr lang="en-US" sz="1800" dirty="0">
                <a:effectLst/>
                <a:latin typeface="NewCenturySchlbk-Roman"/>
                <a:ea typeface="Calibri" panose="020F0502020204030204" pitchFamily="34" charset="0"/>
                <a:cs typeface="NewCenturySchlbk-Roman"/>
              </a:rPr>
              <a:t> and nitrogen.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124" name="Picture 4" descr="Does air pollution cause Alzheimer's disease? - Harvard Health"/>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9007" y="2724877"/>
            <a:ext cx="5170986" cy="3447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4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C1FE41-3DDB-74FC-FF25-8DD732190D26}"/>
              </a:ext>
            </a:extLst>
          </p:cNvPr>
          <p:cNvSpPr txBox="1"/>
          <p:nvPr/>
        </p:nvSpPr>
        <p:spPr>
          <a:xfrm>
            <a:off x="712693" y="0"/>
            <a:ext cx="10927081" cy="6661439"/>
          </a:xfrm>
          <a:prstGeom prst="rect">
            <a:avLst/>
          </a:prstGeom>
          <a:noFill/>
        </p:spPr>
        <p:txBody>
          <a:bodyPr wrap="square">
            <a:spAutoFit/>
          </a:bodyPr>
          <a:lstStyle/>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(ii) Emissions from Automobiles</a:t>
            </a:r>
            <a:r>
              <a:rPr lang="en-IN" b="1" dirty="0">
                <a:latin typeface="Calibri" panose="020F0502020204030204" pitchFamily="34" charset="0"/>
                <a:ea typeface="Calibri" panose="020F0502020204030204" pitchFamily="34" charset="0"/>
                <a:cs typeface="Times New Roman" panose="02020603050405020304" pitchFamily="18" charset="0"/>
              </a:rPr>
              <a:t>: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Vehicles are mainly responsible for more than 80% of total air pollution.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 major</a:t>
            </a:r>
            <a:r>
              <a:rPr lang="en-US" sz="4400" b="1"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NewCenturySchlbk-Roman"/>
                <a:ea typeface="Calibri" panose="020F0502020204030204" pitchFamily="34" charset="0"/>
                <a:cs typeface="NewCenturySchlbk-Roman"/>
              </a:rPr>
              <a:t>pollutants released from automobiles, locomotives, aircraft etc., include CO, unburnt</a:t>
            </a:r>
            <a:r>
              <a:rPr lang="en-US" sz="4400" b="1" dirty="0">
                <a:latin typeface="Arial" panose="020B0604020202020204" pitchFamily="34" charset="0"/>
                <a:ea typeface="Calibri" panose="020F0502020204030204" pitchFamily="34" charset="0"/>
                <a:cs typeface="Times New Roman" panose="02020603050405020304" pitchFamily="18" charset="0"/>
              </a:rPr>
              <a:t> </a:t>
            </a:r>
            <a:r>
              <a:rPr lang="en-US" sz="1800" dirty="0">
                <a:effectLst/>
                <a:latin typeface="NewCenturySchlbk-Roman"/>
                <a:ea typeface="Calibri" panose="020F0502020204030204" pitchFamily="34" charset="0"/>
                <a:cs typeface="NewCenturySchlbk-Roman"/>
              </a:rPr>
              <a:t>hydrocarbons and nitrogen oxide.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1800" b="1" dirty="0">
                <a:effectLst/>
                <a:latin typeface="Arial" panose="020B0604020202020204" pitchFamily="34" charset="0"/>
                <a:ea typeface="Calibri" panose="020F0502020204030204" pitchFamily="34" charset="0"/>
                <a:cs typeface="Times New Roman" panose="02020603050405020304" pitchFamily="18" charset="0"/>
              </a:rPr>
              <a:t>(iii) Industries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Paper and pulp factories, petroleum refineries, fertilizer plants, and steel industries, thermal power plants are the main sources of air pollution.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They add various harmful gases like CO, SO</a:t>
            </a:r>
            <a:r>
              <a:rPr lang="en-US" sz="1100" dirty="0">
                <a:effectLst/>
                <a:latin typeface="NewCenturySchlbk-Roman"/>
                <a:ea typeface="Calibri" panose="020F0502020204030204" pitchFamily="34" charset="0"/>
                <a:cs typeface="NewCenturySchlbk-Roman"/>
              </a:rPr>
              <a:t>3</a:t>
            </a:r>
            <a:r>
              <a:rPr lang="en-US" sz="1800" dirty="0">
                <a:effectLst/>
                <a:latin typeface="NewCenturySchlbk-Roman"/>
                <a:ea typeface="Calibri" panose="020F0502020204030204" pitchFamily="34" charset="0"/>
                <a:cs typeface="NewCenturySchlbk-Roman"/>
              </a:rPr>
              <a:t>, NO, Hydrocarbons etc., to the atmosphere.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Textile factories release cotton dust into the air. Cities experiencing this type of pollution are Kanpur, Surat and Ahmedabad.</a:t>
            </a:r>
            <a:endParaRPr lang="en-IN"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The pesticide and insecticide industries are posing serious threat to the environment. </a:t>
            </a:r>
          </a:p>
          <a:p>
            <a:pPr marL="285750" indent="-285750" algn="just">
              <a:lnSpc>
                <a:spcPct val="150000"/>
              </a:lnSpc>
              <a:spcAft>
                <a:spcPts val="1000"/>
              </a:spcAft>
              <a:buFont typeface="Wingdings" panose="05000000000000000000" pitchFamily="2" charset="2"/>
              <a:buChar char="q"/>
            </a:pPr>
            <a:r>
              <a:rPr lang="en-US" sz="1800" dirty="0">
                <a:effectLst/>
                <a:latin typeface="NewCenturySchlbk-Roman"/>
                <a:ea typeface="Calibri" panose="020F0502020204030204" pitchFamily="34" charset="0"/>
                <a:cs typeface="NewCenturySchlbk-Roman"/>
              </a:rPr>
              <a:t>Food processing industries and tanneries emit offensive odors.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95464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