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80" r:id="rId6"/>
    <p:sldId id="263" r:id="rId7"/>
    <p:sldId id="264" r:id="rId8"/>
    <p:sldId id="268" r:id="rId9"/>
    <p:sldId id="269" r:id="rId10"/>
    <p:sldId id="270" r:id="rId11"/>
    <p:sldId id="265" r:id="rId12"/>
    <p:sldId id="266" r:id="rId13"/>
    <p:sldId id="291" r:id="rId14"/>
    <p:sldId id="290" r:id="rId15"/>
    <p:sldId id="267" r:id="rId16"/>
    <p:sldId id="292" r:id="rId17"/>
    <p:sldId id="275" r:id="rId18"/>
    <p:sldId id="276" r:id="rId19"/>
    <p:sldId id="277" r:id="rId20"/>
    <p:sldId id="281" r:id="rId21"/>
    <p:sldId id="271" r:id="rId22"/>
    <p:sldId id="278" r:id="rId23"/>
    <p:sldId id="284" r:id="rId24"/>
    <p:sldId id="297" r:id="rId25"/>
    <p:sldId id="282" r:id="rId26"/>
    <p:sldId id="285" r:id="rId27"/>
    <p:sldId id="294" r:id="rId28"/>
    <p:sldId id="286" r:id="rId29"/>
    <p:sldId id="287" r:id="rId30"/>
    <p:sldId id="288" r:id="rId31"/>
    <p:sldId id="295" r:id="rId32"/>
    <p:sldId id="293" r:id="rId33"/>
    <p:sldId id="29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56" y="-4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47838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99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509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919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8333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18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706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47617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700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190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754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738926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685800" y="-45718"/>
            <a:ext cx="7772400" cy="45719"/>
          </a:xfrm>
        </p:spPr>
        <p:txBody>
          <a:bodyPr>
            <a:normAutofit fontScale="90000"/>
          </a:bodyPr>
          <a:lstStyle/>
          <a:p>
            <a:endParaRPr lang="en-US" dirty="0"/>
          </a:p>
        </p:txBody>
      </p:sp>
      <p:sp>
        <p:nvSpPr>
          <p:cNvPr id="3" name="Subtitle 2"/>
          <p:cNvSpPr>
            <a:spLocks noGrp="1"/>
          </p:cNvSpPr>
          <p:nvPr>
            <p:ph type="subTitle" idx="1"/>
          </p:nvPr>
        </p:nvSpPr>
        <p:spPr/>
        <p:txBody>
          <a:bodyPr/>
          <a:lstStyle/>
          <a:p>
            <a:endParaRPr lang="en-US" dirty="0"/>
          </a:p>
        </p:txBody>
      </p:sp>
      <p:sp>
        <p:nvSpPr>
          <p:cNvPr id="4" name="Rectangle 3"/>
          <p:cNvSpPr/>
          <p:nvPr/>
        </p:nvSpPr>
        <p:spPr>
          <a:xfrm>
            <a:off x="381000" y="304800"/>
            <a:ext cx="8534400" cy="5816977"/>
          </a:xfrm>
          <a:prstGeom prst="rect">
            <a:avLst/>
          </a:prstGeom>
        </p:spPr>
        <p:txBody>
          <a:bodyPr wrap="square">
            <a:spAutoFit/>
          </a:bodyPr>
          <a:lstStyle/>
          <a:p>
            <a:r>
              <a:rPr lang="en-US" sz="2400" dirty="0"/>
              <a:t>Differences between Computer Architecture and Computer Organization</a:t>
            </a:r>
          </a:p>
          <a:p>
            <a:r>
              <a:rPr lang="en-US" dirty="0"/>
              <a:t> </a:t>
            </a:r>
            <a:r>
              <a:rPr lang="en-US" dirty="0" smtClean="0"/>
              <a:t>Computer </a:t>
            </a:r>
            <a:r>
              <a:rPr lang="en-US" dirty="0"/>
              <a:t>Architecture is a functional description of the design implementation and requirements of different components of a computer, while Computer Organization provides information about the linking of different operational attributes of the computer system.</a:t>
            </a:r>
          </a:p>
          <a:p>
            <a:r>
              <a:rPr lang="en-US" dirty="0"/>
              <a:t>What is Computer Architecture</a:t>
            </a:r>
            <a:r>
              <a:rPr lang="en-US" dirty="0" smtClean="0"/>
              <a:t>?</a:t>
            </a:r>
          </a:p>
          <a:p>
            <a:endParaRPr lang="en-US" dirty="0"/>
          </a:p>
          <a:p>
            <a:r>
              <a:rPr lang="en-US" b="1" dirty="0"/>
              <a:t>Computer Architecture</a:t>
            </a:r>
            <a:r>
              <a:rPr lang="en-US" dirty="0"/>
              <a:t> is a blueprint for design and implementation of a computer system. It refers to the overall design of a computer system, including the hardware and software components that make up the system and how they interact with each other.</a:t>
            </a:r>
          </a:p>
          <a:p>
            <a:r>
              <a:rPr lang="en-US" dirty="0"/>
              <a:t>Computer architecture provides the functional details and behavior of a computer system. It involves the design of the instruction set, the microarchitecture, and the memory hierarchy, as well as the design of the hardware and software components that make up the system.</a:t>
            </a:r>
          </a:p>
          <a:p>
            <a:r>
              <a:rPr lang="en-US" dirty="0"/>
              <a:t>Computer Architecture mainly deals with the functional behavior of a computer system and </a:t>
            </a:r>
            <a:r>
              <a:rPr lang="en-US" b="1" i="1" u="sng" dirty="0"/>
              <a:t>covers the "What to do?"</a:t>
            </a:r>
            <a:r>
              <a:rPr lang="en-US" dirty="0"/>
              <a:t> part. It gives the functional description of requirements, design, and implementation of the different parts of a computer system.</a:t>
            </a:r>
          </a:p>
          <a:p>
            <a:r>
              <a:rPr lang="en-US" b="1" dirty="0"/>
              <a:t>In the designing process of a computer system, the computer architecture is to be defined before the computer organization.</a:t>
            </a:r>
            <a:endParaRPr lang="en-US" dirty="0"/>
          </a:p>
        </p:txBody>
      </p:sp>
    </p:spTree>
    <p:extLst>
      <p:ext uri="{BB962C8B-B14F-4D97-AF65-F5344CB8AC3E}">
        <p14:creationId xmlns:p14="http://schemas.microsoft.com/office/powerpoint/2010/main" val="1899976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59521"/>
            <a:ext cx="8305800" cy="665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794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533400"/>
            <a:ext cx="8229600" cy="5592763"/>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33400"/>
            <a:ext cx="846591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6270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457200" y="304800"/>
            <a:ext cx="8229600" cy="5821363"/>
          </a:xfrm>
        </p:spPr>
        <p:txBody>
          <a:bodyPr/>
          <a:lstStyle/>
          <a:p>
            <a:pPr marL="0" indent="0">
              <a:buNone/>
            </a:pPr>
            <a:r>
              <a:rPr lang="en-US" dirty="0" smtClean="0"/>
              <a:t>Cache Memory </a:t>
            </a:r>
            <a:r>
              <a:rPr lang="en-US" sz="2400" i="1" dirty="0" smtClean="0"/>
              <a:t>Continued</a:t>
            </a:r>
            <a:endParaRPr lang="en-IN" sz="2400" i="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924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2057400"/>
            <a:ext cx="7915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113" y="2895600"/>
            <a:ext cx="8105775"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025" y="5334000"/>
            <a:ext cx="8105775"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6614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0"/>
            <a:ext cx="8153400" cy="6863417"/>
          </a:xfrm>
          <a:prstGeom prst="rect">
            <a:avLst/>
          </a:prstGeom>
        </p:spPr>
        <p:txBody>
          <a:bodyPr wrap="square">
            <a:spAutoFit/>
          </a:bodyPr>
          <a:lstStyle/>
          <a:p>
            <a:r>
              <a:rPr lang="en-US" sz="2400" b="1" dirty="0">
                <a:solidFill>
                  <a:srgbClr val="FF0000"/>
                </a:solidFill>
              </a:rPr>
              <a:t>Cache Memory</a:t>
            </a:r>
          </a:p>
          <a:p>
            <a:pPr algn="just"/>
            <a:r>
              <a:rPr lang="en-US" dirty="0"/>
              <a:t>Analysis of a large number of typical programs has shown that the references to memory at any given interval of time tend to be confined </a:t>
            </a:r>
            <a:r>
              <a:rPr lang="en-US" dirty="0" smtClean="0"/>
              <a:t>within </a:t>
            </a:r>
            <a:r>
              <a:rPr lang="en-US" dirty="0"/>
              <a:t>a few </a:t>
            </a:r>
            <a:r>
              <a:rPr lang="en-US" i="1" dirty="0">
                <a:solidFill>
                  <a:srgbClr val="C00000"/>
                </a:solidFill>
              </a:rPr>
              <a:t>l</a:t>
            </a:r>
            <a:r>
              <a:rPr lang="en-US" i="1" u="sng" dirty="0">
                <a:solidFill>
                  <a:srgbClr val="C00000"/>
                </a:solidFill>
              </a:rPr>
              <a:t>ocalized</a:t>
            </a:r>
            <a:r>
              <a:rPr lang="en-US" dirty="0"/>
              <a:t> </a:t>
            </a:r>
            <a:r>
              <a:rPr lang="en-US" dirty="0" smtClean="0"/>
              <a:t>areas in memory. </a:t>
            </a:r>
          </a:p>
          <a:p>
            <a:pPr algn="just"/>
            <a:r>
              <a:rPr lang="en-US" dirty="0" smtClean="0"/>
              <a:t>This phenomenon is known as the property of </a:t>
            </a:r>
            <a:r>
              <a:rPr lang="en-US" i="1" u="sng" dirty="0" smtClean="0">
                <a:solidFill>
                  <a:srgbClr val="C00000"/>
                </a:solidFill>
              </a:rPr>
              <a:t>Locality of Reference</a:t>
            </a:r>
            <a:r>
              <a:rPr lang="en-US" u="sng" dirty="0" smtClean="0"/>
              <a:t>.</a:t>
            </a:r>
            <a:endParaRPr lang="en-IN" u="sng" dirty="0"/>
          </a:p>
          <a:p>
            <a:pPr algn="just"/>
            <a:r>
              <a:rPr lang="en-US" dirty="0"/>
              <a:t> </a:t>
            </a:r>
            <a:r>
              <a:rPr lang="en-US" dirty="0" smtClean="0"/>
              <a:t>      1.  Temporal locality of reference</a:t>
            </a:r>
          </a:p>
          <a:p>
            <a:pPr algn="just"/>
            <a:r>
              <a:rPr lang="en-US" dirty="0"/>
              <a:t> </a:t>
            </a:r>
            <a:r>
              <a:rPr lang="en-US" dirty="0" smtClean="0"/>
              <a:t>      2.  Spatial locality of reference</a:t>
            </a:r>
          </a:p>
          <a:p>
            <a:pPr algn="just"/>
            <a:endParaRPr lang="en-US" dirty="0" smtClean="0"/>
          </a:p>
          <a:p>
            <a:pPr algn="just"/>
            <a:r>
              <a:rPr lang="en-US" sz="2000" b="1" dirty="0" smtClean="0">
                <a:solidFill>
                  <a:srgbClr val="FF0000"/>
                </a:solidFill>
              </a:rPr>
              <a:t>Temporal Locality</a:t>
            </a:r>
          </a:p>
          <a:p>
            <a:pPr algn="just"/>
            <a:r>
              <a:rPr lang="en-US" dirty="0"/>
              <a:t> </a:t>
            </a:r>
            <a:r>
              <a:rPr lang="en-US" dirty="0" smtClean="0"/>
              <a:t>    The current instruction which is being fetched may be needed again soon.</a:t>
            </a:r>
          </a:p>
          <a:p>
            <a:pPr algn="just"/>
            <a:endParaRPr lang="en-US" dirty="0" smtClean="0"/>
          </a:p>
          <a:p>
            <a:pPr algn="just"/>
            <a:r>
              <a:rPr lang="en-US" b="1" dirty="0" smtClean="0">
                <a:solidFill>
                  <a:srgbClr val="FF0000"/>
                </a:solidFill>
              </a:rPr>
              <a:t>Spatial Locality</a:t>
            </a:r>
          </a:p>
          <a:p>
            <a:pPr algn="just"/>
            <a:r>
              <a:rPr lang="en-US" dirty="0"/>
              <a:t> </a:t>
            </a:r>
            <a:r>
              <a:rPr lang="en-US" dirty="0" smtClean="0"/>
              <a:t>    The adjacent instructions to current instruction may be needed soon.</a:t>
            </a:r>
          </a:p>
          <a:p>
            <a:pPr algn="just"/>
            <a:endParaRPr lang="en-US" dirty="0" smtClean="0"/>
          </a:p>
          <a:p>
            <a:pPr algn="just"/>
            <a:r>
              <a:rPr lang="en-US" dirty="0" smtClean="0"/>
              <a:t>In view of these two properties, while accessing the main memory for any instruction, instead of fetching just one instruction from main memory, several consecutive instructions are fetched together and stored in cache memory.</a:t>
            </a:r>
          </a:p>
          <a:p>
            <a:pPr algn="just"/>
            <a:r>
              <a:rPr lang="en-US" dirty="0" smtClean="0"/>
              <a:t>	</a:t>
            </a:r>
          </a:p>
          <a:p>
            <a:pPr algn="just"/>
            <a:r>
              <a:rPr lang="en-US" dirty="0"/>
              <a:t>	</a:t>
            </a:r>
            <a:r>
              <a:rPr lang="en-US" b="1" i="1" dirty="0" smtClean="0">
                <a:solidFill>
                  <a:srgbClr val="C00000"/>
                </a:solidFill>
              </a:rPr>
              <a:t>Cache read policy:     </a:t>
            </a:r>
            <a:r>
              <a:rPr lang="en-US" dirty="0" smtClean="0"/>
              <a:t>Read through policy</a:t>
            </a:r>
          </a:p>
          <a:p>
            <a:pPr algn="just"/>
            <a:r>
              <a:rPr lang="en-US" dirty="0"/>
              <a:t>	</a:t>
            </a:r>
            <a:r>
              <a:rPr lang="en-US" dirty="0" smtClean="0"/>
              <a:t>	                    Read back policy</a:t>
            </a:r>
          </a:p>
          <a:p>
            <a:pPr algn="just"/>
            <a:r>
              <a:rPr lang="en-US" dirty="0"/>
              <a:t>	</a:t>
            </a:r>
            <a:r>
              <a:rPr lang="en-US" b="1" i="1" dirty="0" smtClean="0">
                <a:solidFill>
                  <a:srgbClr val="C00000"/>
                </a:solidFill>
              </a:rPr>
              <a:t>Cache write policy:    </a:t>
            </a:r>
            <a:r>
              <a:rPr lang="en-US" dirty="0" smtClean="0"/>
              <a:t>Write through policy</a:t>
            </a:r>
          </a:p>
          <a:p>
            <a:pPr algn="just"/>
            <a:r>
              <a:rPr lang="en-US" dirty="0"/>
              <a:t>	</a:t>
            </a:r>
            <a:r>
              <a:rPr lang="en-US" dirty="0" smtClean="0"/>
              <a:t>	                    Write back policy</a:t>
            </a:r>
          </a:p>
          <a:p>
            <a:pPr algn="just"/>
            <a:r>
              <a:rPr lang="en-US" dirty="0" smtClean="0"/>
              <a:t> </a:t>
            </a:r>
          </a:p>
          <a:p>
            <a:pPr algn="just"/>
            <a:endParaRPr lang="en-US" dirty="0" smtClean="0"/>
          </a:p>
        </p:txBody>
      </p:sp>
    </p:spTree>
    <p:extLst>
      <p:ext uri="{BB962C8B-B14F-4D97-AF65-F5344CB8AC3E}">
        <p14:creationId xmlns:p14="http://schemas.microsoft.com/office/powerpoint/2010/main" val="3304382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7848600" cy="5632311"/>
          </a:xfrm>
          <a:prstGeom prst="rect">
            <a:avLst/>
          </a:prstGeom>
          <a:noFill/>
        </p:spPr>
        <p:txBody>
          <a:bodyPr wrap="square" rtlCol="0">
            <a:spAutoFit/>
          </a:bodyPr>
          <a:lstStyle/>
          <a:p>
            <a:pPr algn="just"/>
            <a:r>
              <a:rPr lang="en-US" b="1" dirty="0" smtClean="0">
                <a:solidFill>
                  <a:srgbClr val="C00000"/>
                </a:solidFill>
              </a:rPr>
              <a:t>Read Through:  </a:t>
            </a:r>
            <a:r>
              <a:rPr lang="en-US" dirty="0" smtClean="0"/>
              <a:t>If the addressed location is not in cache, the content of the addressed location is forwarded to the cache as well as sent to the CPU for execution and remaining consecutive locations are copied to cache along with the execution by CPU.</a:t>
            </a:r>
          </a:p>
          <a:p>
            <a:pPr algn="just"/>
            <a:endParaRPr lang="en-US" dirty="0" smtClean="0"/>
          </a:p>
          <a:p>
            <a:pPr algn="just"/>
            <a:r>
              <a:rPr lang="en-US" b="1" dirty="0" smtClean="0">
                <a:solidFill>
                  <a:srgbClr val="C00000"/>
                </a:solidFill>
              </a:rPr>
              <a:t>Read Back:   </a:t>
            </a:r>
            <a:r>
              <a:rPr lang="en-US" dirty="0" smtClean="0"/>
              <a:t>The entire block containing the addressed location is transferred from main memory to cache and then the addressed location is forwarded to CPU for execution.</a:t>
            </a:r>
          </a:p>
          <a:p>
            <a:pPr algn="just"/>
            <a:endParaRPr lang="en-US" dirty="0" smtClean="0"/>
          </a:p>
          <a:p>
            <a:pPr algn="just"/>
            <a:r>
              <a:rPr lang="en-US" b="1" dirty="0" smtClean="0">
                <a:solidFill>
                  <a:srgbClr val="C00000"/>
                </a:solidFill>
              </a:rPr>
              <a:t>Write Through:  </a:t>
            </a:r>
            <a:r>
              <a:rPr lang="en-US" dirty="0" smtClean="0"/>
              <a:t>If the content of the addressed location needs to be changed during execution, the cache location is changed with the new value as well as the corresponding main memory location is also updated accordingly. </a:t>
            </a:r>
          </a:p>
          <a:p>
            <a:pPr algn="just"/>
            <a:endParaRPr lang="en-US" dirty="0" smtClean="0"/>
          </a:p>
          <a:p>
            <a:pPr algn="just"/>
            <a:r>
              <a:rPr lang="en-US" b="1" dirty="0" smtClean="0">
                <a:solidFill>
                  <a:srgbClr val="C00000"/>
                </a:solidFill>
              </a:rPr>
              <a:t>Write Back: </a:t>
            </a:r>
            <a:r>
              <a:rPr lang="en-US" dirty="0"/>
              <a:t>If the content of the addressed location needs to be changed during execution,</a:t>
            </a:r>
            <a:r>
              <a:rPr lang="en-US" b="1" dirty="0" smtClean="0">
                <a:solidFill>
                  <a:srgbClr val="C00000"/>
                </a:solidFill>
              </a:rPr>
              <a:t> </a:t>
            </a:r>
            <a:r>
              <a:rPr lang="en-US" dirty="0" smtClean="0"/>
              <a:t>the cache content is updated only and marked for the change. Finally at the termination or for replacement need the entire cache page is copied back to corresponding main memory block. The logic behind is that in many cases the same addressed location is repeatedly updated during the stay in cache, we need the last change to be updated in main memory.</a:t>
            </a:r>
          </a:p>
          <a:p>
            <a:pPr algn="just"/>
            <a:endParaRPr lang="en-IN" dirty="0"/>
          </a:p>
        </p:txBody>
      </p:sp>
    </p:spTree>
    <p:extLst>
      <p:ext uri="{BB962C8B-B14F-4D97-AF65-F5344CB8AC3E}">
        <p14:creationId xmlns:p14="http://schemas.microsoft.com/office/powerpoint/2010/main" val="6146860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533400" y="762000"/>
            <a:ext cx="8229600" cy="5410200"/>
          </a:xfrm>
        </p:spPr>
        <p:txBody>
          <a:bodyPr>
            <a:normAutofit fontScale="92500" lnSpcReduction="10000"/>
          </a:bodyPr>
          <a:lstStyle/>
          <a:p>
            <a:pPr marL="0" indent="0">
              <a:buNone/>
            </a:pPr>
            <a:r>
              <a:rPr lang="en-US" dirty="0"/>
              <a:t>The basic characteristic of cache memory is its fast access time. Therefore, very little or no time must be wasted when searching for words in the cache. The transformation of data from main memory to cache memory is referred to as a mapping process. </a:t>
            </a:r>
            <a:endParaRPr lang="en-US" dirty="0" smtClean="0"/>
          </a:p>
          <a:p>
            <a:pPr marL="0" indent="0">
              <a:buNone/>
            </a:pPr>
            <a:r>
              <a:rPr lang="en-US" dirty="0" smtClean="0"/>
              <a:t>Three </a:t>
            </a:r>
            <a:r>
              <a:rPr lang="en-US" dirty="0"/>
              <a:t>types of mapping procedures are of practical interest when considering the organization of cache memory</a:t>
            </a:r>
            <a:r>
              <a:rPr lang="en-US" dirty="0" smtClean="0"/>
              <a:t>:</a:t>
            </a:r>
          </a:p>
          <a:p>
            <a:pPr marL="0" indent="0">
              <a:buNone/>
            </a:pPr>
            <a:r>
              <a:rPr lang="en-US" dirty="0" smtClean="0"/>
              <a:t> </a:t>
            </a:r>
            <a:r>
              <a:rPr lang="en-US" dirty="0"/>
              <a:t>1. </a:t>
            </a:r>
            <a:r>
              <a:rPr lang="en-US" dirty="0" smtClean="0"/>
              <a:t>Direct </a:t>
            </a:r>
            <a:r>
              <a:rPr lang="en-US" dirty="0"/>
              <a:t>mapping </a:t>
            </a:r>
            <a:endParaRPr lang="en-US" dirty="0" smtClean="0"/>
          </a:p>
          <a:p>
            <a:pPr marL="0" indent="0">
              <a:buNone/>
            </a:pPr>
            <a:r>
              <a:rPr lang="en-US" dirty="0" smtClean="0"/>
              <a:t> 2</a:t>
            </a:r>
            <a:r>
              <a:rPr lang="en-US" dirty="0"/>
              <a:t>. </a:t>
            </a:r>
            <a:r>
              <a:rPr lang="en-US" dirty="0" smtClean="0"/>
              <a:t>Associative mapping </a:t>
            </a:r>
          </a:p>
          <a:p>
            <a:pPr marL="0" indent="0">
              <a:buNone/>
            </a:pPr>
            <a:r>
              <a:rPr lang="en-US" dirty="0" smtClean="0"/>
              <a:t> 3</a:t>
            </a:r>
            <a:r>
              <a:rPr lang="en-US" dirty="0"/>
              <a:t>. Set-associative mapping</a:t>
            </a:r>
            <a:endParaRPr lang="en-IN" dirty="0"/>
          </a:p>
        </p:txBody>
      </p:sp>
    </p:spTree>
    <p:extLst>
      <p:ext uri="{BB962C8B-B14F-4D97-AF65-F5344CB8AC3E}">
        <p14:creationId xmlns:p14="http://schemas.microsoft.com/office/powerpoint/2010/main" val="25232391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82701"/>
            <a:ext cx="8305800" cy="6247864"/>
          </a:xfrm>
          <a:prstGeom prst="rect">
            <a:avLst/>
          </a:prstGeom>
        </p:spPr>
        <p:txBody>
          <a:bodyPr wrap="square">
            <a:spAutoFit/>
          </a:bodyPr>
          <a:lstStyle/>
          <a:p>
            <a:pPr algn="just"/>
            <a:r>
              <a:rPr lang="en-US" sz="2000" dirty="0" smtClean="0"/>
              <a:t>To elaborate on cache organization we must discuss to fundamental issues namely </a:t>
            </a:r>
          </a:p>
          <a:p>
            <a:pPr algn="just"/>
            <a:r>
              <a:rPr lang="en-US" sz="2000" dirty="0"/>
              <a:t>	</a:t>
            </a:r>
            <a:r>
              <a:rPr lang="en-US" sz="2000" b="1" i="1" dirty="0" smtClean="0">
                <a:solidFill>
                  <a:srgbClr val="C00000"/>
                </a:solidFill>
              </a:rPr>
              <a:t>Mapping techniques</a:t>
            </a:r>
          </a:p>
          <a:p>
            <a:pPr algn="just"/>
            <a:r>
              <a:rPr lang="en-US" sz="2000" b="1" i="1" dirty="0">
                <a:solidFill>
                  <a:srgbClr val="C00000"/>
                </a:solidFill>
              </a:rPr>
              <a:t>	</a:t>
            </a:r>
            <a:r>
              <a:rPr lang="en-US" sz="2000" b="1" i="1" dirty="0" smtClean="0">
                <a:solidFill>
                  <a:srgbClr val="C00000"/>
                </a:solidFill>
              </a:rPr>
              <a:t>Page replacement techniques</a:t>
            </a:r>
            <a:endParaRPr lang="en-US" sz="2000" dirty="0" smtClean="0"/>
          </a:p>
          <a:p>
            <a:pPr algn="just"/>
            <a:r>
              <a:rPr lang="en-US" sz="2000" dirty="0" smtClean="0"/>
              <a:t>The </a:t>
            </a:r>
            <a:r>
              <a:rPr lang="en-US" sz="2000" dirty="0"/>
              <a:t>basic characteristic of cache memory is its fast access time. Therefore, very little or no time must be wasted when searching for words in the cache. The transformation of data from main memory to cache memory is referred to as a mapping process. </a:t>
            </a:r>
            <a:endParaRPr lang="en-US" sz="2000" dirty="0" smtClean="0"/>
          </a:p>
          <a:p>
            <a:pPr algn="just"/>
            <a:endParaRPr lang="en-US" sz="2000" dirty="0"/>
          </a:p>
          <a:p>
            <a:pPr algn="just"/>
            <a:r>
              <a:rPr lang="en-US" sz="2000" dirty="0"/>
              <a:t>Three types of mapping procedures are of practical interest when considering the organization of cache memory:</a:t>
            </a:r>
          </a:p>
          <a:p>
            <a:pPr algn="just"/>
            <a:r>
              <a:rPr lang="en-US" sz="2000" dirty="0"/>
              <a:t> </a:t>
            </a:r>
            <a:r>
              <a:rPr lang="en-US" sz="2000" b="1" i="1" dirty="0">
                <a:solidFill>
                  <a:srgbClr val="C00000"/>
                </a:solidFill>
              </a:rPr>
              <a:t>1. Direct mapping </a:t>
            </a:r>
          </a:p>
          <a:p>
            <a:pPr algn="just"/>
            <a:r>
              <a:rPr lang="en-US" sz="2000" b="1" i="1" dirty="0">
                <a:solidFill>
                  <a:srgbClr val="C00000"/>
                </a:solidFill>
              </a:rPr>
              <a:t> 2. Associative mapping </a:t>
            </a:r>
          </a:p>
          <a:p>
            <a:pPr algn="just"/>
            <a:r>
              <a:rPr lang="en-US" sz="2000" b="1" i="1" dirty="0">
                <a:solidFill>
                  <a:srgbClr val="C00000"/>
                </a:solidFill>
              </a:rPr>
              <a:t> 3. Set-associative </a:t>
            </a:r>
            <a:r>
              <a:rPr lang="en-US" sz="2000" b="1" i="1" dirty="0" smtClean="0">
                <a:solidFill>
                  <a:srgbClr val="C00000"/>
                </a:solidFill>
              </a:rPr>
              <a:t>mapping</a:t>
            </a:r>
          </a:p>
          <a:p>
            <a:pPr algn="just"/>
            <a:endParaRPr lang="en-US" sz="2000" b="1" i="1" dirty="0">
              <a:solidFill>
                <a:srgbClr val="C00000"/>
              </a:solidFill>
            </a:endParaRPr>
          </a:p>
          <a:p>
            <a:pPr algn="just"/>
            <a:r>
              <a:rPr lang="en-US" sz="2000" dirty="0" smtClean="0"/>
              <a:t>There are various replacement algorithms namely</a:t>
            </a:r>
          </a:p>
          <a:p>
            <a:pPr marL="457200" indent="-457200" algn="just">
              <a:buAutoNum type="arabicPeriod"/>
            </a:pPr>
            <a:r>
              <a:rPr lang="en-US" sz="2000" b="1" i="1" dirty="0" smtClean="0">
                <a:solidFill>
                  <a:srgbClr val="C00000"/>
                </a:solidFill>
              </a:rPr>
              <a:t>FIFO, First in First out</a:t>
            </a:r>
          </a:p>
          <a:p>
            <a:pPr marL="457200" indent="-457200" algn="just">
              <a:buAutoNum type="arabicPeriod"/>
            </a:pPr>
            <a:r>
              <a:rPr lang="en-US" sz="2000" b="1" i="1" dirty="0" smtClean="0">
                <a:solidFill>
                  <a:srgbClr val="C00000"/>
                </a:solidFill>
              </a:rPr>
              <a:t>LRU, Least recently used</a:t>
            </a:r>
          </a:p>
          <a:p>
            <a:pPr marL="457200" indent="-457200" algn="just">
              <a:buAutoNum type="arabicPeriod" startAt="3"/>
            </a:pPr>
            <a:r>
              <a:rPr lang="en-US" sz="2000" b="1" i="1" dirty="0" smtClean="0">
                <a:solidFill>
                  <a:srgbClr val="C00000"/>
                </a:solidFill>
              </a:rPr>
              <a:t>NUR, Not used recently</a:t>
            </a:r>
          </a:p>
          <a:p>
            <a:pPr marL="457200" indent="-457200" algn="just">
              <a:buAutoNum type="arabicPeriod" startAt="3"/>
            </a:pPr>
            <a:r>
              <a:rPr lang="en-US" sz="2000" b="1" i="1" dirty="0" smtClean="0">
                <a:solidFill>
                  <a:srgbClr val="C00000"/>
                </a:solidFill>
              </a:rPr>
              <a:t>Optimal replacement algorithm etc.</a:t>
            </a:r>
            <a:endParaRPr lang="en-IN" sz="2000" b="1" i="1" dirty="0">
              <a:solidFill>
                <a:srgbClr val="C00000"/>
              </a:solidFill>
            </a:endParaRPr>
          </a:p>
        </p:txBody>
      </p:sp>
    </p:spTree>
    <p:extLst>
      <p:ext uri="{BB962C8B-B14F-4D97-AF65-F5344CB8AC3E}">
        <p14:creationId xmlns:p14="http://schemas.microsoft.com/office/powerpoint/2010/main" val="2413646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609600"/>
            <a:ext cx="7467600" cy="606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65700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805656"/>
            <a:ext cx="8229600" cy="5747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0625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777081"/>
            <a:ext cx="8001000" cy="588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320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What is Computer Organization?</a:t>
            </a:r>
          </a:p>
          <a:p>
            <a:r>
              <a:rPr lang="en-US" b="1" dirty="0"/>
              <a:t>Computer Organization</a:t>
            </a:r>
            <a:r>
              <a:rPr lang="en-US" dirty="0"/>
              <a:t> refers to the way in which the hardware components of a computer system are arranged and interconnected. It implements the provided computer architecture and </a:t>
            </a:r>
            <a:r>
              <a:rPr lang="en-US" b="1" i="1" u="sng" dirty="0"/>
              <a:t>covers the "How to do?"</a:t>
            </a:r>
            <a:r>
              <a:rPr lang="en-US" dirty="0"/>
              <a:t> part.</a:t>
            </a:r>
          </a:p>
          <a:p>
            <a:r>
              <a:rPr lang="en-US" dirty="0"/>
              <a:t>Computer Organization is to be defined after the decision of the computer architecture. It just provides information that how operational attributes of a computer system are linked together and help in realizing the architectural specification of the computer. It involves the design of the interconnections between the various hardware components, as well as the design of the memory and I/O systems.</a:t>
            </a:r>
          </a:p>
          <a:p>
            <a:endParaRPr lang="en-US" dirty="0"/>
          </a:p>
        </p:txBody>
      </p:sp>
    </p:spTree>
    <p:extLst>
      <p:ext uri="{BB962C8B-B14F-4D97-AF65-F5344CB8AC3E}">
        <p14:creationId xmlns:p14="http://schemas.microsoft.com/office/powerpoint/2010/main" val="36974939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458200" cy="6019799"/>
          </a:xfrm>
        </p:spPr>
        <p:txBody>
          <a:bodyPr>
            <a:normAutofit fontScale="90000"/>
          </a:bodyPr>
          <a:lstStyle/>
          <a:p>
            <a:pPr algn="l"/>
            <a:r>
              <a:rPr lang="en-IN" sz="2400" b="1" u="sng" dirty="0" smtClean="0"/>
              <a:t>Associative Memory or Content Addressable Memory</a:t>
            </a:r>
            <a:br>
              <a:rPr lang="en-IN" sz="2400" b="1" u="sng" dirty="0" smtClean="0"/>
            </a:br>
            <a:r>
              <a:rPr lang="en-IN" sz="2400" b="1" u="sng" dirty="0" smtClean="0"/>
              <a:t/>
            </a:r>
            <a:br>
              <a:rPr lang="en-IN" sz="2400" b="1" u="sng" dirty="0" smtClean="0"/>
            </a:br>
            <a:r>
              <a:rPr lang="en-IN" sz="2400" dirty="0"/>
              <a:t> </a:t>
            </a:r>
            <a:r>
              <a:rPr lang="en-IN" sz="2400" dirty="0" smtClean="0"/>
              <a:t>      </a:t>
            </a:r>
            <a:r>
              <a:rPr lang="en-IN" sz="2000" dirty="0" smtClean="0"/>
              <a:t>The time required to find an item stored in memory can be reduced considerably if stored data can be identified for access by the content of the data itself rather than by an address ( normal memory organisation where address is generated by the CPU and the data comes out of the memory).</a:t>
            </a:r>
            <a:br>
              <a:rPr lang="en-IN" sz="2000" dirty="0" smtClean="0"/>
            </a:br>
            <a:r>
              <a:rPr lang="en-IN" sz="2000" dirty="0" smtClean="0"/>
              <a:t>        </a:t>
            </a:r>
            <a:br>
              <a:rPr lang="en-IN" sz="2000" dirty="0" smtClean="0"/>
            </a:br>
            <a:r>
              <a:rPr lang="en-IN" sz="2000" dirty="0" smtClean="0"/>
              <a:t>A memory unit which is accessed by content is called Content Addressable Memory (CAM) or Associative Memory (as it finds an use in associative mapping in cache memory environment). This type of memory is accessed simultaneously and in parallel on the basis of data content rather than by specific address or location.</a:t>
            </a:r>
            <a:br>
              <a:rPr lang="en-IN" sz="2000" dirty="0" smtClean="0"/>
            </a:br>
            <a:r>
              <a:rPr lang="en-IN" sz="2000" dirty="0" smtClean="0"/>
              <a:t>        </a:t>
            </a:r>
            <a:br>
              <a:rPr lang="en-IN" sz="2000" dirty="0" smtClean="0"/>
            </a:br>
            <a:r>
              <a:rPr lang="en-IN" sz="2000" dirty="0" smtClean="0"/>
              <a:t>Because of its organisation, the associative memory is uniquely suited to do parallel searches by data association. Moreover, searches can be done on an entire word or on a specific field within a word (parallel match).</a:t>
            </a:r>
            <a:br>
              <a:rPr lang="en-IN" sz="2000" dirty="0" smtClean="0"/>
            </a:br>
            <a:r>
              <a:rPr lang="en-IN" sz="2000" dirty="0" smtClean="0"/>
              <a:t>       </a:t>
            </a:r>
            <a:br>
              <a:rPr lang="en-IN" sz="2000" dirty="0" smtClean="0"/>
            </a:br>
            <a:r>
              <a:rPr lang="en-IN" sz="2000" dirty="0" smtClean="0"/>
              <a:t>Associative memory is more expensive than random access memory because each cell has storage capability as well as match logic circuitry. For this reason associative memories are used in applications where the search time is very critical and must be very short. </a:t>
            </a:r>
            <a:endParaRPr lang="en-IN" sz="2000" dirty="0"/>
          </a:p>
        </p:txBody>
      </p:sp>
      <p:sp>
        <p:nvSpPr>
          <p:cNvPr id="3" name="Content Placeholder 2"/>
          <p:cNvSpPr>
            <a:spLocks noGrp="1"/>
          </p:cNvSpPr>
          <p:nvPr>
            <p:ph idx="1"/>
          </p:nvPr>
        </p:nvSpPr>
        <p:spPr>
          <a:xfrm>
            <a:off x="457200" y="6080444"/>
            <a:ext cx="82296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499510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6248400" cy="447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0" y="4999672"/>
            <a:ext cx="4572000" cy="1754326"/>
          </a:xfrm>
          <a:prstGeom prst="rect">
            <a:avLst/>
          </a:prstGeom>
        </p:spPr>
        <p:txBody>
          <a:bodyPr>
            <a:spAutoFit/>
          </a:bodyPr>
          <a:lstStyle/>
          <a:p>
            <a:r>
              <a:rPr lang="en-US" dirty="0" smtClean="0"/>
              <a:t>A                </a:t>
            </a:r>
            <a:r>
              <a:rPr lang="en-US" dirty="0"/>
              <a:t>101 </a:t>
            </a:r>
            <a:r>
              <a:rPr lang="en-US" dirty="0" smtClean="0"/>
              <a:t>111100 </a:t>
            </a:r>
          </a:p>
          <a:p>
            <a:r>
              <a:rPr lang="en-US" dirty="0" smtClean="0"/>
              <a:t>K                111 </a:t>
            </a:r>
            <a:r>
              <a:rPr lang="en-US" dirty="0"/>
              <a:t>000000 </a:t>
            </a:r>
            <a:endParaRPr lang="en-US" dirty="0" smtClean="0"/>
          </a:p>
          <a:p>
            <a:r>
              <a:rPr lang="en-US" dirty="0" smtClean="0"/>
              <a:t>Word 1     100 111100    </a:t>
            </a:r>
            <a:r>
              <a:rPr lang="en-US" dirty="0"/>
              <a:t> no </a:t>
            </a:r>
            <a:r>
              <a:rPr lang="en-US" dirty="0" smtClean="0"/>
              <a:t>match       </a:t>
            </a:r>
            <a:r>
              <a:rPr lang="en-US" b="1" dirty="0" smtClean="0">
                <a:solidFill>
                  <a:srgbClr val="FF0000"/>
                </a:solidFill>
              </a:rPr>
              <a:t>0</a:t>
            </a:r>
            <a:r>
              <a:rPr lang="en-US" dirty="0" smtClean="0"/>
              <a:t>  </a:t>
            </a:r>
          </a:p>
          <a:p>
            <a:r>
              <a:rPr lang="en-US" dirty="0" smtClean="0"/>
              <a:t>Word </a:t>
            </a:r>
            <a:r>
              <a:rPr lang="en-US" dirty="0"/>
              <a:t>2 </a:t>
            </a:r>
            <a:r>
              <a:rPr lang="en-US" dirty="0" smtClean="0"/>
              <a:t>    101 000001     </a:t>
            </a:r>
            <a:r>
              <a:rPr lang="en-US" dirty="0"/>
              <a:t>match </a:t>
            </a:r>
            <a:r>
              <a:rPr lang="en-US" dirty="0" smtClean="0"/>
              <a:t>           </a:t>
            </a:r>
            <a:r>
              <a:rPr lang="en-US" b="1" dirty="0" smtClean="0">
                <a:solidFill>
                  <a:srgbClr val="FF0000"/>
                </a:solidFill>
              </a:rPr>
              <a:t> 1</a:t>
            </a:r>
          </a:p>
          <a:p>
            <a:r>
              <a:rPr lang="en-US" dirty="0" smtClean="0"/>
              <a:t>Word 3     001 111100     no match       </a:t>
            </a:r>
            <a:r>
              <a:rPr lang="en-US" b="1" dirty="0" smtClean="0">
                <a:solidFill>
                  <a:srgbClr val="FF0000"/>
                </a:solidFill>
              </a:rPr>
              <a:t> 0</a:t>
            </a:r>
            <a:endParaRPr lang="en-IN" b="1" dirty="0">
              <a:solidFill>
                <a:srgbClr val="FF0000"/>
              </a:solidFill>
            </a:endParaRPr>
          </a:p>
          <a:p>
            <a:r>
              <a:rPr lang="en-US" dirty="0" smtClean="0"/>
              <a:t>                  </a:t>
            </a:r>
            <a:r>
              <a:rPr lang="en-US" b="1" i="1" dirty="0" smtClean="0">
                <a:solidFill>
                  <a:srgbClr val="FF0000"/>
                </a:solidFill>
              </a:rPr>
              <a:t>Match Register Content  will be  010</a:t>
            </a:r>
          </a:p>
        </p:txBody>
      </p:sp>
    </p:spTree>
    <p:extLst>
      <p:ext uri="{BB962C8B-B14F-4D97-AF65-F5344CB8AC3E}">
        <p14:creationId xmlns:p14="http://schemas.microsoft.com/office/powerpoint/2010/main" val="448542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54102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733800"/>
            <a:ext cx="30729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867400" y="3380601"/>
            <a:ext cx="2973186" cy="276999"/>
          </a:xfrm>
          <a:prstGeom prst="rect">
            <a:avLst/>
          </a:prstGeom>
          <a:noFill/>
        </p:spPr>
        <p:txBody>
          <a:bodyPr wrap="none" rtlCol="0">
            <a:spAutoFit/>
          </a:bodyPr>
          <a:lstStyle/>
          <a:p>
            <a:r>
              <a:rPr lang="en-IN" sz="1200" b="1" dirty="0" smtClean="0"/>
              <a:t>The internal organization of a typical cell </a:t>
            </a:r>
            <a:r>
              <a:rPr lang="en-IN" sz="1200" b="1" dirty="0" err="1" smtClean="0"/>
              <a:t>Cij</a:t>
            </a:r>
            <a:endParaRPr lang="en-IN" sz="1200" b="1" dirty="0"/>
          </a:p>
        </p:txBody>
      </p:sp>
      <p:sp>
        <p:nvSpPr>
          <p:cNvPr id="7" name="TextBox 6"/>
          <p:cNvSpPr txBox="1"/>
          <p:nvPr/>
        </p:nvSpPr>
        <p:spPr>
          <a:xfrm>
            <a:off x="152400" y="4724400"/>
            <a:ext cx="5663602" cy="584775"/>
          </a:xfrm>
          <a:prstGeom prst="rect">
            <a:avLst/>
          </a:prstGeom>
          <a:noFill/>
        </p:spPr>
        <p:txBody>
          <a:bodyPr wrap="none" rtlCol="0">
            <a:spAutoFit/>
          </a:bodyPr>
          <a:lstStyle/>
          <a:p>
            <a:r>
              <a:rPr lang="en-IN" sz="1600" b="1" dirty="0" smtClean="0"/>
              <a:t>Relation between the memory array and external registers in an </a:t>
            </a:r>
          </a:p>
          <a:p>
            <a:r>
              <a:rPr lang="en-IN" sz="1600" b="1" dirty="0" smtClean="0"/>
              <a:t>Associative Memory Organization</a:t>
            </a:r>
            <a:endParaRPr lang="en-IN" sz="1600" b="1" dirty="0"/>
          </a:p>
        </p:txBody>
      </p:sp>
    </p:spTree>
    <p:extLst>
      <p:ext uri="{BB962C8B-B14F-4D97-AF65-F5344CB8AC3E}">
        <p14:creationId xmlns:p14="http://schemas.microsoft.com/office/powerpoint/2010/main" val="30504162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775"/>
            <a:ext cx="8382000" cy="644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379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33400"/>
            <a:ext cx="8229600" cy="4955203"/>
          </a:xfrm>
          <a:prstGeom prst="rect">
            <a:avLst/>
          </a:prstGeom>
          <a:noFill/>
        </p:spPr>
        <p:txBody>
          <a:bodyPr wrap="square" rtlCol="0">
            <a:spAutoFit/>
          </a:bodyPr>
          <a:lstStyle/>
          <a:p>
            <a:r>
              <a:rPr lang="en-IN" sz="2800" b="1" dirty="0" smtClean="0">
                <a:solidFill>
                  <a:srgbClr val="FF0000"/>
                </a:solidFill>
              </a:rPr>
              <a:t>Read Operation</a:t>
            </a:r>
          </a:p>
          <a:p>
            <a:endParaRPr lang="en-IN" sz="2400" b="1" dirty="0" smtClean="0">
              <a:solidFill>
                <a:srgbClr val="FF0000"/>
              </a:solidFill>
            </a:endParaRPr>
          </a:p>
          <a:p>
            <a:r>
              <a:rPr lang="en-IN" dirty="0"/>
              <a:t>	</a:t>
            </a:r>
            <a:r>
              <a:rPr lang="en-IN" sz="2400" dirty="0" smtClean="0"/>
              <a:t>If more than one word match, all the matched words will have 1 in the corresponding bit position of the match register. It is then necessary to scan the bits of match register one at a time and the matched words are read in sequence by applying a read signal to each word line where corresponding </a:t>
            </a:r>
            <a:r>
              <a:rPr lang="en-IN" sz="2400" dirty="0" err="1" smtClean="0"/>
              <a:t>Mi</a:t>
            </a:r>
            <a:r>
              <a:rPr lang="en-IN" sz="2400" dirty="0" smtClean="0"/>
              <a:t> bit is 1.</a:t>
            </a:r>
          </a:p>
          <a:p>
            <a:endParaRPr lang="en-IN" sz="2400" dirty="0"/>
          </a:p>
          <a:p>
            <a:r>
              <a:rPr lang="en-IN" sz="2400" dirty="0" smtClean="0"/>
              <a:t>In most applications associative memory stores a table with no two identical items under a given key. In such cases only one word may match. In such situation by connecting output </a:t>
            </a:r>
            <a:r>
              <a:rPr lang="en-IN" sz="2400" dirty="0" err="1" smtClean="0"/>
              <a:t>Mi</a:t>
            </a:r>
            <a:r>
              <a:rPr lang="en-IN" sz="2400" dirty="0" smtClean="0"/>
              <a:t> directly to the word read line in the same word position the contents of the match word may be received in the data buffer.</a:t>
            </a:r>
            <a:endParaRPr lang="en-IN" sz="2400" dirty="0"/>
          </a:p>
        </p:txBody>
      </p:sp>
    </p:spTree>
    <p:extLst>
      <p:ext uri="{BB962C8B-B14F-4D97-AF65-F5344CB8AC3E}">
        <p14:creationId xmlns:p14="http://schemas.microsoft.com/office/powerpoint/2010/main" val="6087860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1673"/>
            <a:ext cx="8153400" cy="7263527"/>
          </a:xfrm>
          <a:prstGeom prst="rect">
            <a:avLst/>
          </a:prstGeom>
          <a:noFill/>
        </p:spPr>
        <p:txBody>
          <a:bodyPr wrap="square" rtlCol="0">
            <a:spAutoFit/>
          </a:bodyPr>
          <a:lstStyle/>
          <a:p>
            <a:r>
              <a:rPr lang="en-IN" sz="2800" b="1" dirty="0" smtClean="0">
                <a:solidFill>
                  <a:srgbClr val="FF0000"/>
                </a:solidFill>
              </a:rPr>
              <a:t>Write Operation</a:t>
            </a:r>
          </a:p>
          <a:p>
            <a:endParaRPr lang="en-IN" dirty="0"/>
          </a:p>
          <a:p>
            <a:pPr algn="just"/>
            <a:r>
              <a:rPr lang="en-IN" dirty="0" smtClean="0"/>
              <a:t>	</a:t>
            </a:r>
            <a:r>
              <a:rPr lang="en-IN" sz="2000" dirty="0" smtClean="0"/>
              <a:t>If entire memory is loaded with new information at once prior to a search operation then writing can be done by addressing each location in sequence. There we use a decoder with d lines such that m=     to address m different words alike random access memory. </a:t>
            </a:r>
          </a:p>
          <a:p>
            <a:pPr algn="just"/>
            <a:endParaRPr lang="en-IN" sz="2000" dirty="0" smtClean="0"/>
          </a:p>
          <a:p>
            <a:pPr algn="just"/>
            <a:r>
              <a:rPr lang="en-IN" sz="2000" dirty="0" smtClean="0"/>
              <a:t>	In case where unwanted words are deleted and new words are inserted one at a time there we use </a:t>
            </a:r>
            <a:r>
              <a:rPr lang="en-IN" sz="2000" i="1" dirty="0" smtClean="0">
                <a:solidFill>
                  <a:srgbClr val="C00000"/>
                </a:solidFill>
              </a:rPr>
              <a:t>Tag Register. </a:t>
            </a:r>
            <a:r>
              <a:rPr lang="en-IN" sz="2000" dirty="0" smtClean="0"/>
              <a:t>For every active word tag bit is set to 1, on deletion tag bit is simply set to 0. An unwanted word when deleted from memory, can be cleared to all 0’s if this value is used to specify an empty location.</a:t>
            </a:r>
          </a:p>
          <a:p>
            <a:pPr algn="just"/>
            <a:endParaRPr lang="en-IN" sz="2000" dirty="0" smtClean="0"/>
          </a:p>
          <a:p>
            <a:pPr algn="just"/>
            <a:r>
              <a:rPr lang="en-IN" sz="2000" dirty="0"/>
              <a:t>	</a:t>
            </a:r>
            <a:r>
              <a:rPr lang="en-IN" sz="2000" dirty="0" smtClean="0"/>
              <a:t>Moreover only the active words i.e. with tag bit 1 will be compared during searching operation i.e. tag bit should also be considered in the match logic.</a:t>
            </a:r>
          </a:p>
          <a:p>
            <a:pPr algn="just"/>
            <a:r>
              <a:rPr lang="en-IN" sz="2000" dirty="0"/>
              <a:t> </a:t>
            </a:r>
          </a:p>
          <a:p>
            <a:pPr algn="just"/>
            <a:r>
              <a:rPr lang="en-IN" sz="2000" dirty="0" smtClean="0"/>
              <a:t>	Thus,</a:t>
            </a:r>
          </a:p>
          <a:p>
            <a:pPr algn="just"/>
            <a:endParaRPr lang="en-IN" sz="2000" i="1" dirty="0">
              <a:solidFill>
                <a:srgbClr val="C00000"/>
              </a:solidFill>
            </a:endParaRPr>
          </a:p>
          <a:p>
            <a:pPr algn="just"/>
            <a:endParaRPr lang="en-IN" sz="2000" i="1" dirty="0" smtClean="0">
              <a:solidFill>
                <a:srgbClr val="C00000"/>
              </a:solidFill>
            </a:endParaRPr>
          </a:p>
          <a:p>
            <a:pPr algn="just"/>
            <a:endParaRPr lang="en-IN" sz="2000" i="1" dirty="0">
              <a:solidFill>
                <a:srgbClr val="C00000"/>
              </a:solidFill>
            </a:endParaRPr>
          </a:p>
          <a:p>
            <a:pPr algn="just"/>
            <a:endParaRPr lang="en-IN" sz="2000" i="1" dirty="0" smtClean="0">
              <a:solidFill>
                <a:srgbClr val="C00000"/>
              </a:solidFill>
            </a:endParaRPr>
          </a:p>
          <a:p>
            <a:pPr algn="just"/>
            <a:r>
              <a:rPr lang="en-IN" sz="2000" i="1" dirty="0">
                <a:solidFill>
                  <a:srgbClr val="C00000"/>
                </a:solidFill>
              </a:rPr>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360714"/>
            <a:ext cx="304800" cy="391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5334000"/>
            <a:ext cx="45339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757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2" y="676275"/>
            <a:ext cx="4986338"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133600"/>
            <a:ext cx="5029201" cy="1238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09600" y="685800"/>
            <a:ext cx="961225" cy="307777"/>
          </a:xfrm>
          <a:prstGeom prst="rect">
            <a:avLst/>
          </a:prstGeom>
          <a:noFill/>
        </p:spPr>
        <p:txBody>
          <a:bodyPr wrap="none" rtlCol="0">
            <a:spAutoFit/>
          </a:bodyPr>
          <a:lstStyle/>
          <a:p>
            <a:r>
              <a:rPr lang="en-US" sz="1400" dirty="0" smtClean="0"/>
              <a:t>Page Trace</a:t>
            </a:r>
            <a:endParaRPr lang="en-IN" sz="1400" dirty="0"/>
          </a:p>
        </p:txBody>
      </p:sp>
      <p:sp>
        <p:nvSpPr>
          <p:cNvPr id="5" name="TextBox 4"/>
          <p:cNvSpPr txBox="1"/>
          <p:nvPr/>
        </p:nvSpPr>
        <p:spPr>
          <a:xfrm>
            <a:off x="609600" y="2057400"/>
            <a:ext cx="961225" cy="954107"/>
          </a:xfrm>
          <a:prstGeom prst="rect">
            <a:avLst/>
          </a:prstGeom>
          <a:noFill/>
        </p:spPr>
        <p:txBody>
          <a:bodyPr wrap="none" rtlCol="0">
            <a:spAutoFit/>
          </a:bodyPr>
          <a:lstStyle/>
          <a:p>
            <a:r>
              <a:rPr lang="en-US" sz="1400" dirty="0"/>
              <a:t>Page </a:t>
            </a:r>
            <a:r>
              <a:rPr lang="en-US" sz="1400" dirty="0" smtClean="0"/>
              <a:t>Trace</a:t>
            </a:r>
          </a:p>
          <a:p>
            <a:endParaRPr lang="en-IN" sz="1400" dirty="0"/>
          </a:p>
          <a:p>
            <a:r>
              <a:rPr lang="en-US" sz="1400" dirty="0"/>
              <a:t>Page Table</a:t>
            </a:r>
          </a:p>
          <a:p>
            <a:r>
              <a:rPr lang="en-US" sz="1400" dirty="0"/>
              <a:t>Size = </a:t>
            </a:r>
            <a:r>
              <a:rPr lang="en-US" sz="1400" dirty="0" smtClean="0"/>
              <a:t>4</a:t>
            </a:r>
            <a:endParaRPr lang="en-IN" sz="1400" dirty="0"/>
          </a:p>
        </p:txBody>
      </p:sp>
      <p:sp>
        <p:nvSpPr>
          <p:cNvPr id="6" name="TextBox 5"/>
          <p:cNvSpPr txBox="1"/>
          <p:nvPr/>
        </p:nvSpPr>
        <p:spPr>
          <a:xfrm>
            <a:off x="609600" y="1673423"/>
            <a:ext cx="1004890" cy="307777"/>
          </a:xfrm>
          <a:prstGeom prst="rect">
            <a:avLst/>
          </a:prstGeom>
          <a:noFill/>
        </p:spPr>
        <p:txBody>
          <a:bodyPr wrap="none" rtlCol="0">
            <a:spAutoFit/>
          </a:bodyPr>
          <a:lstStyle/>
          <a:p>
            <a:r>
              <a:rPr lang="en-US" sz="1400" dirty="0" smtClean="0"/>
              <a:t>Page Faults</a:t>
            </a:r>
            <a:endParaRPr lang="en-IN" sz="1400" dirty="0"/>
          </a:p>
        </p:txBody>
      </p:sp>
      <p:sp>
        <p:nvSpPr>
          <p:cNvPr id="7" name="TextBox 6"/>
          <p:cNvSpPr txBox="1"/>
          <p:nvPr/>
        </p:nvSpPr>
        <p:spPr>
          <a:xfrm>
            <a:off x="639809" y="1076980"/>
            <a:ext cx="960391" cy="523220"/>
          </a:xfrm>
          <a:prstGeom prst="rect">
            <a:avLst/>
          </a:prstGeom>
          <a:noFill/>
        </p:spPr>
        <p:txBody>
          <a:bodyPr wrap="none" rtlCol="0">
            <a:spAutoFit/>
          </a:bodyPr>
          <a:lstStyle/>
          <a:p>
            <a:r>
              <a:rPr lang="en-US" sz="1400" dirty="0" smtClean="0"/>
              <a:t>Page Table</a:t>
            </a:r>
          </a:p>
          <a:p>
            <a:r>
              <a:rPr lang="en-US" sz="1400" dirty="0" smtClean="0"/>
              <a:t>Size = 3</a:t>
            </a:r>
            <a:endParaRPr lang="en-IN" sz="1400" dirty="0"/>
          </a:p>
        </p:txBody>
      </p:sp>
      <p:sp>
        <p:nvSpPr>
          <p:cNvPr id="8" name="Rectangle 7"/>
          <p:cNvSpPr/>
          <p:nvPr/>
        </p:nvSpPr>
        <p:spPr>
          <a:xfrm>
            <a:off x="609600" y="3057094"/>
            <a:ext cx="1004890" cy="307777"/>
          </a:xfrm>
          <a:prstGeom prst="rect">
            <a:avLst/>
          </a:prstGeom>
        </p:spPr>
        <p:txBody>
          <a:bodyPr wrap="none">
            <a:spAutoFit/>
          </a:bodyPr>
          <a:lstStyle/>
          <a:p>
            <a:r>
              <a:rPr lang="en-US" sz="1400" dirty="0"/>
              <a:t>Page Faults</a:t>
            </a:r>
            <a:endParaRPr lang="en-IN" sz="1400" dirty="0"/>
          </a:p>
        </p:txBody>
      </p:sp>
      <p:sp>
        <p:nvSpPr>
          <p:cNvPr id="9" name="TextBox 8"/>
          <p:cNvSpPr txBox="1"/>
          <p:nvPr/>
        </p:nvSpPr>
        <p:spPr>
          <a:xfrm>
            <a:off x="6934200" y="685800"/>
            <a:ext cx="1752600" cy="954107"/>
          </a:xfrm>
          <a:prstGeom prst="rect">
            <a:avLst/>
          </a:prstGeom>
          <a:noFill/>
        </p:spPr>
        <p:txBody>
          <a:bodyPr wrap="square" rtlCol="0">
            <a:spAutoFit/>
          </a:bodyPr>
          <a:lstStyle/>
          <a:p>
            <a:r>
              <a:rPr lang="en-US" sz="1400" dirty="0" smtClean="0"/>
              <a:t>S = 3</a:t>
            </a:r>
          </a:p>
          <a:p>
            <a:r>
              <a:rPr lang="en-US" sz="1400" dirty="0" smtClean="0"/>
              <a:t>F = 9</a:t>
            </a:r>
          </a:p>
          <a:p>
            <a:r>
              <a:rPr lang="en-US" sz="1400" dirty="0" smtClean="0"/>
              <a:t>Failure ratio   = 75%</a:t>
            </a:r>
          </a:p>
          <a:p>
            <a:r>
              <a:rPr lang="en-US" sz="1400" dirty="0" smtClean="0"/>
              <a:t>Success ratio = 25%</a:t>
            </a:r>
            <a:endParaRPr lang="en-IN" sz="1400" dirty="0"/>
          </a:p>
        </p:txBody>
      </p:sp>
      <p:sp>
        <p:nvSpPr>
          <p:cNvPr id="10" name="Rectangle 9"/>
          <p:cNvSpPr/>
          <p:nvPr/>
        </p:nvSpPr>
        <p:spPr>
          <a:xfrm>
            <a:off x="6934200" y="2398693"/>
            <a:ext cx="1676400" cy="954107"/>
          </a:xfrm>
          <a:prstGeom prst="rect">
            <a:avLst/>
          </a:prstGeom>
        </p:spPr>
        <p:txBody>
          <a:bodyPr wrap="square">
            <a:spAutoFit/>
          </a:bodyPr>
          <a:lstStyle/>
          <a:p>
            <a:r>
              <a:rPr lang="en-US" sz="1400" dirty="0"/>
              <a:t>S = </a:t>
            </a:r>
            <a:r>
              <a:rPr lang="en-US" sz="1400" dirty="0" smtClean="0"/>
              <a:t>2</a:t>
            </a:r>
            <a:endParaRPr lang="en-US" sz="1400" dirty="0"/>
          </a:p>
          <a:p>
            <a:r>
              <a:rPr lang="en-US" sz="1400" dirty="0"/>
              <a:t>F = </a:t>
            </a:r>
            <a:r>
              <a:rPr lang="en-US" sz="1400" dirty="0" smtClean="0"/>
              <a:t>10</a:t>
            </a:r>
            <a:endParaRPr lang="en-US" sz="1400" dirty="0"/>
          </a:p>
          <a:p>
            <a:r>
              <a:rPr lang="en-US" sz="1400" dirty="0"/>
              <a:t>Failure ratio   = </a:t>
            </a:r>
            <a:r>
              <a:rPr lang="en-US" sz="1400" dirty="0" smtClean="0"/>
              <a:t> 83%</a:t>
            </a:r>
            <a:endParaRPr lang="en-US" sz="1400" dirty="0"/>
          </a:p>
          <a:p>
            <a:r>
              <a:rPr lang="en-US" sz="1400" dirty="0"/>
              <a:t>Success ratio =  </a:t>
            </a:r>
            <a:r>
              <a:rPr lang="en-US" sz="1400" dirty="0" smtClean="0"/>
              <a:t>17%</a:t>
            </a:r>
            <a:endParaRPr lang="en-IN" sz="1400" dirty="0"/>
          </a:p>
        </p:txBody>
      </p:sp>
      <p:sp>
        <p:nvSpPr>
          <p:cNvPr id="11" name="TextBox 10"/>
          <p:cNvSpPr txBox="1"/>
          <p:nvPr/>
        </p:nvSpPr>
        <p:spPr>
          <a:xfrm>
            <a:off x="795047" y="240268"/>
            <a:ext cx="2938753" cy="369332"/>
          </a:xfrm>
          <a:prstGeom prst="rect">
            <a:avLst/>
          </a:prstGeom>
          <a:noFill/>
        </p:spPr>
        <p:txBody>
          <a:bodyPr wrap="none" rtlCol="0">
            <a:spAutoFit/>
          </a:bodyPr>
          <a:lstStyle/>
          <a:p>
            <a:r>
              <a:rPr lang="en-IN" b="1" dirty="0" smtClean="0">
                <a:solidFill>
                  <a:srgbClr val="FF0000"/>
                </a:solidFill>
              </a:rPr>
              <a:t>FIFO Replacement Technique</a:t>
            </a:r>
            <a:endParaRPr lang="en-IN" b="1" dirty="0">
              <a:solidFill>
                <a:srgbClr val="FF0000"/>
              </a:solidFill>
            </a:endParaRPr>
          </a:p>
        </p:txBody>
      </p:sp>
      <p:sp>
        <p:nvSpPr>
          <p:cNvPr id="12" name="Rectangle 11"/>
          <p:cNvSpPr/>
          <p:nvPr/>
        </p:nvSpPr>
        <p:spPr>
          <a:xfrm>
            <a:off x="762000" y="3429000"/>
            <a:ext cx="2890728" cy="369332"/>
          </a:xfrm>
          <a:prstGeom prst="rect">
            <a:avLst/>
          </a:prstGeom>
        </p:spPr>
        <p:txBody>
          <a:bodyPr wrap="none">
            <a:spAutoFit/>
          </a:bodyPr>
          <a:lstStyle/>
          <a:p>
            <a:r>
              <a:rPr lang="en-IN" b="1" dirty="0" smtClean="0">
                <a:solidFill>
                  <a:srgbClr val="FF0000"/>
                </a:solidFill>
              </a:rPr>
              <a:t>LRU Replacement </a:t>
            </a:r>
            <a:r>
              <a:rPr lang="en-IN" b="1" dirty="0">
                <a:solidFill>
                  <a:srgbClr val="FF0000"/>
                </a:solidFill>
              </a:rPr>
              <a:t>Technique</a:t>
            </a:r>
          </a:p>
        </p:txBody>
      </p:sp>
      <p:pic>
        <p:nvPicPr>
          <p:cNvPr id="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004" y="3733800"/>
            <a:ext cx="5363375" cy="3005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533400" y="5181600"/>
            <a:ext cx="4572000" cy="954107"/>
          </a:xfrm>
          <a:prstGeom prst="rect">
            <a:avLst/>
          </a:prstGeom>
        </p:spPr>
        <p:txBody>
          <a:bodyPr>
            <a:spAutoFit/>
          </a:bodyPr>
          <a:lstStyle/>
          <a:p>
            <a:r>
              <a:rPr lang="en-US" sz="1400" dirty="0"/>
              <a:t>Page Trace</a:t>
            </a:r>
          </a:p>
          <a:p>
            <a:endParaRPr lang="en-US" sz="1400" dirty="0" smtClean="0"/>
          </a:p>
          <a:p>
            <a:r>
              <a:rPr lang="en-US" sz="1400" dirty="0" smtClean="0"/>
              <a:t>Page </a:t>
            </a:r>
            <a:r>
              <a:rPr lang="en-US" sz="1400" dirty="0"/>
              <a:t>Table</a:t>
            </a:r>
          </a:p>
          <a:p>
            <a:r>
              <a:rPr lang="en-US" sz="1400" dirty="0"/>
              <a:t>Size = 4</a:t>
            </a:r>
            <a:endParaRPr lang="en-IN" sz="1400" dirty="0"/>
          </a:p>
        </p:txBody>
      </p:sp>
      <p:sp>
        <p:nvSpPr>
          <p:cNvPr id="15" name="Rectangle 14"/>
          <p:cNvSpPr/>
          <p:nvPr/>
        </p:nvSpPr>
        <p:spPr>
          <a:xfrm>
            <a:off x="533400" y="6169223"/>
            <a:ext cx="1004890" cy="307777"/>
          </a:xfrm>
          <a:prstGeom prst="rect">
            <a:avLst/>
          </a:prstGeom>
        </p:spPr>
        <p:txBody>
          <a:bodyPr wrap="none">
            <a:spAutoFit/>
          </a:bodyPr>
          <a:lstStyle/>
          <a:p>
            <a:r>
              <a:rPr lang="en-US" sz="1400" dirty="0" smtClean="0"/>
              <a:t>Page Faults</a:t>
            </a:r>
            <a:endParaRPr lang="en-IN" sz="1400" dirty="0"/>
          </a:p>
        </p:txBody>
      </p:sp>
      <p:sp>
        <p:nvSpPr>
          <p:cNvPr id="16" name="Rectangle 15"/>
          <p:cNvSpPr/>
          <p:nvPr/>
        </p:nvSpPr>
        <p:spPr>
          <a:xfrm>
            <a:off x="533400" y="4721423"/>
            <a:ext cx="1004890" cy="307777"/>
          </a:xfrm>
          <a:prstGeom prst="rect">
            <a:avLst/>
          </a:prstGeom>
        </p:spPr>
        <p:txBody>
          <a:bodyPr wrap="none">
            <a:spAutoFit/>
          </a:bodyPr>
          <a:lstStyle/>
          <a:p>
            <a:r>
              <a:rPr lang="en-US" sz="1400" dirty="0"/>
              <a:t>Page Faults</a:t>
            </a:r>
            <a:endParaRPr lang="en-IN" sz="1400" dirty="0"/>
          </a:p>
        </p:txBody>
      </p:sp>
      <p:sp>
        <p:nvSpPr>
          <p:cNvPr id="17" name="Rectangle 16"/>
          <p:cNvSpPr/>
          <p:nvPr/>
        </p:nvSpPr>
        <p:spPr>
          <a:xfrm>
            <a:off x="533400" y="4191000"/>
            <a:ext cx="4572000" cy="523220"/>
          </a:xfrm>
          <a:prstGeom prst="rect">
            <a:avLst/>
          </a:prstGeom>
        </p:spPr>
        <p:txBody>
          <a:bodyPr>
            <a:spAutoFit/>
          </a:bodyPr>
          <a:lstStyle/>
          <a:p>
            <a:r>
              <a:rPr lang="en-US" sz="1400" dirty="0"/>
              <a:t>Page Table</a:t>
            </a:r>
          </a:p>
          <a:p>
            <a:r>
              <a:rPr lang="en-US" sz="1400" dirty="0"/>
              <a:t>Size = 3</a:t>
            </a:r>
            <a:endParaRPr lang="en-IN" sz="1400" dirty="0"/>
          </a:p>
        </p:txBody>
      </p:sp>
      <p:sp>
        <p:nvSpPr>
          <p:cNvPr id="18" name="Rectangle 17"/>
          <p:cNvSpPr/>
          <p:nvPr/>
        </p:nvSpPr>
        <p:spPr>
          <a:xfrm>
            <a:off x="533400" y="3886200"/>
            <a:ext cx="961225" cy="307777"/>
          </a:xfrm>
          <a:prstGeom prst="rect">
            <a:avLst/>
          </a:prstGeom>
        </p:spPr>
        <p:txBody>
          <a:bodyPr wrap="none">
            <a:spAutoFit/>
          </a:bodyPr>
          <a:lstStyle/>
          <a:p>
            <a:r>
              <a:rPr lang="en-US" sz="1400" dirty="0"/>
              <a:t>Page Trace</a:t>
            </a:r>
            <a:endParaRPr lang="en-IN" sz="1400" dirty="0"/>
          </a:p>
        </p:txBody>
      </p:sp>
      <p:sp>
        <p:nvSpPr>
          <p:cNvPr id="19" name="Rectangle 18"/>
          <p:cNvSpPr/>
          <p:nvPr/>
        </p:nvSpPr>
        <p:spPr>
          <a:xfrm>
            <a:off x="6934200" y="4038600"/>
            <a:ext cx="2209800" cy="954107"/>
          </a:xfrm>
          <a:prstGeom prst="rect">
            <a:avLst/>
          </a:prstGeom>
        </p:spPr>
        <p:txBody>
          <a:bodyPr wrap="square">
            <a:spAutoFit/>
          </a:bodyPr>
          <a:lstStyle/>
          <a:p>
            <a:r>
              <a:rPr lang="en-US" sz="1400" dirty="0" smtClean="0"/>
              <a:t>S = </a:t>
            </a:r>
            <a:r>
              <a:rPr lang="en-US" sz="1400" dirty="0"/>
              <a:t>2</a:t>
            </a:r>
          </a:p>
          <a:p>
            <a:r>
              <a:rPr lang="en-US" sz="1400" dirty="0"/>
              <a:t>F = 10</a:t>
            </a:r>
          </a:p>
          <a:p>
            <a:r>
              <a:rPr lang="en-US" sz="1400" dirty="0"/>
              <a:t>Failure ratio   =  83%</a:t>
            </a:r>
          </a:p>
          <a:p>
            <a:r>
              <a:rPr lang="en-US" sz="1400" dirty="0"/>
              <a:t>Success ratio =  17%</a:t>
            </a:r>
            <a:endParaRPr lang="en-IN" sz="1400" dirty="0"/>
          </a:p>
        </p:txBody>
      </p:sp>
      <p:sp>
        <p:nvSpPr>
          <p:cNvPr id="20" name="Rectangle 19"/>
          <p:cNvSpPr/>
          <p:nvPr/>
        </p:nvSpPr>
        <p:spPr>
          <a:xfrm>
            <a:off x="6934200" y="5294293"/>
            <a:ext cx="2286000" cy="954107"/>
          </a:xfrm>
          <a:prstGeom prst="rect">
            <a:avLst/>
          </a:prstGeom>
        </p:spPr>
        <p:txBody>
          <a:bodyPr wrap="square">
            <a:spAutoFit/>
          </a:bodyPr>
          <a:lstStyle/>
          <a:p>
            <a:r>
              <a:rPr lang="en-US" sz="1400" dirty="0" smtClean="0"/>
              <a:t>S = 4</a:t>
            </a:r>
            <a:endParaRPr lang="en-US" sz="1400" dirty="0"/>
          </a:p>
          <a:p>
            <a:r>
              <a:rPr lang="en-US" sz="1400" dirty="0"/>
              <a:t>F = 8</a:t>
            </a:r>
          </a:p>
          <a:p>
            <a:r>
              <a:rPr lang="en-US" sz="1400" dirty="0"/>
              <a:t>Failure ratio   =  </a:t>
            </a:r>
            <a:r>
              <a:rPr lang="en-US" sz="1400" dirty="0" smtClean="0"/>
              <a:t>67%</a:t>
            </a:r>
            <a:endParaRPr lang="en-US" sz="1400" dirty="0"/>
          </a:p>
          <a:p>
            <a:r>
              <a:rPr lang="en-US" sz="1400" dirty="0"/>
              <a:t>Success ratio =  </a:t>
            </a:r>
            <a:r>
              <a:rPr lang="en-US" sz="1400" dirty="0" smtClean="0"/>
              <a:t>33%</a:t>
            </a:r>
            <a:endParaRPr lang="en-IN" sz="1400" dirty="0"/>
          </a:p>
        </p:txBody>
      </p:sp>
      <p:sp>
        <p:nvSpPr>
          <p:cNvPr id="21" name="TextBox 20"/>
          <p:cNvSpPr txBox="1"/>
          <p:nvPr/>
        </p:nvSpPr>
        <p:spPr>
          <a:xfrm>
            <a:off x="6858000" y="2057400"/>
            <a:ext cx="1514454" cy="307777"/>
          </a:xfrm>
          <a:prstGeom prst="rect">
            <a:avLst/>
          </a:prstGeom>
          <a:noFill/>
        </p:spPr>
        <p:txBody>
          <a:bodyPr wrap="none" rtlCol="0">
            <a:spAutoFit/>
          </a:bodyPr>
          <a:lstStyle/>
          <a:p>
            <a:r>
              <a:rPr lang="en-US" sz="1400" i="1" u="sng" dirty="0" err="1" smtClean="0">
                <a:solidFill>
                  <a:srgbClr val="FF0000"/>
                </a:solidFill>
              </a:rPr>
              <a:t>Belady’s</a:t>
            </a:r>
            <a:r>
              <a:rPr lang="en-US" sz="1400" i="1" u="sng" dirty="0" smtClean="0">
                <a:solidFill>
                  <a:srgbClr val="FF0000"/>
                </a:solidFill>
              </a:rPr>
              <a:t> </a:t>
            </a:r>
            <a:r>
              <a:rPr lang="en-US" sz="1400" i="1" u="sng" dirty="0" err="1" smtClean="0">
                <a:solidFill>
                  <a:srgbClr val="FF0000"/>
                </a:solidFill>
              </a:rPr>
              <a:t>Anomally</a:t>
            </a:r>
            <a:endParaRPr lang="en-IN" sz="1400" i="1" u="sng" dirty="0">
              <a:solidFill>
                <a:srgbClr val="FF0000"/>
              </a:solidFill>
            </a:endParaRPr>
          </a:p>
        </p:txBody>
      </p:sp>
    </p:spTree>
    <p:extLst>
      <p:ext uri="{BB962C8B-B14F-4D97-AF65-F5344CB8AC3E}">
        <p14:creationId xmlns:p14="http://schemas.microsoft.com/office/powerpoint/2010/main" val="38387864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57200"/>
            <a:ext cx="8305800" cy="5847755"/>
          </a:xfrm>
          <a:prstGeom prst="rect">
            <a:avLst/>
          </a:prstGeom>
          <a:noFill/>
        </p:spPr>
        <p:txBody>
          <a:bodyPr wrap="square" rtlCol="0">
            <a:spAutoFit/>
          </a:bodyPr>
          <a:lstStyle/>
          <a:p>
            <a:r>
              <a:rPr lang="en-IN" sz="2800" b="1" dirty="0" smtClean="0">
                <a:solidFill>
                  <a:srgbClr val="FF0000"/>
                </a:solidFill>
              </a:rPr>
              <a:t>                                </a:t>
            </a:r>
            <a:r>
              <a:rPr lang="en-IN" sz="3200" b="1" dirty="0" smtClean="0">
                <a:solidFill>
                  <a:srgbClr val="FF0000"/>
                </a:solidFill>
              </a:rPr>
              <a:t>VIRTUAL </a:t>
            </a:r>
            <a:r>
              <a:rPr lang="en-IN" sz="3200" b="1" dirty="0" smtClean="0">
                <a:solidFill>
                  <a:srgbClr val="FF0000"/>
                </a:solidFill>
              </a:rPr>
              <a:t>MEMORY</a:t>
            </a:r>
          </a:p>
          <a:p>
            <a:pPr algn="just"/>
            <a:r>
              <a:rPr lang="en-IN" dirty="0" smtClean="0"/>
              <a:t>In memory hierarchy system, programs and data are first stored in auxiliary memory, portions of a program and/or data are brought into main memory as and when needed by the CPU. Virtual memory is a concept used in computer systems that permits the user to construct programs equal to the totality of auxiliary memory which is much larger than available main memory interfaced with the CPU.</a:t>
            </a:r>
          </a:p>
          <a:p>
            <a:pPr algn="just"/>
            <a:r>
              <a:rPr lang="en-IN" dirty="0" smtClean="0"/>
              <a:t>Virtual memory is used to give programmers the illusion that they have a very large memory at their disposal, even though the computer actually has relatively small main memory.</a:t>
            </a:r>
          </a:p>
          <a:p>
            <a:pPr algn="just"/>
            <a:endParaRPr lang="en-IN" dirty="0" smtClean="0"/>
          </a:p>
          <a:p>
            <a:pPr algn="just"/>
            <a:r>
              <a:rPr lang="en-IN" b="1" dirty="0" smtClean="0">
                <a:solidFill>
                  <a:srgbClr val="FF0000"/>
                </a:solidFill>
              </a:rPr>
              <a:t>Address Space and Memory Space</a:t>
            </a:r>
          </a:p>
          <a:p>
            <a:pPr algn="just"/>
            <a:r>
              <a:rPr lang="en-IN" dirty="0" smtClean="0"/>
              <a:t>An address used by a program will be called a virtual address and the set of such addresses constitutes the address space. </a:t>
            </a:r>
          </a:p>
          <a:p>
            <a:pPr algn="just"/>
            <a:r>
              <a:rPr lang="en-IN" dirty="0" smtClean="0"/>
              <a:t>An address in main memory is called a location or physical address. A set of such locations constitutes the memory space.</a:t>
            </a:r>
          </a:p>
          <a:p>
            <a:pPr algn="just"/>
            <a:r>
              <a:rPr lang="en-IN" dirty="0" smtClean="0"/>
              <a:t>The address space is allowed to be much larger than the memory space in computers supporting virtual memory. The address field of the instruction has sufficient number of bits to specify all virtual addresses but CPU will get the information from physical memory which needs lesser number of bits for addressing. A table known as Page Map Table is used to map a longer virtual address to a smaller physical address.</a:t>
            </a:r>
            <a:endParaRPr lang="en-IN" dirty="0"/>
          </a:p>
        </p:txBody>
      </p:sp>
    </p:spTree>
    <p:extLst>
      <p:ext uri="{BB962C8B-B14F-4D97-AF65-F5344CB8AC3E}">
        <p14:creationId xmlns:p14="http://schemas.microsoft.com/office/powerpoint/2010/main" val="1445404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838200" y="434876"/>
            <a:ext cx="69575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VIRTUAL MEMORY </a:t>
            </a:r>
            <a:r>
              <a:rPr kumimoji="0" lang="en-US" sz="2400" b="1" i="0" u="none" strike="noStrike" cap="none" normalizeH="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dirty="0" smtClean="0">
                <a:ln>
                  <a:noFill/>
                </a:ln>
                <a:solidFill>
                  <a:schemeClr val="tx1"/>
                </a:solidFill>
                <a:effectLst/>
                <a:latin typeface="Arial" pitchFamily="34" charset="0"/>
                <a:ea typeface="Times New Roman" pitchFamily="18" charset="0"/>
                <a:cs typeface="Arial" pitchFamily="34" charset="0"/>
              </a:rPr>
              <a:t>(Continued)</a:t>
            </a:r>
            <a:endPar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VAR    Virtual memory register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MAR   Main memory address register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FF0000"/>
              </a:solidFill>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0000"/>
                </a:solidFill>
                <a:effectLst/>
                <a:latin typeface="Arial" pitchFamily="34" charset="0"/>
                <a:ea typeface="Times New Roman" pitchFamily="18" charset="0"/>
                <a:cs typeface="Arial" pitchFamily="34" charset="0"/>
              </a:rPr>
              <a:t>VAR  &gt;  PMT (Page map table)  &gt;  MAR  &gt;  Main Memory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514600"/>
            <a:ext cx="7848600" cy="397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295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229600" cy="5693866"/>
          </a:xfrm>
          <a:prstGeom prst="rect">
            <a:avLst/>
          </a:prstGeom>
        </p:spPr>
        <p:txBody>
          <a:bodyPr wrap="square">
            <a:spAutoFit/>
          </a:bodyPr>
          <a:lstStyle/>
          <a:p>
            <a:pPr lvl="0" algn="just"/>
            <a:r>
              <a:rPr lang="en-US" sz="2400" b="1" dirty="0">
                <a:latin typeface="Arial" pitchFamily="34" charset="0"/>
                <a:ea typeface="Times New Roman" pitchFamily="18" charset="0"/>
                <a:cs typeface="Arial" pitchFamily="34" charset="0"/>
              </a:rPr>
              <a:t>VIRTUAL MEMORY </a:t>
            </a:r>
            <a:r>
              <a:rPr lang="en-US" sz="2000" b="1" dirty="0">
                <a:latin typeface="Arial" pitchFamily="34" charset="0"/>
                <a:ea typeface="Times New Roman" pitchFamily="18" charset="0"/>
                <a:cs typeface="Arial" pitchFamily="34" charset="0"/>
              </a:rPr>
              <a:t> </a:t>
            </a:r>
            <a:r>
              <a:rPr lang="en-US" sz="1400" b="1" dirty="0">
                <a:latin typeface="Arial" pitchFamily="34" charset="0"/>
                <a:ea typeface="Times New Roman" pitchFamily="18" charset="0"/>
                <a:cs typeface="Arial" pitchFamily="34" charset="0"/>
              </a:rPr>
              <a:t>(Continued)</a:t>
            </a:r>
          </a:p>
          <a:p>
            <a:pPr algn="just"/>
            <a:endParaRPr lang="en-US" sz="2000" b="1" dirty="0" smtClean="0"/>
          </a:p>
          <a:p>
            <a:pPr algn="just"/>
            <a:r>
              <a:rPr lang="en-US" sz="2000" b="1" dirty="0" smtClean="0"/>
              <a:t>To </a:t>
            </a:r>
            <a:r>
              <a:rPr lang="en-US" sz="2000" b="1" dirty="0"/>
              <a:t>implement virtual memory system the CPU should have VAR in addition to MAR. The size of VAR is larger than MAR, so the system can address larger address space using VAR though the physical memory available for CPU is much lesser. </a:t>
            </a:r>
            <a:r>
              <a:rPr lang="en-US" b="1" i="1" dirty="0">
                <a:solidFill>
                  <a:srgbClr val="C00000"/>
                </a:solidFill>
              </a:rPr>
              <a:t>(Since MAR is smaller than VAR)</a:t>
            </a:r>
            <a:endParaRPr lang="en-IN" i="1" dirty="0">
              <a:solidFill>
                <a:srgbClr val="C00000"/>
              </a:solidFill>
            </a:endParaRPr>
          </a:p>
          <a:p>
            <a:pPr algn="just"/>
            <a:r>
              <a:rPr lang="en-US" sz="2000" b="1" dirty="0"/>
              <a:t>To implement Virtual memory the secondary address space is divided into a number of equal size partitions called </a:t>
            </a:r>
            <a:r>
              <a:rPr lang="en-US" sz="2000" b="1" dirty="0" smtClean="0">
                <a:solidFill>
                  <a:srgbClr val="C00000"/>
                </a:solidFill>
              </a:rPr>
              <a:t>Secondary Blocks </a:t>
            </a:r>
            <a:r>
              <a:rPr lang="en-US" sz="2000" b="1" dirty="0"/>
              <a:t>and primary address space is also divided into same size partitions </a:t>
            </a:r>
            <a:r>
              <a:rPr lang="en-US" sz="2000" b="1" dirty="0" smtClean="0"/>
              <a:t>called </a:t>
            </a:r>
            <a:r>
              <a:rPr lang="en-US" sz="2000" b="1" dirty="0" smtClean="0">
                <a:solidFill>
                  <a:srgbClr val="C00000"/>
                </a:solidFill>
              </a:rPr>
              <a:t>Primary Blocks </a:t>
            </a:r>
            <a:r>
              <a:rPr lang="en-US" sz="2000" b="1" dirty="0" smtClean="0"/>
              <a:t>so </a:t>
            </a:r>
            <a:r>
              <a:rPr lang="en-US" sz="2000" b="1" dirty="0"/>
              <a:t>that any secondary block can exactly fit to any primary block.</a:t>
            </a:r>
            <a:endParaRPr lang="en-IN" sz="2000" dirty="0"/>
          </a:p>
          <a:p>
            <a:r>
              <a:rPr lang="en-US" sz="2000" b="1" dirty="0"/>
              <a:t> </a:t>
            </a:r>
            <a:endParaRPr lang="en-IN" sz="2000" dirty="0"/>
          </a:p>
          <a:p>
            <a:pPr algn="just"/>
            <a:r>
              <a:rPr lang="en-US" sz="2000" b="1" dirty="0"/>
              <a:t>Now to connect VAR and MAR we need PMT </a:t>
            </a:r>
            <a:r>
              <a:rPr lang="en-US" sz="2000" b="1" dirty="0">
                <a:solidFill>
                  <a:srgbClr val="C00000"/>
                </a:solidFill>
              </a:rPr>
              <a:t>( Page Map Table) </a:t>
            </a:r>
            <a:r>
              <a:rPr lang="en-US" sz="2000" b="1" dirty="0"/>
              <a:t>which holds a number of </a:t>
            </a:r>
            <a:r>
              <a:rPr lang="en-US" sz="2000" b="1" dirty="0">
                <a:solidFill>
                  <a:srgbClr val="C00000"/>
                </a:solidFill>
              </a:rPr>
              <a:t>Page Map Registers</a:t>
            </a:r>
            <a:r>
              <a:rPr lang="en-US" sz="2000" b="1" dirty="0"/>
              <a:t>, one for each secondary block i.e. no. of Page map registers is equal to the no. of Secondary blocks. In fact a particular page map register corresponding to a particular secondary block, holds the primary block number currently having that particular secondary block provided the valid bit flag associated with that PMR is found set to 1. If the primary block is not available the valid bit remains set to 0.</a:t>
            </a:r>
            <a:endParaRPr lang="en-IN" sz="2000" dirty="0"/>
          </a:p>
        </p:txBody>
      </p:sp>
    </p:spTree>
    <p:extLst>
      <p:ext uri="{BB962C8B-B14F-4D97-AF65-F5344CB8AC3E}">
        <p14:creationId xmlns:p14="http://schemas.microsoft.com/office/powerpoint/2010/main" val="9330685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60312189"/>
              </p:ext>
            </p:extLst>
          </p:nvPr>
        </p:nvGraphicFramePr>
        <p:xfrm>
          <a:off x="304800" y="838200"/>
          <a:ext cx="8686800" cy="5867400"/>
        </p:xfrm>
        <a:graphic>
          <a:graphicData uri="http://schemas.openxmlformats.org/drawingml/2006/table">
            <a:tbl>
              <a:tblPr firstRow="1" firstCol="1" bandRow="1">
                <a:tableStyleId>{5C22544A-7EE6-4342-B048-85BDC9FD1C3A}</a:tableStyleId>
              </a:tblPr>
              <a:tblGrid>
                <a:gridCol w="2895600"/>
                <a:gridCol w="2895600"/>
                <a:gridCol w="2895600"/>
              </a:tblGrid>
              <a:tr h="339543">
                <a:tc>
                  <a:txBody>
                    <a:bodyPr/>
                    <a:lstStyle/>
                    <a:p>
                      <a:pPr marL="19050" marR="19050" algn="ctr">
                        <a:spcBef>
                          <a:spcPts val="150"/>
                        </a:spcBef>
                        <a:spcAft>
                          <a:spcPts val="750"/>
                        </a:spcAft>
                      </a:pPr>
                      <a:r>
                        <a:rPr lang="en-US" sz="900" dirty="0">
                          <a:effectLst/>
                        </a:rPr>
                        <a:t>Key</a:t>
                      </a:r>
                      <a:endParaRPr lang="en-US" sz="800" dirty="0">
                        <a:effectLst/>
                        <a:latin typeface="Calibri"/>
                        <a:ea typeface="Calibri"/>
                        <a:cs typeface="Times New Roman"/>
                      </a:endParaRPr>
                    </a:p>
                  </a:txBody>
                  <a:tcPr marL="57729" marR="57729" marT="57729" marB="57729" anchor="ctr"/>
                </a:tc>
                <a:tc>
                  <a:txBody>
                    <a:bodyPr/>
                    <a:lstStyle/>
                    <a:p>
                      <a:pPr marL="19050" marR="19050" algn="ctr">
                        <a:spcBef>
                          <a:spcPts val="150"/>
                        </a:spcBef>
                        <a:spcAft>
                          <a:spcPts val="750"/>
                        </a:spcAft>
                      </a:pPr>
                      <a:r>
                        <a:rPr lang="en-US" sz="900">
                          <a:effectLst/>
                        </a:rPr>
                        <a:t>Computer Architecture</a:t>
                      </a:r>
                      <a:endParaRPr lang="en-US" sz="800">
                        <a:effectLst/>
                        <a:latin typeface="Calibri"/>
                        <a:ea typeface="Calibri"/>
                        <a:cs typeface="Times New Roman"/>
                      </a:endParaRPr>
                    </a:p>
                  </a:txBody>
                  <a:tcPr marL="57729" marR="57729" marT="57729" marB="57729" anchor="ctr"/>
                </a:tc>
                <a:tc>
                  <a:txBody>
                    <a:bodyPr/>
                    <a:lstStyle/>
                    <a:p>
                      <a:pPr marL="19050" marR="19050" algn="ctr">
                        <a:spcBef>
                          <a:spcPts val="150"/>
                        </a:spcBef>
                        <a:spcAft>
                          <a:spcPts val="750"/>
                        </a:spcAft>
                      </a:pPr>
                      <a:r>
                        <a:rPr lang="en-US" sz="900">
                          <a:effectLst/>
                        </a:rPr>
                        <a:t>Computer Organization</a:t>
                      </a:r>
                      <a:endParaRPr lang="en-US" sz="800">
                        <a:effectLst/>
                        <a:latin typeface="Calibri"/>
                        <a:ea typeface="Calibri"/>
                        <a:cs typeface="Times New Roman"/>
                      </a:endParaRPr>
                    </a:p>
                  </a:txBody>
                  <a:tcPr marL="57729" marR="57729" marT="57729" marB="57729" anchor="ctr"/>
                </a:tc>
              </a:tr>
              <a:tr h="685065">
                <a:tc>
                  <a:txBody>
                    <a:bodyPr/>
                    <a:lstStyle/>
                    <a:p>
                      <a:pPr marL="19050" marR="19050" algn="just">
                        <a:spcBef>
                          <a:spcPts val="150"/>
                        </a:spcBef>
                        <a:spcAft>
                          <a:spcPts val="750"/>
                        </a:spcAft>
                      </a:pPr>
                      <a:r>
                        <a:rPr lang="en-US" sz="900">
                          <a:effectLst/>
                        </a:rPr>
                        <a:t>Purpose</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explains what a computer should do.</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dirty="0">
                          <a:effectLst/>
                        </a:rPr>
                        <a:t>Computer organization explains how a computer works.</a:t>
                      </a:r>
                      <a:endParaRPr lang="en-US" sz="800" dirty="0">
                        <a:effectLst/>
                        <a:latin typeface="Calibri"/>
                        <a:ea typeface="Calibri"/>
                        <a:cs typeface="Times New Roman"/>
                      </a:endParaRPr>
                    </a:p>
                  </a:txBody>
                  <a:tcPr marL="57729" marR="57729" marT="57729" marB="57729"/>
                </a:tc>
              </a:tr>
              <a:tr h="863779">
                <a:tc>
                  <a:txBody>
                    <a:bodyPr/>
                    <a:lstStyle/>
                    <a:p>
                      <a:pPr marL="19050" marR="19050" algn="just">
                        <a:spcBef>
                          <a:spcPts val="150"/>
                        </a:spcBef>
                        <a:spcAft>
                          <a:spcPts val="750"/>
                        </a:spcAft>
                      </a:pPr>
                      <a:r>
                        <a:rPr lang="en-US" sz="900">
                          <a:effectLst/>
                        </a:rPr>
                        <a:t>Target</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provides functional behavior of computer system.</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a:effectLst/>
                        </a:rPr>
                        <a:t>Computer organization provides structural relationships between parts of computer system.</a:t>
                      </a:r>
                      <a:endParaRPr lang="en-US" sz="800">
                        <a:effectLst/>
                        <a:latin typeface="Calibri"/>
                        <a:ea typeface="Calibri"/>
                        <a:cs typeface="Times New Roman"/>
                      </a:endParaRPr>
                    </a:p>
                  </a:txBody>
                  <a:tcPr marL="57729" marR="57729" marT="57729" marB="57729"/>
                </a:tc>
              </a:tr>
              <a:tr h="523899">
                <a:tc>
                  <a:txBody>
                    <a:bodyPr/>
                    <a:lstStyle/>
                    <a:p>
                      <a:pPr marL="19050" marR="19050" algn="just">
                        <a:spcBef>
                          <a:spcPts val="150"/>
                        </a:spcBef>
                        <a:spcAft>
                          <a:spcPts val="750"/>
                        </a:spcAft>
                      </a:pPr>
                      <a:r>
                        <a:rPr lang="en-US" sz="900">
                          <a:effectLst/>
                        </a:rPr>
                        <a:t>Design</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deals with high level design.</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a:effectLst/>
                        </a:rPr>
                        <a:t>Computer organization deals with low level design.</a:t>
                      </a:r>
                      <a:endParaRPr lang="en-US" sz="800">
                        <a:effectLst/>
                        <a:latin typeface="Calibri"/>
                        <a:ea typeface="Calibri"/>
                        <a:cs typeface="Times New Roman"/>
                      </a:endParaRPr>
                    </a:p>
                  </a:txBody>
                  <a:tcPr marL="57729" marR="57729" marT="57729" marB="57729"/>
                </a:tc>
              </a:tr>
              <a:tr h="863779">
                <a:tc>
                  <a:txBody>
                    <a:bodyPr/>
                    <a:lstStyle/>
                    <a:p>
                      <a:pPr marL="19050" marR="19050" algn="just">
                        <a:spcBef>
                          <a:spcPts val="150"/>
                        </a:spcBef>
                        <a:spcAft>
                          <a:spcPts val="750"/>
                        </a:spcAft>
                      </a:pPr>
                      <a:r>
                        <a:rPr lang="en-US" sz="900">
                          <a:effectLst/>
                        </a:rPr>
                        <a:t>Role</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assists in understanding the functionality of the computer.</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a:effectLst/>
                        </a:rPr>
                        <a:t>Computer organization helps to understand the exact arrangement of component of a computer.</a:t>
                      </a:r>
                      <a:endParaRPr lang="en-US" sz="800">
                        <a:effectLst/>
                        <a:latin typeface="Calibri"/>
                        <a:ea typeface="Calibri"/>
                        <a:cs typeface="Times New Roman"/>
                      </a:endParaRPr>
                    </a:p>
                  </a:txBody>
                  <a:tcPr marL="57729" marR="57729" marT="57729" marB="57729"/>
                </a:tc>
              </a:tr>
              <a:tr h="685065">
                <a:tc>
                  <a:txBody>
                    <a:bodyPr/>
                    <a:lstStyle/>
                    <a:p>
                      <a:pPr marL="19050" marR="19050" algn="just">
                        <a:spcBef>
                          <a:spcPts val="150"/>
                        </a:spcBef>
                        <a:spcAft>
                          <a:spcPts val="750"/>
                        </a:spcAft>
                      </a:pPr>
                      <a:r>
                        <a:rPr lang="en-US" sz="900">
                          <a:effectLst/>
                        </a:rPr>
                        <a:t>Actors</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Actors in Computer architecture are hardware parts.</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a:effectLst/>
                        </a:rPr>
                        <a:t>Actor in computer organization is performance.</a:t>
                      </a:r>
                      <a:endParaRPr lang="en-US" sz="800">
                        <a:effectLst/>
                        <a:latin typeface="Calibri"/>
                        <a:ea typeface="Calibri"/>
                        <a:cs typeface="Times New Roman"/>
                      </a:endParaRPr>
                    </a:p>
                  </a:txBody>
                  <a:tcPr marL="57729" marR="57729" marT="57729" marB="57729"/>
                </a:tc>
              </a:tr>
              <a:tr h="685065">
                <a:tc>
                  <a:txBody>
                    <a:bodyPr/>
                    <a:lstStyle/>
                    <a:p>
                      <a:pPr marL="19050" marR="19050" algn="just">
                        <a:spcBef>
                          <a:spcPts val="150"/>
                        </a:spcBef>
                        <a:spcAft>
                          <a:spcPts val="750"/>
                        </a:spcAft>
                      </a:pPr>
                      <a:r>
                        <a:rPr lang="en-US" sz="900">
                          <a:effectLst/>
                        </a:rPr>
                        <a:t>Order</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is designed first.</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a:effectLst/>
                        </a:rPr>
                        <a:t>Computer organization is started after finalizing computer architecture.</a:t>
                      </a:r>
                      <a:endParaRPr lang="en-US" sz="800">
                        <a:effectLst/>
                        <a:latin typeface="Calibri"/>
                        <a:ea typeface="Calibri"/>
                        <a:cs typeface="Times New Roman"/>
                      </a:endParaRPr>
                    </a:p>
                  </a:txBody>
                  <a:tcPr marL="57729" marR="57729" marT="57729" marB="57729"/>
                </a:tc>
              </a:tr>
              <a:tr h="1221205">
                <a:tc>
                  <a:txBody>
                    <a:bodyPr/>
                    <a:lstStyle/>
                    <a:p>
                      <a:pPr marL="19050" marR="19050" algn="just">
                        <a:spcBef>
                          <a:spcPts val="150"/>
                        </a:spcBef>
                        <a:spcAft>
                          <a:spcPts val="750"/>
                        </a:spcAft>
                      </a:pPr>
                      <a:r>
                        <a:rPr lang="en-US" sz="900">
                          <a:effectLst/>
                        </a:rPr>
                        <a:t>Involves</a:t>
                      </a:r>
                      <a:endParaRPr lang="en-US" sz="800">
                        <a:effectLst/>
                        <a:latin typeface="Calibri"/>
                        <a:ea typeface="Calibri"/>
                        <a:cs typeface="Times New Roman"/>
                      </a:endParaRPr>
                    </a:p>
                  </a:txBody>
                  <a:tcPr marL="57729" marR="57729" marT="57729" marB="57729" anchor="ctr"/>
                </a:tc>
                <a:tc>
                  <a:txBody>
                    <a:bodyPr/>
                    <a:lstStyle/>
                    <a:p>
                      <a:pPr marL="19050" marR="19050" algn="just">
                        <a:spcBef>
                          <a:spcPts val="150"/>
                        </a:spcBef>
                        <a:spcAft>
                          <a:spcPts val="750"/>
                        </a:spcAft>
                      </a:pPr>
                      <a:r>
                        <a:rPr lang="en-US" sz="900">
                          <a:effectLst/>
                        </a:rPr>
                        <a:t>Computer architecture involves the relationship among logical attributes of the system like instruction sets, data types, addressing modes, etc.</a:t>
                      </a:r>
                      <a:endParaRPr lang="en-US" sz="800">
                        <a:effectLst/>
                        <a:latin typeface="Calibri"/>
                        <a:ea typeface="Calibri"/>
                        <a:cs typeface="Times New Roman"/>
                      </a:endParaRPr>
                    </a:p>
                  </a:txBody>
                  <a:tcPr marL="57729" marR="57729" marT="57729" marB="57729"/>
                </a:tc>
                <a:tc>
                  <a:txBody>
                    <a:bodyPr/>
                    <a:lstStyle/>
                    <a:p>
                      <a:pPr marL="19050" marR="19050" algn="just">
                        <a:spcBef>
                          <a:spcPts val="150"/>
                        </a:spcBef>
                        <a:spcAft>
                          <a:spcPts val="750"/>
                        </a:spcAft>
                      </a:pPr>
                      <a:r>
                        <a:rPr lang="en-US" sz="900" dirty="0">
                          <a:effectLst/>
                        </a:rPr>
                        <a:t>Computer organization involves the relationship among physical parts of the system like circuits, peripherals, etc.</a:t>
                      </a:r>
                      <a:endParaRPr lang="en-US" sz="800" dirty="0">
                        <a:effectLst/>
                        <a:latin typeface="Calibri"/>
                        <a:ea typeface="Calibri"/>
                        <a:cs typeface="Times New Roman"/>
                      </a:endParaRPr>
                    </a:p>
                  </a:txBody>
                  <a:tcPr marL="57729" marR="57729" marT="57729" marB="57729"/>
                </a:tc>
              </a:tr>
            </a:tbl>
          </a:graphicData>
        </a:graphic>
      </p:graphicFrame>
      <p:sp>
        <p:nvSpPr>
          <p:cNvPr id="5" name="Rectangle 1"/>
          <p:cNvSpPr>
            <a:spLocks noChangeArrowheads="1"/>
          </p:cNvSpPr>
          <p:nvPr/>
        </p:nvSpPr>
        <p:spPr bwMode="auto">
          <a:xfrm>
            <a:off x="762000" y="228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Differences between Computer Architecture and Computer Organization</a:t>
            </a:r>
            <a:endParaRPr kumimoji="0" lang="en-US" alt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following table highlights how Computer Architecture is different from Computer Organization −</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5376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72380"/>
            <a:ext cx="8839200" cy="6309420"/>
          </a:xfrm>
          <a:prstGeom prst="rect">
            <a:avLst/>
          </a:prstGeom>
        </p:spPr>
        <p:txBody>
          <a:bodyPr wrap="square">
            <a:spAutoFit/>
          </a:bodyPr>
          <a:lstStyle/>
          <a:p>
            <a:r>
              <a:rPr lang="en-US" sz="2400" b="1" i="1" dirty="0">
                <a:solidFill>
                  <a:srgbClr val="FF0000"/>
                </a:solidFill>
              </a:rPr>
              <a:t>PROCEDURE </a:t>
            </a:r>
            <a:r>
              <a:rPr lang="en-US" sz="2400" b="1" i="1" dirty="0" smtClean="0">
                <a:solidFill>
                  <a:srgbClr val="FF0000"/>
                </a:solidFill>
              </a:rPr>
              <a:t>:</a:t>
            </a:r>
          </a:p>
          <a:p>
            <a:pPr algn="just"/>
            <a:r>
              <a:rPr lang="en-US" b="1" dirty="0" smtClean="0"/>
              <a:t>The </a:t>
            </a:r>
            <a:r>
              <a:rPr lang="en-US" b="1" dirty="0"/>
              <a:t>address encountered by the CPU in user’s address space (virtual address space) is put in VAR. Next by portioning the content of VAR we get the secondary block no and the block offset. The secondary block no so obtained is used to index the page map table. If the valid bit of the indexed page map register is 1 (i.e. the secondary block is currently available in the primary memory) then the content of the indexed page map register is the primary block no. where the addressed secondary </a:t>
            </a:r>
            <a:r>
              <a:rPr lang="en-US" b="1" dirty="0" smtClean="0"/>
              <a:t>block is </a:t>
            </a:r>
            <a:r>
              <a:rPr lang="en-US" b="1" dirty="0"/>
              <a:t>currently residing. Next the primary block no. so obtained from the corresponding page map register is concatenated with the block offset in the VAR, this forms the current primary memory address for the addressed secondary location</a:t>
            </a:r>
            <a:r>
              <a:rPr lang="en-US" b="1" dirty="0" smtClean="0"/>
              <a:t>.</a:t>
            </a:r>
          </a:p>
          <a:p>
            <a:pPr algn="just"/>
            <a:r>
              <a:rPr lang="en-US" b="1" dirty="0" smtClean="0"/>
              <a:t>If </a:t>
            </a:r>
            <a:r>
              <a:rPr lang="en-US" b="1" dirty="0"/>
              <a:t>the valid bit of the indexed page map register is 0 (i.e. the addressed secondary block is currently not available in the primary memory) we will have to bring that secondary block in some available primary block. Now if we have free primary block/blocks the addressed secondary block is copied into any of the free primary block and the page map register corresponding to that secondary block is loaded with the primary block number where it has been copied and the valid bit of that page map register is set to 1. If no free primary block is available then any replacement algorithm is used to select a particular primary block, where the new secondary block will be copied and the page map table is updated </a:t>
            </a:r>
            <a:r>
              <a:rPr lang="en-US" b="1" dirty="0" smtClean="0"/>
              <a:t>accordingly (the valid bit of the page map register corresponding to the removed secondary block is set to 0 and the page map register corresponding to the newly brought secondary block is updated with the assigned primary block number as well as the valid bit is set to 1). </a:t>
            </a:r>
            <a:endParaRPr lang="en-IN" dirty="0"/>
          </a:p>
          <a:p>
            <a:endParaRPr lang="en-IN" sz="2000" dirty="0"/>
          </a:p>
        </p:txBody>
      </p:sp>
    </p:spTree>
    <p:extLst>
      <p:ext uri="{BB962C8B-B14F-4D97-AF65-F5344CB8AC3E}">
        <p14:creationId xmlns:p14="http://schemas.microsoft.com/office/powerpoint/2010/main" val="42645352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NU\Documents\Scanned Documents\Im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16" y="685800"/>
            <a:ext cx="8510384" cy="61143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33400" y="914400"/>
            <a:ext cx="4373377" cy="369332"/>
          </a:xfrm>
          <a:prstGeom prst="rect">
            <a:avLst/>
          </a:prstGeom>
          <a:noFill/>
        </p:spPr>
        <p:txBody>
          <a:bodyPr wrap="none" rtlCol="0">
            <a:spAutoFit/>
          </a:bodyPr>
          <a:lstStyle/>
          <a:p>
            <a:r>
              <a:rPr lang="en-IN" b="1" dirty="0" smtClean="0">
                <a:solidFill>
                  <a:srgbClr val="C00000"/>
                </a:solidFill>
              </a:rPr>
              <a:t>Virtual address to Physical address mapping</a:t>
            </a:r>
            <a:endParaRPr lang="en-IN" b="1" dirty="0">
              <a:solidFill>
                <a:srgbClr val="C00000"/>
              </a:solidFill>
            </a:endParaRPr>
          </a:p>
        </p:txBody>
      </p:sp>
    </p:spTree>
    <p:extLst>
      <p:ext uri="{BB962C8B-B14F-4D97-AF65-F5344CB8AC3E}">
        <p14:creationId xmlns:p14="http://schemas.microsoft.com/office/powerpoint/2010/main" val="1380252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61395"/>
            <a:ext cx="8229600" cy="4708981"/>
          </a:xfrm>
          <a:prstGeom prst="rect">
            <a:avLst/>
          </a:prstGeom>
        </p:spPr>
        <p:txBody>
          <a:bodyPr wrap="square">
            <a:spAutoFit/>
          </a:bodyPr>
          <a:lstStyle/>
          <a:p>
            <a:pPr algn="just"/>
            <a:r>
              <a:rPr lang="en-US" sz="2000" b="1" dirty="0"/>
              <a:t>Now there are two major possibilities for placing the PMT. Either it can be placed in a portion of primary memory or separate high speed register stack can be used to store the PMT. In the first case the memory cycle time is doubled and the speed becomes half. In the next proposal we can gain speed but utilization factor of high speed registers is very poor because we need as many registers as the no. of secondary blocks but at any instant only a fraction of the registers, which is equal to the no. of primary blocks is in use ( the no. of primary blocks may be less than 1% of the </a:t>
            </a:r>
            <a:r>
              <a:rPr lang="en-US" sz="2000" b="1" dirty="0" smtClean="0"/>
              <a:t>total no</a:t>
            </a:r>
            <a:r>
              <a:rPr lang="en-US" sz="2000" b="1" dirty="0"/>
              <a:t>. of secondary blocks</a:t>
            </a:r>
            <a:r>
              <a:rPr lang="en-US" sz="2000" b="1" dirty="0" smtClean="0"/>
              <a:t>).</a:t>
            </a:r>
          </a:p>
          <a:p>
            <a:pPr algn="just"/>
            <a:endParaRPr lang="en-US" sz="2000" b="1" dirty="0" smtClean="0"/>
          </a:p>
          <a:p>
            <a:pPr algn="just"/>
            <a:r>
              <a:rPr lang="en-US" sz="2000" b="1" dirty="0" smtClean="0"/>
              <a:t> </a:t>
            </a:r>
            <a:r>
              <a:rPr lang="en-US" sz="2000" b="1" dirty="0"/>
              <a:t>So obvious suggestion would be to reduce the size of PMT to the no. of primary blocks. If we use </a:t>
            </a:r>
            <a:r>
              <a:rPr lang="en-US" sz="2000" b="1" i="1" dirty="0">
                <a:solidFill>
                  <a:srgbClr val="C00000"/>
                </a:solidFill>
              </a:rPr>
              <a:t>associative memory to hold the PMT</a:t>
            </a:r>
            <a:r>
              <a:rPr lang="en-US" sz="2000" b="1" dirty="0"/>
              <a:t>, the no. of locations in associative memory would be equal to the no. of primary blocks and each entry contains the address of the secondary block as well as the primary block where it is residing along with the valid bit.  </a:t>
            </a:r>
            <a:endParaRPr lang="en-IN" sz="2000" dirty="0"/>
          </a:p>
        </p:txBody>
      </p:sp>
    </p:spTree>
    <p:extLst>
      <p:ext uri="{BB962C8B-B14F-4D97-AF65-F5344CB8AC3E}">
        <p14:creationId xmlns:p14="http://schemas.microsoft.com/office/powerpoint/2010/main" val="21998064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SNU\Documents\Scanned Documents\Image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8003010" cy="5036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85800" y="914400"/>
            <a:ext cx="7634719" cy="400110"/>
          </a:xfrm>
          <a:prstGeom prst="rect">
            <a:avLst/>
          </a:prstGeom>
          <a:noFill/>
        </p:spPr>
        <p:txBody>
          <a:bodyPr wrap="none" rtlCol="0">
            <a:spAutoFit/>
          </a:bodyPr>
          <a:lstStyle/>
          <a:p>
            <a:r>
              <a:rPr lang="en-IN" sz="2000" b="1" dirty="0" smtClean="0">
                <a:solidFill>
                  <a:srgbClr val="FF0000"/>
                </a:solidFill>
              </a:rPr>
              <a:t>Concept of using Associative Memory to maintaining Page Map Table  </a:t>
            </a:r>
            <a:endParaRPr lang="en-IN" sz="2000" b="1" dirty="0">
              <a:solidFill>
                <a:srgbClr val="FF0000"/>
              </a:solidFill>
            </a:endParaRPr>
          </a:p>
        </p:txBody>
      </p:sp>
    </p:spTree>
    <p:extLst>
      <p:ext uri="{BB962C8B-B14F-4D97-AF65-F5344CB8AC3E}">
        <p14:creationId xmlns:p14="http://schemas.microsoft.com/office/powerpoint/2010/main" val="159484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381000"/>
            <a:ext cx="8229600" cy="5745163"/>
          </a:xfrm>
        </p:spPr>
        <p:txBody>
          <a:bodyPr/>
          <a:lstStyle/>
          <a:p>
            <a:endParaRPr lang="en-US" dirty="0"/>
          </a:p>
        </p:txBody>
      </p:sp>
      <p:sp>
        <p:nvSpPr>
          <p:cNvPr id="4" name="Rectangle 3"/>
          <p:cNvSpPr/>
          <p:nvPr/>
        </p:nvSpPr>
        <p:spPr>
          <a:xfrm>
            <a:off x="533400" y="152400"/>
            <a:ext cx="8153400" cy="7294305"/>
          </a:xfrm>
          <a:prstGeom prst="rect">
            <a:avLst/>
          </a:prstGeom>
        </p:spPr>
        <p:txBody>
          <a:bodyPr wrap="square">
            <a:spAutoFit/>
          </a:bodyPr>
          <a:lstStyle/>
          <a:p>
            <a:r>
              <a:rPr lang="en-US" sz="2400" b="1" dirty="0"/>
              <a:t>Conclusion</a:t>
            </a:r>
          </a:p>
          <a:p>
            <a:r>
              <a:rPr lang="en-US" dirty="0"/>
              <a:t>In general, Computer Architecture is concerned with the overall design of a computer system, while Computer Organization is concerned with the way in which the hardware components of the system are arranged and interconnected.</a:t>
            </a:r>
          </a:p>
          <a:p>
            <a:r>
              <a:rPr lang="en-US" dirty="0"/>
              <a:t>The most important point that you should note here is that Computer Architecture explains what a computer should do, whereas Computer Organization explains how a computer works</a:t>
            </a:r>
            <a:r>
              <a:rPr lang="en-US" dirty="0" smtClean="0"/>
              <a:t>.</a:t>
            </a:r>
          </a:p>
          <a:p>
            <a:endParaRPr lang="en-US" dirty="0"/>
          </a:p>
          <a:p>
            <a:r>
              <a:rPr lang="en-US" sz="2400" b="1" dirty="0" smtClean="0"/>
              <a:t>Memory Organization</a:t>
            </a:r>
          </a:p>
          <a:p>
            <a:r>
              <a:rPr lang="en-US" dirty="0" smtClean="0"/>
              <a:t>The memory unit is essential component in any digital computer  since it is needed for storing program and data at the beginning, at the end to store result  and for intermediate storage during execution.</a:t>
            </a:r>
          </a:p>
          <a:p>
            <a:endParaRPr lang="en-US" dirty="0"/>
          </a:p>
          <a:p>
            <a:r>
              <a:rPr lang="en-US" dirty="0" smtClean="0"/>
              <a:t>Two fundamental objective for memory design are</a:t>
            </a:r>
          </a:p>
          <a:p>
            <a:r>
              <a:rPr lang="en-US" dirty="0"/>
              <a:t>	</a:t>
            </a:r>
            <a:r>
              <a:rPr lang="en-US" dirty="0" smtClean="0"/>
              <a:t>1.  Higher Speed</a:t>
            </a:r>
          </a:p>
          <a:p>
            <a:r>
              <a:rPr lang="en-US" dirty="0"/>
              <a:t>	</a:t>
            </a:r>
            <a:r>
              <a:rPr lang="en-US" dirty="0" smtClean="0"/>
              <a:t>2.  More space or size    </a:t>
            </a:r>
            <a:r>
              <a:rPr lang="en-US" i="1" dirty="0" smtClean="0">
                <a:solidFill>
                  <a:srgbClr val="FF0000"/>
                </a:solidFill>
              </a:rPr>
              <a:t> at reasonable cost </a:t>
            </a:r>
          </a:p>
          <a:p>
            <a:r>
              <a:rPr lang="en-US" i="1" dirty="0" smtClean="0"/>
              <a:t>Concept for speed enhancement</a:t>
            </a:r>
          </a:p>
          <a:p>
            <a:r>
              <a:rPr lang="en-US" i="1" dirty="0"/>
              <a:t>	</a:t>
            </a:r>
            <a:r>
              <a:rPr lang="en-US" i="1" dirty="0" smtClean="0"/>
              <a:t>1. Memory Interleaving</a:t>
            </a:r>
          </a:p>
          <a:p>
            <a:r>
              <a:rPr lang="en-US" i="1" dirty="0"/>
              <a:t>	</a:t>
            </a:r>
            <a:r>
              <a:rPr lang="en-US" i="1" dirty="0" smtClean="0"/>
              <a:t>2. Cache Memory</a:t>
            </a:r>
          </a:p>
          <a:p>
            <a:r>
              <a:rPr lang="en-US" i="1" dirty="0" smtClean="0"/>
              <a:t>Concept for size enhancement</a:t>
            </a:r>
          </a:p>
          <a:p>
            <a:r>
              <a:rPr lang="en-US" i="1" dirty="0"/>
              <a:t>	</a:t>
            </a:r>
            <a:r>
              <a:rPr lang="en-US" i="1" dirty="0" smtClean="0"/>
              <a:t>1. Virtual memory</a:t>
            </a:r>
          </a:p>
          <a:p>
            <a:r>
              <a:rPr lang="en-US" i="1" dirty="0"/>
              <a:t>	</a:t>
            </a:r>
            <a:r>
              <a:rPr lang="en-US" i="1" dirty="0" smtClean="0"/>
              <a:t>2.  Shared memory</a:t>
            </a:r>
          </a:p>
          <a:p>
            <a:endParaRPr lang="en-US" i="1" dirty="0" smtClean="0">
              <a:solidFill>
                <a:srgbClr val="FF0000"/>
              </a:solidFill>
            </a:endParaRPr>
          </a:p>
          <a:p>
            <a:r>
              <a:rPr lang="en-US" dirty="0" smtClean="0"/>
              <a:t> </a:t>
            </a:r>
          </a:p>
          <a:p>
            <a:endParaRPr lang="en-US" sz="2400" b="1" dirty="0"/>
          </a:p>
        </p:txBody>
      </p:sp>
    </p:spTree>
    <p:extLst>
      <p:ext uri="{BB962C8B-B14F-4D97-AF65-F5344CB8AC3E}">
        <p14:creationId xmlns:p14="http://schemas.microsoft.com/office/powerpoint/2010/main" val="27221337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6200"/>
            <a:ext cx="7315200" cy="350838"/>
          </a:xfrm>
        </p:spPr>
        <p:txBody>
          <a:bodyPr>
            <a:normAutofit fontScale="90000"/>
          </a:bodyPr>
          <a:lstStyle/>
          <a:p>
            <a:endParaRPr lang="en-IN" dirty="0"/>
          </a:p>
        </p:txBody>
      </p:sp>
      <p:sp>
        <p:nvSpPr>
          <p:cNvPr id="3" name="Content Placeholder 2"/>
          <p:cNvSpPr>
            <a:spLocks noGrp="1"/>
          </p:cNvSpPr>
          <p:nvPr>
            <p:ph idx="1"/>
          </p:nvPr>
        </p:nvSpPr>
        <p:spPr>
          <a:xfrm>
            <a:off x="457200" y="762000"/>
            <a:ext cx="8229600" cy="5334000"/>
          </a:xfrm>
        </p:spPr>
        <p:txBody>
          <a:bodyPr/>
          <a:lstStyle/>
          <a:p>
            <a:pPr marL="0" indent="0">
              <a:buNone/>
            </a:pPr>
            <a:r>
              <a:rPr lang="en-IN" dirty="0" smtClean="0">
                <a:solidFill>
                  <a:srgbClr val="FF0000"/>
                </a:solidFill>
              </a:rPr>
              <a:t>Interleaved Memory :</a:t>
            </a:r>
            <a:endParaRPr lang="en-IN" sz="2000" dirty="0" smtClean="0"/>
          </a:p>
          <a:p>
            <a:pPr marL="0" indent="0" algn="just">
              <a:buNone/>
            </a:pPr>
            <a:r>
              <a:rPr lang="en-IN" sz="2000" dirty="0" smtClean="0"/>
              <a:t>Any given memory module has a fixed memory bandwidth i.e. the number of bytes transferred per second. The CPU is capable of handling much higher bandwidth than the memory. Due to mismatch between memory bandwidth and CPU speed, the CPU has to go idle frequently for the need of instruction or data from the memory.</a:t>
            </a:r>
          </a:p>
          <a:p>
            <a:pPr marL="0" indent="0" algn="just">
              <a:buNone/>
            </a:pPr>
            <a:r>
              <a:rPr lang="en-IN" sz="2000" dirty="0" smtClean="0"/>
              <a:t>Memory interleaving is a technique of reorganizing the main memory into multiple independent modules, so that multiple modules can be accessed overlapping, so that the overall bandwidth is increased multiple times.</a:t>
            </a:r>
          </a:p>
          <a:p>
            <a:pPr marL="0" indent="0" algn="just">
              <a:buNone/>
            </a:pPr>
            <a:r>
              <a:rPr lang="en-IN" sz="2000" dirty="0" smtClean="0"/>
              <a:t>	The following diagrams will make the concept clear</a:t>
            </a:r>
          </a:p>
          <a:p>
            <a:pPr marL="0" indent="0" algn="just">
              <a:buNone/>
            </a:pPr>
            <a:r>
              <a:rPr lang="en-IN" dirty="0" smtClean="0"/>
              <a:t>	</a:t>
            </a:r>
            <a:r>
              <a:rPr lang="en-IN" sz="2000" dirty="0" smtClean="0"/>
              <a:t>Figure 1:   Linear addressing scheme</a:t>
            </a:r>
          </a:p>
          <a:p>
            <a:pPr marL="0" indent="0" algn="just">
              <a:buNone/>
            </a:pPr>
            <a:r>
              <a:rPr lang="en-IN" sz="2000" dirty="0"/>
              <a:t>	</a:t>
            </a:r>
            <a:r>
              <a:rPr lang="en-IN" sz="2000" dirty="0" smtClean="0"/>
              <a:t>Figure 2:   4 way interleaving scheme</a:t>
            </a:r>
          </a:p>
          <a:p>
            <a:pPr marL="0" indent="0" algn="just">
              <a:buNone/>
            </a:pPr>
            <a:r>
              <a:rPr lang="en-IN" sz="2000" dirty="0"/>
              <a:t>	</a:t>
            </a:r>
            <a:r>
              <a:rPr lang="en-IN" sz="2000" dirty="0" smtClean="0"/>
              <a:t>Figure 3:   2 x 2 way interleaving scheme</a:t>
            </a:r>
          </a:p>
        </p:txBody>
      </p:sp>
    </p:spTree>
    <p:extLst>
      <p:ext uri="{BB962C8B-B14F-4D97-AF65-F5344CB8AC3E}">
        <p14:creationId xmlns:p14="http://schemas.microsoft.com/office/powerpoint/2010/main" val="14786732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533401"/>
            <a:ext cx="8077200" cy="6019800"/>
          </a:xfrm>
          <a:prstGeom prst="rect">
            <a:avLst/>
          </a:prstGeom>
          <a:noFill/>
          <a:ln>
            <a:noFill/>
          </a:ln>
        </p:spPr>
      </p:pic>
    </p:spTree>
    <p:extLst>
      <p:ext uri="{BB962C8B-B14F-4D97-AF65-F5344CB8AC3E}">
        <p14:creationId xmlns:p14="http://schemas.microsoft.com/office/powerpoint/2010/main" val="2521371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66675"/>
            <a:ext cx="8772525" cy="672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85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sp>
        <p:nvSpPr>
          <p:cNvPr id="3" name="Content Placeholder 2"/>
          <p:cNvSpPr>
            <a:spLocks noGrp="1"/>
          </p:cNvSpPr>
          <p:nvPr>
            <p:ph idx="1"/>
          </p:nvPr>
        </p:nvSpPr>
        <p:spPr>
          <a:xfrm>
            <a:off x="457200" y="304800"/>
            <a:ext cx="8229600" cy="5821363"/>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7638"/>
            <a:ext cx="7200900" cy="656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9781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IN"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000999" cy="6617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3254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2540</TotalTime>
  <Words>1904</Words>
  <Application>Microsoft Office PowerPoint</Application>
  <PresentationFormat>On-screen Show (4:3)</PresentationFormat>
  <Paragraphs>204</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Associative Memory or Content Addressable Memory         The time required to find an item stored in memory can be reduced considerably if stored data can be identified for access by the content of the data itself rather than by an address ( normal memory organisation where address is generated by the CPU and the data comes out of the memory).          A memory unit which is accessed by content is called Content Addressable Memory (CAM) or Associative Memory (as it finds an use in associative mapping in cache memory environment). This type of memory is accessed simultaneously and in parallel on the basis of data content rather than by specific address or location.          Because of its organisation, the associative memory is uniquely suited to do parallel searches by data association. Moreover, searches can be done on an entire word or on a specific field within a word (parallel match).         Associative memory is more expensive than random access memory because each cell has storage capability as well as match logic circuitry. For this reason associative memories are used in applications where the search time is very critical and must be very short.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Atal Chaudhuri</dc:creator>
  <cp:lastModifiedBy>SNU</cp:lastModifiedBy>
  <cp:revision>118</cp:revision>
  <dcterms:created xsi:type="dcterms:W3CDTF">2006-08-16T00:00:00Z</dcterms:created>
  <dcterms:modified xsi:type="dcterms:W3CDTF">2023-03-06T09:35:25Z</dcterms:modified>
</cp:coreProperties>
</file>