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7556500" cy="10699750"/>
  <p:notesSz cx="7556500" cy="1069975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BEB17C-5D11-417E-B1EE-A4F9042C18FD}" v="4" dt="2023-05-06T12:48:33.537"/>
  </p1510:revLst>
</p1510:revInfo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li pabbati" userId="7450d61506992c9b" providerId="LiveId" clId="{6BBEB17C-5D11-417E-B1EE-A4F9042C18FD}"/>
    <pc:docChg chg="undo custSel modSld">
      <pc:chgData name="murali pabbati" userId="7450d61506992c9b" providerId="LiveId" clId="{6BBEB17C-5D11-417E-B1EE-A4F9042C18FD}" dt="2023-05-06T12:48:48.684" v="18" actId="14100"/>
      <pc:docMkLst>
        <pc:docMk/>
      </pc:docMkLst>
      <pc:sldChg chg="modSp mod">
        <pc:chgData name="murali pabbati" userId="7450d61506992c9b" providerId="LiveId" clId="{6BBEB17C-5D11-417E-B1EE-A4F9042C18FD}" dt="2023-05-06T12:47:19.067" v="7" actId="20577"/>
        <pc:sldMkLst>
          <pc:docMk/>
          <pc:sldMk cId="0" sldId="272"/>
        </pc:sldMkLst>
        <pc:spChg chg="mod">
          <ac:chgData name="murali pabbati" userId="7450d61506992c9b" providerId="LiveId" clId="{6BBEB17C-5D11-417E-B1EE-A4F9042C18FD}" dt="2023-05-06T12:47:19.067" v="7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">
        <pc:chgData name="murali pabbati" userId="7450d61506992c9b" providerId="LiveId" clId="{6BBEB17C-5D11-417E-B1EE-A4F9042C18FD}" dt="2023-05-06T12:48:48.684" v="18" actId="14100"/>
        <pc:sldMkLst>
          <pc:docMk/>
          <pc:sldMk cId="0" sldId="273"/>
        </pc:sldMkLst>
        <pc:graphicFrameChg chg="add del mod">
          <ac:chgData name="murali pabbati" userId="7450d61506992c9b" providerId="LiveId" clId="{6BBEB17C-5D11-417E-B1EE-A4F9042C18FD}" dt="2023-05-06T12:47:45.204" v="9" actId="478"/>
          <ac:graphicFrameMkLst>
            <pc:docMk/>
            <pc:sldMk cId="0" sldId="273"/>
            <ac:graphicFrameMk id="3" creationId="{4779DAE7-F5E7-F4BD-D5A6-46222A23FBB2}"/>
          </ac:graphicFrameMkLst>
        </pc:graphicFrameChg>
        <pc:picChg chg="add mod">
          <ac:chgData name="murali pabbati" userId="7450d61506992c9b" providerId="LiveId" clId="{6BBEB17C-5D11-417E-B1EE-A4F9042C18FD}" dt="2023-05-06T12:48:48.684" v="18" actId="14100"/>
          <ac:picMkLst>
            <pc:docMk/>
            <pc:sldMk cId="0" sldId="273"/>
            <ac:picMk id="4" creationId="{008A0B42-8AC3-A409-131C-4D32935A4F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tindraPabbati/dbms-exercise-codes" TargetMode="External"/><Relationship Id="rId2" Type="http://schemas.openxmlformats.org/officeDocument/2006/relationships/hyperlink" Target="https://github.com/YatindraPabbati/3rd-sem-mini-project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yushgi" TargetMode="External"/><Relationship Id="rId4" Type="http://schemas.openxmlformats.org/officeDocument/2006/relationships/hyperlink" Target="https://github.com/zhamdaan/DBMSCI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1249806"/>
            <a:ext cx="6005195" cy="4594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050" spc="25" dirty="0">
                <a:latin typeface="Arial Black"/>
                <a:cs typeface="Arial Black"/>
              </a:rPr>
              <a:t>E-TICKETING</a:t>
            </a:r>
            <a:r>
              <a:rPr sz="2050" spc="-15" dirty="0">
                <a:latin typeface="Arial Black"/>
                <a:cs typeface="Arial Black"/>
              </a:rPr>
              <a:t> </a:t>
            </a:r>
            <a:r>
              <a:rPr sz="2050" spc="30" dirty="0">
                <a:latin typeface="Arial Black"/>
                <a:cs typeface="Arial Black"/>
              </a:rPr>
              <a:t>SYSTEM</a:t>
            </a:r>
            <a:endParaRPr sz="2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 Black"/>
              <a:cs typeface="Arial Black"/>
            </a:endParaRPr>
          </a:p>
          <a:p>
            <a:pPr marL="12065" marR="5080" algn="ctr">
              <a:lnSpc>
                <a:spcPct val="1101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18CSC209J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Database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Management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System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and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Cloud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Integration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Services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4604" algn="ctr">
              <a:lnSpc>
                <a:spcPct val="100000"/>
              </a:lnSpc>
            </a:pPr>
            <a:r>
              <a:rPr sz="1400" b="1" spc="5" dirty="0">
                <a:latin typeface="Arial"/>
                <a:cs typeface="Arial"/>
              </a:rPr>
              <a:t>Mini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Project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Report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400" i="1" spc="-5" dirty="0">
                <a:latin typeface="Arial"/>
                <a:cs typeface="Arial"/>
              </a:rPr>
              <a:t>Submitted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036955" marR="1011555" algn="ctr">
              <a:lnSpc>
                <a:spcPct val="109300"/>
              </a:lnSpc>
            </a:pPr>
            <a:r>
              <a:rPr sz="1400" b="1" spc="-5" dirty="0">
                <a:latin typeface="Arial"/>
                <a:cs typeface="Arial"/>
              </a:rPr>
              <a:t>Yatindra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Pabbati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[Reg.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No.: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RA2111028010016]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B.Tech.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CSE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–CLOUD </a:t>
            </a:r>
            <a:r>
              <a:rPr sz="1400" b="1" spc="-5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/>
              <a:cs typeface="Arial"/>
            </a:endParaRPr>
          </a:p>
          <a:p>
            <a:pPr marL="1302385" marR="1276985" algn="ctr">
              <a:lnSpc>
                <a:spcPct val="109300"/>
              </a:lnSpc>
            </a:pPr>
            <a:r>
              <a:rPr sz="1400" b="1" spc="-5" dirty="0">
                <a:latin typeface="Arial"/>
                <a:cs typeface="Arial"/>
              </a:rPr>
              <a:t>Ayush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Raj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[Reg.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No.: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RA2111028010007]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B.Tech.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CSE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–CLOUD </a:t>
            </a:r>
            <a:r>
              <a:rPr sz="1400" b="1" spc="-5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 marL="1128395" marR="1115695" algn="ctr">
              <a:lnSpc>
                <a:spcPct val="111400"/>
              </a:lnSpc>
            </a:pPr>
            <a:r>
              <a:rPr sz="1400" b="1" dirty="0">
                <a:latin typeface="Arial"/>
                <a:cs typeface="Arial"/>
              </a:rPr>
              <a:t>Zaid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Hamdaan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[Reg.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No.: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RA2111028010063]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B.Tech.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CSE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–CLOUD </a:t>
            </a:r>
            <a:r>
              <a:rPr sz="1400" b="1" spc="-5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485" y="8322995"/>
            <a:ext cx="5227320" cy="123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2000"/>
              </a:lnSpc>
              <a:spcBef>
                <a:spcPts val="95"/>
              </a:spcBef>
            </a:pPr>
            <a:r>
              <a:rPr sz="1500" b="1" spc="-5" dirty="0">
                <a:latin typeface="Arial"/>
                <a:cs typeface="Arial"/>
              </a:rPr>
              <a:t>DEPARTMENT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NETWORKING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AND</a:t>
            </a:r>
            <a:r>
              <a:rPr sz="1500" b="1" spc="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COMMUNICATION </a:t>
            </a:r>
            <a:r>
              <a:rPr sz="1500" b="1" spc="-40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SCHOOL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COMPUTING</a:t>
            </a:r>
            <a:endParaRPr sz="1500">
              <a:latin typeface="Arial"/>
              <a:cs typeface="Arial"/>
            </a:endParaRPr>
          </a:p>
          <a:p>
            <a:pPr marL="341630" marR="334645" algn="ctr">
              <a:lnSpc>
                <a:spcPct val="110000"/>
              </a:lnSpc>
              <a:spcBef>
                <a:spcPts val="5"/>
              </a:spcBef>
            </a:pPr>
            <a:r>
              <a:rPr sz="1500" b="1" dirty="0">
                <a:latin typeface="Arial"/>
                <a:cs typeface="Arial"/>
              </a:rPr>
              <a:t>COLLEGE </a:t>
            </a:r>
            <a:r>
              <a:rPr sz="1500" b="1" spc="10" dirty="0">
                <a:latin typeface="Arial"/>
                <a:cs typeface="Arial"/>
              </a:rPr>
              <a:t>OF </a:t>
            </a:r>
            <a:r>
              <a:rPr sz="1500" b="1" spc="-5" dirty="0">
                <a:latin typeface="Arial"/>
                <a:cs typeface="Arial"/>
              </a:rPr>
              <a:t>ENGINEERING </a:t>
            </a:r>
            <a:r>
              <a:rPr sz="1500" b="1" spc="-15" dirty="0">
                <a:latin typeface="Arial"/>
                <a:cs typeface="Arial"/>
              </a:rPr>
              <a:t>AND </a:t>
            </a:r>
            <a:r>
              <a:rPr sz="1500" b="1" dirty="0">
                <a:latin typeface="Arial"/>
                <a:cs typeface="Arial"/>
              </a:rPr>
              <a:t>TECHNOLOGY </a:t>
            </a:r>
            <a:r>
              <a:rPr sz="1500" b="1" spc="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SRM </a:t>
            </a:r>
            <a:r>
              <a:rPr sz="1500" b="1" spc="-5" dirty="0">
                <a:latin typeface="Arial"/>
                <a:cs typeface="Arial"/>
              </a:rPr>
              <a:t>INSTITUTE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10" dirty="0">
                <a:latin typeface="Arial"/>
                <a:cs typeface="Arial"/>
              </a:rPr>
              <a:t>OF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SCIENCE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AND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5" dirty="0">
                <a:latin typeface="Arial"/>
                <a:cs typeface="Arial"/>
              </a:rPr>
              <a:t>TECHNOLOGY</a:t>
            </a:r>
            <a:endParaRPr sz="150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219"/>
              </a:spcBef>
            </a:pPr>
            <a:r>
              <a:rPr sz="1100" b="1" dirty="0">
                <a:latin typeface="Arial"/>
                <a:cs typeface="Arial"/>
              </a:rPr>
              <a:t>(Under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Section</a:t>
            </a:r>
            <a:r>
              <a:rPr sz="1100" b="1" spc="5" dirty="0">
                <a:latin typeface="Arial"/>
                <a:cs typeface="Arial"/>
              </a:rPr>
              <a:t> 3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of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UGC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Act,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1956)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9216" y="914653"/>
            <a:ext cx="6688455" cy="8869680"/>
            <a:chOff x="439216" y="914653"/>
            <a:chExt cx="6688455" cy="8869680"/>
          </a:xfrm>
        </p:grpSpPr>
        <p:sp>
          <p:nvSpPr>
            <p:cNvPr id="5" name="object 5"/>
            <p:cNvSpPr/>
            <p:nvPr/>
          </p:nvSpPr>
          <p:spPr>
            <a:xfrm>
              <a:off x="439216" y="914653"/>
              <a:ext cx="6688455" cy="8869680"/>
            </a:xfrm>
            <a:custGeom>
              <a:avLst/>
              <a:gdLst/>
              <a:ahLst/>
              <a:cxnLst/>
              <a:rect l="l" t="t" r="r" b="b"/>
              <a:pathLst>
                <a:path w="6688455" h="8869680">
                  <a:moveTo>
                    <a:pt x="6660769" y="8841689"/>
                  </a:moveTo>
                  <a:lnTo>
                    <a:pt x="27432" y="8841689"/>
                  </a:lnTo>
                  <a:lnTo>
                    <a:pt x="27432" y="27520"/>
                  </a:lnTo>
                  <a:lnTo>
                    <a:pt x="0" y="27520"/>
                  </a:lnTo>
                  <a:lnTo>
                    <a:pt x="0" y="8841689"/>
                  </a:lnTo>
                  <a:lnTo>
                    <a:pt x="0" y="8869121"/>
                  </a:lnTo>
                  <a:lnTo>
                    <a:pt x="27432" y="8869121"/>
                  </a:lnTo>
                  <a:lnTo>
                    <a:pt x="6660769" y="8869121"/>
                  </a:lnTo>
                  <a:lnTo>
                    <a:pt x="6660769" y="8841689"/>
                  </a:lnTo>
                  <a:close/>
                </a:path>
                <a:path w="6688455" h="8869680">
                  <a:moveTo>
                    <a:pt x="6660769" y="0"/>
                  </a:moveTo>
                  <a:lnTo>
                    <a:pt x="2743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27432" y="27432"/>
                  </a:lnTo>
                  <a:lnTo>
                    <a:pt x="6660769" y="27432"/>
                  </a:lnTo>
                  <a:lnTo>
                    <a:pt x="6660769" y="0"/>
                  </a:lnTo>
                  <a:close/>
                </a:path>
                <a:path w="6688455" h="8869680">
                  <a:moveTo>
                    <a:pt x="6688264" y="27520"/>
                  </a:moveTo>
                  <a:lnTo>
                    <a:pt x="6660845" y="27520"/>
                  </a:lnTo>
                  <a:lnTo>
                    <a:pt x="6660845" y="8841689"/>
                  </a:lnTo>
                  <a:lnTo>
                    <a:pt x="6660845" y="8869121"/>
                  </a:lnTo>
                  <a:lnTo>
                    <a:pt x="6688264" y="8869121"/>
                  </a:lnTo>
                  <a:lnTo>
                    <a:pt x="6688264" y="8841689"/>
                  </a:lnTo>
                  <a:lnTo>
                    <a:pt x="6688264" y="27520"/>
                  </a:lnTo>
                  <a:close/>
                </a:path>
                <a:path w="6688455" h="8869680">
                  <a:moveTo>
                    <a:pt x="6688264" y="0"/>
                  </a:moveTo>
                  <a:lnTo>
                    <a:pt x="6660845" y="0"/>
                  </a:lnTo>
                  <a:lnTo>
                    <a:pt x="6660845" y="27432"/>
                  </a:lnTo>
                  <a:lnTo>
                    <a:pt x="6688264" y="27432"/>
                  </a:lnTo>
                  <a:lnTo>
                    <a:pt x="6688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0495" y="7092187"/>
              <a:ext cx="2179320" cy="749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733" y="874902"/>
            <a:ext cx="1659889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ER</a:t>
            </a:r>
            <a:r>
              <a:rPr sz="2000" b="1" u="heavy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6755993"/>
            <a:ext cx="5551170" cy="1677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14"/>
              </a:spcBef>
            </a:pP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ER</a:t>
            </a:r>
            <a:r>
              <a:rPr sz="1400" spc="-5" dirty="0">
                <a:latin typeface="Arial MT"/>
                <a:cs typeface="Arial MT"/>
              </a:rPr>
              <a:t> diagram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Event,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Venue,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shows</a:t>
            </a:r>
            <a:r>
              <a:rPr sz="1400" spc="-10" dirty="0">
                <a:latin typeface="Arial MT"/>
                <a:cs typeface="Arial MT"/>
              </a:rPr>
              <a:t> the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relationships</a:t>
            </a:r>
            <a:r>
              <a:rPr sz="1400" spc="-10" dirty="0">
                <a:latin typeface="Arial MT"/>
                <a:cs typeface="Arial MT"/>
              </a:rPr>
              <a:t> between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them.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Events are </a:t>
            </a:r>
            <a:r>
              <a:rPr sz="1400" spc="-5" dirty="0">
                <a:latin typeface="Arial MT"/>
                <a:cs typeface="Arial MT"/>
              </a:rPr>
              <a:t>held </a:t>
            </a:r>
            <a:r>
              <a:rPr sz="1400" spc="-15" dirty="0">
                <a:latin typeface="Arial MT"/>
                <a:cs typeface="Arial MT"/>
              </a:rPr>
              <a:t>at </a:t>
            </a:r>
            <a:r>
              <a:rPr sz="1400" spc="-10" dirty="0">
                <a:latin typeface="Arial MT"/>
                <a:cs typeface="Arial MT"/>
              </a:rPr>
              <a:t>venues, </a:t>
            </a:r>
            <a:r>
              <a:rPr sz="1400" spc="-5" dirty="0">
                <a:latin typeface="Arial MT"/>
                <a:cs typeface="Arial MT"/>
              </a:rPr>
              <a:t>tickets </a:t>
            </a:r>
            <a:r>
              <a:rPr sz="1400" spc="-10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sold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events, tickets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purchased by </a:t>
            </a:r>
            <a:r>
              <a:rPr sz="1400" spc="-5" dirty="0">
                <a:latin typeface="Arial MT"/>
                <a:cs typeface="Arial MT"/>
              </a:rPr>
              <a:t>customers,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payments </a:t>
            </a:r>
            <a:r>
              <a:rPr sz="1400" spc="-1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made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tickets. The </a:t>
            </a:r>
            <a:r>
              <a:rPr sz="1400" dirty="0">
                <a:latin typeface="Arial MT"/>
                <a:cs typeface="Arial MT"/>
              </a:rPr>
              <a:t>ER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helps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understand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relationships,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provides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foundation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designing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database schema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system.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86483"/>
            <a:ext cx="5732145" cy="41697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388" y="874902"/>
            <a:ext cx="473773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Creation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using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DDL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1890140"/>
            <a:ext cx="191960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15" dirty="0">
                <a:latin typeface="Arial"/>
                <a:cs typeface="Arial"/>
              </a:rPr>
              <a:t>Creation of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a</a:t>
            </a:r>
            <a:r>
              <a:rPr sz="1550" b="1" spc="-40" dirty="0">
                <a:latin typeface="Arial"/>
                <a:cs typeface="Arial"/>
              </a:rPr>
              <a:t> </a:t>
            </a:r>
            <a:r>
              <a:rPr sz="1550" b="1" spc="25" dirty="0">
                <a:latin typeface="Arial"/>
                <a:cs typeface="Arial"/>
              </a:rPr>
              <a:t>Table: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9" y="5206364"/>
            <a:ext cx="296545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15" dirty="0">
                <a:latin typeface="Arial"/>
                <a:cs typeface="Arial"/>
              </a:rPr>
              <a:t>Values</a:t>
            </a:r>
            <a:r>
              <a:rPr sz="1550" b="1" spc="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Inserted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15" dirty="0">
                <a:latin typeface="Arial"/>
                <a:cs typeface="Arial"/>
              </a:rPr>
              <a:t>into</a:t>
            </a:r>
            <a:r>
              <a:rPr sz="1550" b="1" spc="25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the</a:t>
            </a:r>
            <a:r>
              <a:rPr sz="1550" b="1" spc="10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Table: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442717"/>
            <a:ext cx="5732145" cy="20777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56655"/>
            <a:ext cx="5732145" cy="20294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8174735"/>
            <a:ext cx="5732145" cy="15683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84046"/>
            <a:ext cx="5994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5" dirty="0">
                <a:latin typeface="Arial"/>
                <a:cs typeface="Arial"/>
              </a:rPr>
              <a:t>C</a:t>
            </a:r>
            <a:r>
              <a:rPr sz="1550" b="1" spc="20" dirty="0">
                <a:latin typeface="Arial"/>
                <a:cs typeface="Arial"/>
              </a:rPr>
              <a:t>o</a:t>
            </a:r>
            <a:r>
              <a:rPr sz="1550" b="1" spc="25" dirty="0">
                <a:latin typeface="Arial"/>
                <a:cs typeface="Arial"/>
              </a:rPr>
              <a:t>d</a:t>
            </a:r>
            <a:r>
              <a:rPr sz="1550" b="1" spc="30" dirty="0">
                <a:latin typeface="Arial"/>
                <a:cs typeface="Arial"/>
              </a:rPr>
              <a:t>e</a:t>
            </a:r>
            <a:r>
              <a:rPr sz="1550" b="1" spc="10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1934945"/>
            <a:ext cx="3765550" cy="497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4875" marR="630555" indent="-892810">
              <a:lnSpc>
                <a:spcPct val="1114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USER(Name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varchar(255),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PhoneNo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int,</a:t>
            </a:r>
            <a:endParaRPr sz="1400">
              <a:latin typeface="Arial MT"/>
              <a:cs typeface="Arial MT"/>
            </a:endParaRPr>
          </a:p>
          <a:p>
            <a:pPr marL="1384935" marR="1154430" indent="-480695">
              <a:lnSpc>
                <a:spcPct val="109300"/>
              </a:lnSpc>
            </a:pPr>
            <a:r>
              <a:rPr sz="1400" spc="-5" dirty="0">
                <a:latin typeface="Arial MT"/>
                <a:cs typeface="Arial MT"/>
              </a:rPr>
              <a:t>Gender </a:t>
            </a:r>
            <a:r>
              <a:rPr sz="1400" spc="-10" dirty="0">
                <a:latin typeface="Arial MT"/>
                <a:cs typeface="Arial MT"/>
              </a:rPr>
              <a:t>varchar(255),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int,</a:t>
            </a:r>
            <a:endParaRPr sz="1400">
              <a:latin typeface="Arial MT"/>
              <a:cs typeface="Arial MT"/>
            </a:endParaRPr>
          </a:p>
          <a:p>
            <a:pPr marL="138493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Arial MT"/>
                <a:cs typeface="Arial MT"/>
              </a:rPr>
              <a:t>Authenticationid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</a:t>
            </a:r>
            <a:endParaRPr sz="1400">
              <a:latin typeface="Arial MT"/>
              <a:cs typeface="Arial MT"/>
            </a:endParaRPr>
          </a:p>
          <a:p>
            <a:pPr marL="95504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  <a:p>
            <a:pPr marL="904875" marR="571500" indent="-892810">
              <a:lnSpc>
                <a:spcPct val="109300"/>
              </a:lnSpc>
              <a:spcBef>
                <a:spcPts val="35"/>
              </a:spcBef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TICKET(Type</a:t>
            </a:r>
            <a:r>
              <a:rPr sz="1400" dirty="0">
                <a:latin typeface="Arial MT"/>
                <a:cs typeface="Arial MT"/>
              </a:rPr>
              <a:t> varchar(255),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int,</a:t>
            </a:r>
            <a:endParaRPr sz="1400">
              <a:latin typeface="Arial MT"/>
              <a:cs typeface="Arial MT"/>
            </a:endParaRPr>
          </a:p>
          <a:p>
            <a:pPr marL="1384935">
              <a:lnSpc>
                <a:spcPct val="100000"/>
              </a:lnSpc>
              <a:spcBef>
                <a:spcPts val="195"/>
              </a:spcBef>
            </a:pPr>
            <a:r>
              <a:rPr sz="1400" spc="-5" dirty="0">
                <a:latin typeface="Arial MT"/>
                <a:cs typeface="Arial MT"/>
              </a:rPr>
              <a:t>Availability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varchar(255)</a:t>
            </a:r>
            <a:endParaRPr sz="1400">
              <a:latin typeface="Arial MT"/>
              <a:cs typeface="Arial MT"/>
            </a:endParaRPr>
          </a:p>
          <a:p>
            <a:pPr marL="95504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Arial MT"/>
                <a:cs typeface="Arial MT"/>
              </a:rPr>
              <a:t>create </a:t>
            </a:r>
            <a:r>
              <a:rPr sz="1400" spc="-10" dirty="0">
                <a:latin typeface="Arial MT"/>
                <a:cs typeface="Arial MT"/>
              </a:rPr>
              <a:t>table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EVENT(TypeofEvent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varchar(255),</a:t>
            </a:r>
            <a:endParaRPr sz="1400">
              <a:latin typeface="Arial MT"/>
              <a:cs typeface="Arial MT"/>
            </a:endParaRPr>
          </a:p>
          <a:p>
            <a:pPr marL="904875" marR="747395">
              <a:lnSpc>
                <a:spcPct val="109300"/>
              </a:lnSpc>
              <a:spcBef>
                <a:spcPts val="35"/>
              </a:spcBef>
            </a:pPr>
            <a:r>
              <a:rPr sz="1400" spc="-5" dirty="0">
                <a:latin typeface="Arial MT"/>
                <a:cs typeface="Arial MT"/>
              </a:rPr>
              <a:t>DateofEvent </a:t>
            </a:r>
            <a:r>
              <a:rPr sz="1400" spc="-10" dirty="0">
                <a:latin typeface="Arial MT"/>
                <a:cs typeface="Arial MT"/>
              </a:rPr>
              <a:t>varchar(255),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TimeofEvent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varchar(255),</a:t>
            </a:r>
            <a:endParaRPr sz="1400">
              <a:latin typeface="Arial MT"/>
              <a:cs typeface="Arial MT"/>
            </a:endParaRPr>
          </a:p>
          <a:p>
            <a:pPr marL="95504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  <a:p>
            <a:pPr marL="904875" marR="571500" indent="-892810">
              <a:lnSpc>
                <a:spcPct val="109300"/>
              </a:lnSpc>
            </a:pP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TICKET(Type</a:t>
            </a:r>
            <a:r>
              <a:rPr sz="1400" dirty="0">
                <a:latin typeface="Arial MT"/>
                <a:cs typeface="Arial MT"/>
              </a:rPr>
              <a:t> varchar(255),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int,</a:t>
            </a:r>
            <a:endParaRPr sz="1400">
              <a:latin typeface="Arial MT"/>
              <a:cs typeface="Arial MT"/>
            </a:endParaRPr>
          </a:p>
          <a:p>
            <a:pPr marL="904875" marR="956310">
              <a:lnSpc>
                <a:spcPct val="109500"/>
              </a:lnSpc>
              <a:spcBef>
                <a:spcPts val="35"/>
              </a:spcBef>
            </a:pPr>
            <a:r>
              <a:rPr sz="1400" spc="-5" dirty="0">
                <a:latin typeface="Arial MT"/>
                <a:cs typeface="Arial MT"/>
              </a:rPr>
              <a:t>Gender varchar(25),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Availability</a:t>
            </a:r>
            <a:r>
              <a:rPr sz="1400" spc="-10" dirty="0">
                <a:latin typeface="Arial MT"/>
                <a:cs typeface="Arial MT"/>
              </a:rPr>
              <a:t> varchar(255)</a:t>
            </a:r>
            <a:endParaRPr sz="1400">
              <a:latin typeface="Arial MT"/>
              <a:cs typeface="Arial MT"/>
            </a:endParaRPr>
          </a:p>
          <a:p>
            <a:pPr marL="904875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latin typeface="Arial MT"/>
                <a:cs typeface="Arial MT"/>
              </a:rPr>
              <a:t>);</a:t>
            </a:r>
            <a:endParaRPr sz="1400">
              <a:latin typeface="Arial MT"/>
              <a:cs typeface="Arial MT"/>
            </a:endParaRPr>
          </a:p>
          <a:p>
            <a:pPr marL="12700" marR="106680">
              <a:lnSpc>
                <a:spcPts val="1870"/>
              </a:lnSpc>
              <a:spcBef>
                <a:spcPts val="60"/>
              </a:spcBef>
            </a:pPr>
            <a:r>
              <a:rPr sz="1400" dirty="0">
                <a:latin typeface="Arial MT"/>
                <a:cs typeface="Arial MT"/>
              </a:rPr>
              <a:t>insert </a:t>
            </a:r>
            <a:r>
              <a:rPr sz="1400" spc="-5" dirty="0">
                <a:latin typeface="Arial MT"/>
                <a:cs typeface="Arial MT"/>
              </a:rPr>
              <a:t>into Venue(address,capacity,Location)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values('Chennai','50','street </a:t>
            </a:r>
            <a:r>
              <a:rPr sz="1400" spc="-10" dirty="0">
                <a:latin typeface="Arial MT"/>
                <a:cs typeface="Arial MT"/>
              </a:rPr>
              <a:t>no.10,1000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lights')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7050" y="5163721"/>
            <a:ext cx="762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VENUE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74902"/>
            <a:ext cx="330517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5" dirty="0">
                <a:latin typeface="Arial"/>
                <a:cs typeface="Arial"/>
              </a:rPr>
              <a:t>Normalization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of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Database: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586483"/>
            <a:ext cx="5732145" cy="41050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6416547"/>
            <a:ext cx="5732145" cy="2077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64844"/>
            <a:ext cx="5722620" cy="77876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98425">
              <a:lnSpc>
                <a:spcPct val="110000"/>
              </a:lnSpc>
              <a:spcBef>
                <a:spcPts val="85"/>
              </a:spcBef>
            </a:pP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-15" dirty="0">
                <a:latin typeface="Arial MT"/>
                <a:cs typeface="Arial MT"/>
              </a:rPr>
              <a:t> 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database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5" dirty="0">
                <a:latin typeface="Arial MT"/>
                <a:cs typeface="Arial MT"/>
              </a:rPr>
              <a:t> would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typically </a:t>
            </a:r>
            <a:r>
              <a:rPr sz="1400" dirty="0">
                <a:latin typeface="Arial MT"/>
                <a:cs typeface="Arial MT"/>
              </a:rPr>
              <a:t> involve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breaking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logical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entities</a:t>
            </a:r>
            <a:r>
              <a:rPr sz="1400" spc="-10" dirty="0">
                <a:latin typeface="Arial MT"/>
                <a:cs typeface="Arial MT"/>
              </a:rPr>
              <a:t> 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organizing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them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follow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rules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some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general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taken: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 marR="66675">
              <a:lnSpc>
                <a:spcPct val="110400"/>
              </a:lnSpc>
              <a:buAutoNum type="arabicPeriod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Identify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entities: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Start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identifying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types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stored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such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events,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 transactions.</a:t>
            </a:r>
            <a:endParaRPr sz="1400">
              <a:latin typeface="Arial MT"/>
              <a:cs typeface="Arial MT"/>
            </a:endParaRPr>
          </a:p>
          <a:p>
            <a:pPr marL="212725" indent="-20066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Break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entities: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each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entity,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break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endParaRPr sz="1400">
              <a:latin typeface="Arial MT"/>
              <a:cs typeface="Arial MT"/>
            </a:endParaRPr>
          </a:p>
          <a:p>
            <a:pPr marL="12700" marR="131445">
              <a:lnSpc>
                <a:spcPct val="109300"/>
              </a:lnSpc>
              <a:spcBef>
                <a:spcPts val="40"/>
              </a:spcBef>
            </a:pPr>
            <a:r>
              <a:rPr sz="1400" spc="-5" dirty="0">
                <a:latin typeface="Arial MT"/>
                <a:cs typeface="Arial MT"/>
              </a:rPr>
              <a:t>component </a:t>
            </a:r>
            <a:r>
              <a:rPr sz="1400" spc="-10" dirty="0">
                <a:latin typeface="Arial MT"/>
                <a:cs typeface="Arial MT"/>
              </a:rPr>
              <a:t>parts.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customer </a:t>
            </a:r>
            <a:r>
              <a:rPr sz="1400" spc="-5" dirty="0">
                <a:latin typeface="Arial MT"/>
                <a:cs typeface="Arial MT"/>
              </a:rPr>
              <a:t>entity </a:t>
            </a:r>
            <a:r>
              <a:rPr sz="1400" spc="-10" dirty="0">
                <a:latin typeface="Arial MT"/>
                <a:cs typeface="Arial MT"/>
              </a:rPr>
              <a:t>might </a:t>
            </a:r>
            <a:r>
              <a:rPr sz="1400" spc="-5" dirty="0">
                <a:latin typeface="Arial MT"/>
                <a:cs typeface="Arial MT"/>
              </a:rPr>
              <a:t>include </a:t>
            </a:r>
            <a:r>
              <a:rPr sz="1400" spc="5" dirty="0">
                <a:latin typeface="Arial MT"/>
                <a:cs typeface="Arial MT"/>
              </a:rPr>
              <a:t>fields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first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name,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email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address,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phone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  <a:p>
            <a:pPr marL="12700" marR="6350" algn="just">
              <a:lnSpc>
                <a:spcPct val="110400"/>
              </a:lnSpc>
              <a:spcBef>
                <a:spcPts val="15"/>
              </a:spcBef>
              <a:buAutoNum type="arabicPeriod" startAt="3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Define relationships: Determine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relationships </a:t>
            </a:r>
            <a:r>
              <a:rPr sz="1400" spc="-10" dirty="0">
                <a:latin typeface="Arial MT"/>
                <a:cs typeface="Arial MT"/>
              </a:rPr>
              <a:t>between the </a:t>
            </a:r>
            <a:r>
              <a:rPr sz="1400" spc="-5" dirty="0">
                <a:latin typeface="Arial MT"/>
                <a:cs typeface="Arial MT"/>
              </a:rPr>
              <a:t>entities.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customer </a:t>
            </a:r>
            <a:r>
              <a:rPr sz="1400" spc="5" dirty="0">
                <a:latin typeface="Arial MT"/>
                <a:cs typeface="Arial MT"/>
              </a:rPr>
              <a:t>can buy </a:t>
            </a:r>
            <a:r>
              <a:rPr sz="1400" spc="-5" dirty="0">
                <a:latin typeface="Arial MT"/>
                <a:cs typeface="Arial MT"/>
              </a:rPr>
              <a:t>multiple tickets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different </a:t>
            </a:r>
            <a:r>
              <a:rPr sz="1400" spc="-10" dirty="0">
                <a:latin typeface="Arial MT"/>
                <a:cs typeface="Arial MT"/>
              </a:rPr>
              <a:t>events, so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one-to-many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relationship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between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tickets.</a:t>
            </a:r>
            <a:endParaRPr sz="1400">
              <a:latin typeface="Arial MT"/>
              <a:cs typeface="Arial MT"/>
            </a:endParaRPr>
          </a:p>
          <a:p>
            <a:pPr marL="12700" marR="5080" algn="just">
              <a:lnSpc>
                <a:spcPct val="109300"/>
              </a:lnSpc>
              <a:buAutoNum type="arabicPeriod" startAt="3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Create </a:t>
            </a:r>
            <a:r>
              <a:rPr sz="1400" spc="-10" dirty="0">
                <a:latin typeface="Arial MT"/>
                <a:cs typeface="Arial MT"/>
              </a:rPr>
              <a:t>tables: </a:t>
            </a:r>
            <a:r>
              <a:rPr sz="1400" spc="-5" dirty="0">
                <a:latin typeface="Arial MT"/>
                <a:cs typeface="Arial MT"/>
              </a:rPr>
              <a:t>Create </a:t>
            </a:r>
            <a:r>
              <a:rPr sz="1400" spc="-10" dirty="0">
                <a:latin typeface="Arial MT"/>
                <a:cs typeface="Arial MT"/>
              </a:rPr>
              <a:t>separate tables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each entity, </a:t>
            </a:r>
            <a:r>
              <a:rPr sz="1400" dirty="0">
                <a:latin typeface="Arial MT"/>
                <a:cs typeface="Arial MT"/>
              </a:rPr>
              <a:t>with </a:t>
            </a:r>
            <a:r>
              <a:rPr sz="1400" spc="-5" dirty="0">
                <a:latin typeface="Arial MT"/>
                <a:cs typeface="Arial MT"/>
              </a:rPr>
              <a:t>columns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component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example,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might</a:t>
            </a:r>
            <a:endParaRPr sz="1400">
              <a:latin typeface="Arial MT"/>
              <a:cs typeface="Arial MT"/>
            </a:endParaRPr>
          </a:p>
          <a:p>
            <a:pPr marL="12700" marR="508634">
              <a:lnSpc>
                <a:spcPct val="109300"/>
              </a:lnSpc>
              <a:spcBef>
                <a:spcPts val="40"/>
              </a:spcBef>
            </a:pP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columns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last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name,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email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address,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phone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  <a:p>
            <a:pPr marL="12700" marR="67310">
              <a:lnSpc>
                <a:spcPct val="109900"/>
              </a:lnSpc>
              <a:spcBef>
                <a:spcPts val="25"/>
              </a:spcBef>
              <a:buAutoNum type="arabicPeriod" startAt="5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Apply normalization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rules: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Apply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normalization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rules </a:t>
            </a:r>
            <a:r>
              <a:rPr sz="1400" spc="-20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table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ensure that there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spc="-15" dirty="0">
                <a:latin typeface="Arial MT"/>
                <a:cs typeface="Arial MT"/>
              </a:rPr>
              <a:t>no </a:t>
            </a:r>
            <a:r>
              <a:rPr sz="1400" spc="-10" dirty="0">
                <a:latin typeface="Arial MT"/>
                <a:cs typeface="Arial MT"/>
              </a:rPr>
              <a:t>redundant </a:t>
            </a:r>
            <a:r>
              <a:rPr sz="1400" dirty="0">
                <a:latin typeface="Arial MT"/>
                <a:cs typeface="Arial MT"/>
              </a:rPr>
              <a:t>data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stored </a:t>
            </a:r>
            <a:r>
              <a:rPr sz="1400" spc="5" dirty="0">
                <a:latin typeface="Arial MT"/>
                <a:cs typeface="Arial MT"/>
              </a:rPr>
              <a:t>in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most </a:t>
            </a:r>
            <a:r>
              <a:rPr sz="1400" spc="-5" dirty="0">
                <a:latin typeface="Arial MT"/>
                <a:cs typeface="Arial MT"/>
              </a:rPr>
              <a:t>efficient </a:t>
            </a:r>
            <a:r>
              <a:rPr sz="1400" dirty="0">
                <a:latin typeface="Arial MT"/>
                <a:cs typeface="Arial MT"/>
              </a:rPr>
              <a:t>way </a:t>
            </a:r>
            <a:r>
              <a:rPr sz="1400" spc="-5" dirty="0">
                <a:latin typeface="Arial MT"/>
                <a:cs typeface="Arial MT"/>
              </a:rPr>
              <a:t>possible. </a:t>
            </a:r>
            <a:r>
              <a:rPr sz="1400" spc="-1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customer table </a:t>
            </a:r>
            <a:r>
              <a:rPr sz="1400" spc="-10" dirty="0">
                <a:latin typeface="Arial MT"/>
                <a:cs typeface="Arial MT"/>
              </a:rPr>
              <a:t>might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15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normal </a:t>
            </a:r>
            <a:r>
              <a:rPr sz="1400" dirty="0">
                <a:latin typeface="Arial MT"/>
                <a:cs typeface="Arial MT"/>
              </a:rPr>
              <a:t>form </a:t>
            </a:r>
            <a:r>
              <a:rPr sz="1400" spc="-10" dirty="0">
                <a:latin typeface="Arial MT"/>
                <a:cs typeface="Arial MT"/>
              </a:rPr>
              <a:t>(1NF)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ensuring that each column contains </a:t>
            </a:r>
            <a:r>
              <a:rPr sz="1400" dirty="0">
                <a:latin typeface="Arial MT"/>
                <a:cs typeface="Arial MT"/>
              </a:rPr>
              <a:t> atomic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2700" marR="215265" algn="just">
              <a:lnSpc>
                <a:spcPct val="110400"/>
              </a:lnSpc>
              <a:spcBef>
                <a:spcPts val="15"/>
              </a:spcBef>
              <a:buAutoNum type="arabicPeriod" startAt="5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Define </a:t>
            </a:r>
            <a:r>
              <a:rPr sz="1400" spc="-10" dirty="0">
                <a:latin typeface="Arial MT"/>
                <a:cs typeface="Arial MT"/>
              </a:rPr>
              <a:t>keys: </a:t>
            </a:r>
            <a:r>
              <a:rPr sz="1400" spc="-5" dirty="0">
                <a:latin typeface="Arial MT"/>
                <a:cs typeface="Arial MT"/>
              </a:rPr>
              <a:t>Define primary </a:t>
            </a:r>
            <a:r>
              <a:rPr sz="1400" dirty="0">
                <a:latin typeface="Arial MT"/>
                <a:cs typeface="Arial MT"/>
              </a:rPr>
              <a:t>keys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each table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spc="-15" dirty="0">
                <a:latin typeface="Arial MT"/>
                <a:cs typeface="Arial MT"/>
              </a:rPr>
              <a:t>ensure </a:t>
            </a:r>
            <a:r>
              <a:rPr sz="1400" spc="-5" dirty="0">
                <a:latin typeface="Arial MT"/>
                <a:cs typeface="Arial MT"/>
              </a:rPr>
              <a:t>that </a:t>
            </a:r>
            <a:r>
              <a:rPr sz="1400" spc="-10" dirty="0">
                <a:latin typeface="Arial MT"/>
                <a:cs typeface="Arial MT"/>
              </a:rPr>
              <a:t>each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row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15" dirty="0">
                <a:latin typeface="Arial MT"/>
                <a:cs typeface="Arial MT"/>
              </a:rPr>
              <a:t>be </a:t>
            </a:r>
            <a:r>
              <a:rPr sz="1400" spc="-10" dirty="0">
                <a:latin typeface="Arial MT"/>
                <a:cs typeface="Arial MT"/>
              </a:rPr>
              <a:t>uniquely </a:t>
            </a:r>
            <a:r>
              <a:rPr sz="1400" spc="-5" dirty="0">
                <a:latin typeface="Arial MT"/>
                <a:cs typeface="Arial MT"/>
              </a:rPr>
              <a:t>identified. </a:t>
            </a:r>
            <a:r>
              <a:rPr sz="1400" spc="-1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customer table </a:t>
            </a:r>
            <a:r>
              <a:rPr sz="1400" spc="-10" dirty="0">
                <a:latin typeface="Arial MT"/>
                <a:cs typeface="Arial MT"/>
              </a:rPr>
              <a:t>might </a:t>
            </a:r>
            <a:r>
              <a:rPr sz="1400" spc="-5" dirty="0">
                <a:latin typeface="Arial MT"/>
                <a:cs typeface="Arial MT"/>
              </a:rPr>
              <a:t> use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primary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key.</a:t>
            </a:r>
            <a:endParaRPr sz="1400">
              <a:latin typeface="Arial MT"/>
              <a:cs typeface="Arial MT"/>
            </a:endParaRPr>
          </a:p>
          <a:p>
            <a:pPr marL="212725" indent="-200660" algn="just">
              <a:lnSpc>
                <a:spcPct val="100000"/>
              </a:lnSpc>
              <a:spcBef>
                <a:spcPts val="160"/>
              </a:spcBef>
              <a:buAutoNum type="arabicPeriod" startAt="5"/>
              <a:tabLst>
                <a:tab pos="213360" algn="l"/>
              </a:tabLst>
            </a:pPr>
            <a:r>
              <a:rPr sz="1400" spc="-5" dirty="0">
                <a:latin typeface="Arial MT"/>
                <a:cs typeface="Arial MT"/>
              </a:rPr>
              <a:t>Create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relationships: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foreign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keys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establish</a:t>
            </a:r>
            <a:endParaRPr sz="1400">
              <a:latin typeface="Arial MT"/>
              <a:cs typeface="Arial MT"/>
            </a:endParaRPr>
          </a:p>
          <a:p>
            <a:pPr marL="12700" marR="142240" algn="just">
              <a:lnSpc>
                <a:spcPct val="109400"/>
              </a:lnSpc>
              <a:spcBef>
                <a:spcPts val="30"/>
              </a:spcBef>
            </a:pPr>
            <a:r>
              <a:rPr sz="1400" dirty="0">
                <a:latin typeface="Arial MT"/>
                <a:cs typeface="Arial MT"/>
              </a:rPr>
              <a:t>relationships </a:t>
            </a:r>
            <a:r>
              <a:rPr sz="1400" spc="-10" dirty="0">
                <a:latin typeface="Arial MT"/>
                <a:cs typeface="Arial MT"/>
              </a:rPr>
              <a:t>between them. For </a:t>
            </a:r>
            <a:r>
              <a:rPr sz="1400" spc="-5" dirty="0">
                <a:latin typeface="Arial MT"/>
                <a:cs typeface="Arial MT"/>
              </a:rPr>
              <a:t>example,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ticket </a:t>
            </a:r>
            <a:r>
              <a:rPr sz="1400" spc="-10" dirty="0">
                <a:latin typeface="Arial MT"/>
                <a:cs typeface="Arial MT"/>
              </a:rPr>
              <a:t>table </a:t>
            </a:r>
            <a:r>
              <a:rPr sz="1400" dirty="0">
                <a:latin typeface="Arial MT"/>
                <a:cs typeface="Arial MT"/>
              </a:rPr>
              <a:t>might </a:t>
            </a:r>
            <a:r>
              <a:rPr sz="1400" spc="-10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foreign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key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references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table.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 marR="254000">
              <a:lnSpc>
                <a:spcPct val="110400"/>
              </a:lnSpc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these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steps,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database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5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normalized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organized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efficiently,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free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redundancy,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easy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maintain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5157" y="1880996"/>
            <a:ext cx="173672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NC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3664711"/>
            <a:ext cx="5730875" cy="22840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715">
              <a:lnSpc>
                <a:spcPct val="95400"/>
              </a:lnSpc>
              <a:spcBef>
                <a:spcPts val="180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conclusion,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implementation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 management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highly </a:t>
            </a:r>
            <a:r>
              <a:rPr sz="1400" spc="-5" dirty="0">
                <a:latin typeface="Arial MT"/>
                <a:cs typeface="Arial MT"/>
              </a:rPr>
              <a:t>effective </a:t>
            </a:r>
            <a:r>
              <a:rPr sz="1400" spc="10" dirty="0">
                <a:latin typeface="Arial MT"/>
                <a:cs typeface="Arial MT"/>
              </a:rPr>
              <a:t>way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streamline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improve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overall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Database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storage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retrieval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information, </a:t>
            </a:r>
            <a:r>
              <a:rPr sz="1400" dirty="0">
                <a:latin typeface="Arial MT"/>
                <a:cs typeface="Arial MT"/>
              </a:rPr>
              <a:t> providing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real-time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updates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reducing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risk</a:t>
            </a:r>
            <a:r>
              <a:rPr sz="1400" spc="-15" dirty="0">
                <a:latin typeface="Arial MT"/>
                <a:cs typeface="Arial MT"/>
              </a:rPr>
              <a:t> 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errors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loss.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96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Additionally,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dirty="0">
                <a:latin typeface="Arial MT"/>
                <a:cs typeface="Arial MT"/>
              </a:rPr>
              <a:t>be easily </a:t>
            </a:r>
            <a:r>
              <a:rPr sz="1400" spc="-10" dirty="0">
                <a:latin typeface="Arial MT"/>
                <a:cs typeface="Arial MT"/>
              </a:rPr>
              <a:t>scaled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accommodate increased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demand, </a:t>
            </a:r>
            <a:r>
              <a:rPr sz="1400" spc="-10" dirty="0">
                <a:latin typeface="Arial MT"/>
                <a:cs typeface="Arial MT"/>
              </a:rPr>
              <a:t>making </a:t>
            </a:r>
            <a:r>
              <a:rPr sz="1400" spc="5" dirty="0">
                <a:latin typeface="Arial MT"/>
                <a:cs typeface="Arial MT"/>
              </a:rPr>
              <a:t>it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flexible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future-proof </a:t>
            </a:r>
            <a:r>
              <a:rPr sz="1400" spc="-5" dirty="0">
                <a:latin typeface="Arial MT"/>
                <a:cs typeface="Arial MT"/>
              </a:rPr>
              <a:t>solution. </a:t>
            </a:r>
            <a:r>
              <a:rPr sz="1400" spc="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its </a:t>
            </a:r>
            <a:r>
              <a:rPr sz="1400" spc="-5" dirty="0">
                <a:latin typeface="Arial MT"/>
                <a:cs typeface="Arial MT"/>
              </a:rPr>
              <a:t>numerous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benefits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growing demand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digital ticketing </a:t>
            </a:r>
            <a:r>
              <a:rPr sz="1400" spc="-10" dirty="0">
                <a:latin typeface="Arial MT"/>
                <a:cs typeface="Arial MT"/>
              </a:rPr>
              <a:t>solutions,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45" dirty="0">
                <a:latin typeface="Arial MT"/>
                <a:cs typeface="Arial MT"/>
              </a:rPr>
              <a:t>E- 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ticketing </a:t>
            </a:r>
            <a:r>
              <a:rPr sz="1400" spc="-10" dirty="0">
                <a:latin typeface="Arial MT"/>
                <a:cs typeface="Arial MT"/>
              </a:rPr>
              <a:t>system using </a:t>
            </a:r>
            <a:r>
              <a:rPr sz="1400" spc="-5" dirty="0">
                <a:latin typeface="Arial MT"/>
                <a:cs typeface="Arial MT"/>
              </a:rPr>
              <a:t>MySQL essential tool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any </a:t>
            </a:r>
            <a:r>
              <a:rPr sz="1400" spc="-5" dirty="0">
                <a:latin typeface="Arial MT"/>
                <a:cs typeface="Arial MT"/>
              </a:rPr>
              <a:t>organization looking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modernize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</a:t>
            </a:r>
            <a:r>
              <a:rPr sz="1400" spc="-10" dirty="0">
                <a:latin typeface="Arial MT"/>
                <a:cs typeface="Arial MT"/>
              </a:rPr>
              <a:t> 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better </a:t>
            </a:r>
            <a:r>
              <a:rPr sz="1400" spc="-10" dirty="0">
                <a:latin typeface="Arial MT"/>
                <a:cs typeface="Arial MT"/>
              </a:rPr>
              <a:t>experience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 their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74902"/>
            <a:ext cx="3544570" cy="1000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230755">
              <a:lnSpc>
                <a:spcPct val="100000"/>
              </a:lnSpc>
              <a:spcBef>
                <a:spcPts val="114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Appendix</a:t>
            </a:r>
            <a:r>
              <a:rPr sz="20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Creation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5009514"/>
            <a:ext cx="304800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Times New Roman"/>
                <a:cs typeface="Times New Roman"/>
              </a:rPr>
              <a:t>Inserting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Table: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258567"/>
            <a:ext cx="5732145" cy="20770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24143"/>
            <a:ext cx="5732145" cy="15673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4322" y="1880996"/>
            <a:ext cx="139636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Appendix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4516652"/>
            <a:ext cx="5319395" cy="409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spc="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GitHub: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https://github.com/YatindraPabbati/3rd-sem-mini- </a:t>
            </a:r>
            <a:r>
              <a:rPr sz="2000" spc="-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project</a:t>
            </a:r>
            <a:endParaRPr sz="2000" dirty="0">
              <a:latin typeface="Calibri"/>
              <a:cs typeface="Calibri"/>
            </a:endParaRPr>
          </a:p>
          <a:p>
            <a:pPr marL="12700" marR="89535">
              <a:lnSpc>
                <a:spcPct val="109600"/>
              </a:lnSpc>
              <a:spcBef>
                <a:spcPts val="35"/>
              </a:spcBef>
            </a:pP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p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:/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/</a:t>
            </a:r>
            <a:r>
              <a:rPr sz="20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g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hub.co</a:t>
            </a:r>
            <a:r>
              <a:rPr sz="20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/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Y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nd</a:t>
            </a:r>
            <a:r>
              <a:rPr sz="20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r</a:t>
            </a:r>
            <a:r>
              <a:rPr sz="20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Pab</a:t>
            </a:r>
            <a:r>
              <a:rPr sz="20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b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20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t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i/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db</a:t>
            </a:r>
            <a:r>
              <a:rPr sz="20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m</a:t>
            </a:r>
            <a:r>
              <a:rPr sz="20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-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ex</a:t>
            </a:r>
            <a:r>
              <a:rPr sz="20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e</a:t>
            </a:r>
            <a:r>
              <a:rPr sz="20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r</a:t>
            </a:r>
            <a:r>
              <a:rPr sz="20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</a:t>
            </a:r>
            <a:r>
              <a:rPr sz="20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</a:t>
            </a:r>
            <a:r>
              <a:rPr sz="20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</a:t>
            </a:r>
            <a:r>
              <a:rPr sz="20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e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-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codes</a:t>
            </a:r>
            <a:endParaRPr lang="en-IN" sz="2000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89535">
              <a:lnSpc>
                <a:spcPct val="1096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2000" dirty="0">
                <a:latin typeface="Times New Roman"/>
                <a:cs typeface="Times New Roman"/>
                <a:hlinkClick r:id="rId4"/>
              </a:rPr>
              <a:t>https://github.com/zhamdaan/DBMSCIS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IN" sz="2000" dirty="0">
                <a:latin typeface="Times New Roman"/>
                <a:cs typeface="Times New Roman"/>
                <a:hlinkClick r:id="rId5"/>
              </a:rPr>
              <a:t>https://github.com/ayushgi</a:t>
            </a: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IN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38784" algn="ctr">
              <a:lnSpc>
                <a:spcPct val="100000"/>
              </a:lnSpc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Appendix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III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731890" cy="3222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A0B42-8AC3-A409-131C-4D32935A4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574665"/>
            <a:ext cx="5731890" cy="4421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14399"/>
            <a:ext cx="573189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8517" y="887704"/>
            <a:ext cx="3851910" cy="78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 marR="5080" indent="-727710">
              <a:lnSpc>
                <a:spcPct val="1114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S.R.M. </a:t>
            </a:r>
            <a:r>
              <a:rPr sz="1400" spc="-5" dirty="0">
                <a:latin typeface="Arial MT"/>
                <a:cs typeface="Arial MT"/>
              </a:rPr>
              <a:t>NAGAR,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KATTANKULATHUR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603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203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KANCHEEPURAM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DISTRICT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800" b="1" spc="-15" dirty="0">
                <a:latin typeface="Arial"/>
                <a:cs typeface="Arial"/>
              </a:rPr>
              <a:t>MAY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2023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216" y="914653"/>
            <a:ext cx="6688455" cy="8869680"/>
          </a:xfrm>
          <a:custGeom>
            <a:avLst/>
            <a:gdLst/>
            <a:ahLst/>
            <a:cxnLst/>
            <a:rect l="l" t="t" r="r" b="b"/>
            <a:pathLst>
              <a:path w="6688455" h="8869680">
                <a:moveTo>
                  <a:pt x="6660769" y="8841689"/>
                </a:moveTo>
                <a:lnTo>
                  <a:pt x="27432" y="8841689"/>
                </a:lnTo>
                <a:lnTo>
                  <a:pt x="27432" y="27520"/>
                </a:lnTo>
                <a:lnTo>
                  <a:pt x="0" y="27520"/>
                </a:lnTo>
                <a:lnTo>
                  <a:pt x="0" y="8841689"/>
                </a:lnTo>
                <a:lnTo>
                  <a:pt x="0" y="8869121"/>
                </a:lnTo>
                <a:lnTo>
                  <a:pt x="27432" y="8869121"/>
                </a:lnTo>
                <a:lnTo>
                  <a:pt x="6660769" y="8869121"/>
                </a:lnTo>
                <a:lnTo>
                  <a:pt x="6660769" y="8841689"/>
                </a:lnTo>
                <a:close/>
              </a:path>
              <a:path w="6688455" h="8869680">
                <a:moveTo>
                  <a:pt x="6660769" y="0"/>
                </a:moveTo>
                <a:lnTo>
                  <a:pt x="27432" y="0"/>
                </a:lnTo>
                <a:lnTo>
                  <a:pt x="0" y="0"/>
                </a:lnTo>
                <a:lnTo>
                  <a:pt x="0" y="27432"/>
                </a:lnTo>
                <a:lnTo>
                  <a:pt x="27432" y="27432"/>
                </a:lnTo>
                <a:lnTo>
                  <a:pt x="6660769" y="27432"/>
                </a:lnTo>
                <a:lnTo>
                  <a:pt x="6660769" y="0"/>
                </a:lnTo>
                <a:close/>
              </a:path>
              <a:path w="6688455" h="8869680">
                <a:moveTo>
                  <a:pt x="6688264" y="27520"/>
                </a:moveTo>
                <a:lnTo>
                  <a:pt x="6660845" y="27520"/>
                </a:lnTo>
                <a:lnTo>
                  <a:pt x="6660845" y="8841689"/>
                </a:lnTo>
                <a:lnTo>
                  <a:pt x="6660845" y="8869121"/>
                </a:lnTo>
                <a:lnTo>
                  <a:pt x="6688264" y="8869121"/>
                </a:lnTo>
                <a:lnTo>
                  <a:pt x="6688264" y="8841689"/>
                </a:lnTo>
                <a:lnTo>
                  <a:pt x="6688264" y="27520"/>
                </a:lnTo>
                <a:close/>
              </a:path>
              <a:path w="6688455" h="8869680">
                <a:moveTo>
                  <a:pt x="6688264" y="0"/>
                </a:moveTo>
                <a:lnTo>
                  <a:pt x="6660845" y="0"/>
                </a:lnTo>
                <a:lnTo>
                  <a:pt x="6660845" y="27432"/>
                </a:lnTo>
                <a:lnTo>
                  <a:pt x="6688264" y="27432"/>
                </a:lnTo>
                <a:lnTo>
                  <a:pt x="6688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1231518"/>
            <a:ext cx="5561965" cy="408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 algn="ctr">
              <a:lnSpc>
                <a:spcPct val="100000"/>
              </a:lnSpc>
              <a:spcBef>
                <a:spcPts val="9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BONAFIDE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Arial"/>
              <a:cs typeface="Arial"/>
            </a:endParaRPr>
          </a:p>
          <a:p>
            <a:pPr marL="12700" marR="149225">
              <a:lnSpc>
                <a:spcPct val="102099"/>
              </a:lnSpc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certify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18CSC209J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DATABASE </a:t>
            </a:r>
            <a:r>
              <a:rPr sz="2000" b="1" dirty="0">
                <a:latin typeface="Calibri"/>
                <a:cs typeface="Calibri"/>
              </a:rPr>
              <a:t> MANAGEMENT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SYSTEM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CLOUD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b="1" dirty="0">
                <a:latin typeface="Calibri"/>
                <a:cs typeface="Calibri"/>
              </a:rPr>
              <a:t>SERVICES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LABORATORY Mini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Project </a:t>
            </a:r>
            <a:r>
              <a:rPr sz="2000" b="1" dirty="0">
                <a:latin typeface="Calibri"/>
                <a:cs typeface="Calibri"/>
              </a:rPr>
              <a:t>report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titled</a:t>
            </a:r>
            <a:r>
              <a:rPr sz="2000" b="1" spc="5" dirty="0">
                <a:latin typeface="Calibri"/>
                <a:cs typeface="Calibri"/>
              </a:rPr>
              <a:t> “</a:t>
            </a:r>
            <a:endParaRPr sz="2000">
              <a:latin typeface="Calibri"/>
              <a:cs typeface="Calibri"/>
            </a:endParaRPr>
          </a:p>
          <a:p>
            <a:pPr marL="193040" algn="ctr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latin typeface="Calibri"/>
                <a:cs typeface="Calibri"/>
              </a:rPr>
              <a:t>”is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bonafide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work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96850" algn="ctr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Yatindra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Pabbati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[Reg.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No.: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RA2111028010016]</a:t>
            </a:r>
            <a:endParaRPr sz="1400">
              <a:latin typeface="Arial"/>
              <a:cs typeface="Arial"/>
            </a:endParaRPr>
          </a:p>
          <a:p>
            <a:pPr marL="196215" algn="ctr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Arial"/>
                <a:cs typeface="Arial"/>
              </a:rPr>
              <a:t>Ayush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Raj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[Reg.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No.: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RA2111028010007],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Zaid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Hamdaan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[Reg.</a:t>
            </a:r>
            <a:endParaRPr sz="1400">
              <a:latin typeface="Arial"/>
              <a:cs typeface="Arial"/>
            </a:endParaRPr>
          </a:p>
          <a:p>
            <a:pPr marL="196215" algn="ctr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Arial"/>
                <a:cs typeface="Arial"/>
              </a:rPr>
              <a:t>No.: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RA2111028010063]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12700" marR="393065">
              <a:lnSpc>
                <a:spcPct val="102000"/>
              </a:lnSpc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undertook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within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allotted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6862063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5790" y="6862063"/>
            <a:ext cx="136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SIGNATURE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309" y="7657845"/>
            <a:ext cx="1770380" cy="53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Dr.T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Preethiya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839"/>
              </a:lnSpc>
            </a:pPr>
            <a:r>
              <a:rPr sz="1550" spc="15" dirty="0">
                <a:latin typeface="Arial MT"/>
                <a:cs typeface="Arial MT"/>
              </a:rPr>
              <a:t>Assistant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Professor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854" y="7685277"/>
            <a:ext cx="2713990" cy="504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0375" marR="5080" indent="-448309">
              <a:lnSpc>
                <a:spcPct val="100600"/>
              </a:lnSpc>
              <a:spcBef>
                <a:spcPts val="120"/>
              </a:spcBef>
            </a:pPr>
            <a:r>
              <a:rPr sz="1550" spc="20" dirty="0">
                <a:latin typeface="Arial MT"/>
                <a:cs typeface="Arial MT"/>
              </a:rPr>
              <a:t>Dr.AnnapuraniPanaiyappan K </a:t>
            </a:r>
            <a:r>
              <a:rPr sz="1550" spc="-42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Professor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and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25" dirty="0">
                <a:latin typeface="Arial MT"/>
                <a:cs typeface="Arial MT"/>
              </a:rPr>
              <a:t>Head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309" y="8161146"/>
            <a:ext cx="2377440" cy="9671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10"/>
              </a:spcBef>
            </a:pPr>
            <a:r>
              <a:rPr sz="1550" spc="15" dirty="0">
                <a:latin typeface="Arial MT"/>
                <a:cs typeface="Arial MT"/>
              </a:rPr>
              <a:t>Department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of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Networking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And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Communication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764"/>
              </a:lnSpc>
            </a:pPr>
            <a:r>
              <a:rPr sz="1550" spc="20" dirty="0">
                <a:latin typeface="Arial MT"/>
                <a:cs typeface="Arial MT"/>
              </a:rPr>
              <a:t>SRM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Institute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Science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ts val="1850"/>
              </a:lnSpc>
            </a:pPr>
            <a:r>
              <a:rPr sz="1550" spc="15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Technology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1903" y="8161146"/>
            <a:ext cx="2384425" cy="9671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48895" marR="5080" indent="-36830">
              <a:lnSpc>
                <a:spcPts val="1839"/>
              </a:lnSpc>
              <a:spcBef>
                <a:spcPts val="210"/>
              </a:spcBef>
            </a:pPr>
            <a:r>
              <a:rPr sz="1550" spc="20" dirty="0">
                <a:latin typeface="Arial MT"/>
                <a:cs typeface="Arial MT"/>
              </a:rPr>
              <a:t>Department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Networking </a:t>
            </a:r>
            <a:r>
              <a:rPr sz="1550" spc="-415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and </a:t>
            </a:r>
            <a:r>
              <a:rPr sz="1550" spc="25" dirty="0">
                <a:latin typeface="Arial MT"/>
                <a:cs typeface="Arial MT"/>
              </a:rPr>
              <a:t>Communication</a:t>
            </a:r>
            <a:endParaRPr sz="1550">
              <a:latin typeface="Arial MT"/>
              <a:cs typeface="Arial MT"/>
            </a:endParaRPr>
          </a:p>
          <a:p>
            <a:pPr marL="103505">
              <a:lnSpc>
                <a:spcPts val="1764"/>
              </a:lnSpc>
            </a:pPr>
            <a:r>
              <a:rPr sz="1550" spc="20" dirty="0">
                <a:latin typeface="Arial MT"/>
                <a:cs typeface="Arial MT"/>
              </a:rPr>
              <a:t>SRM</a:t>
            </a:r>
            <a:r>
              <a:rPr sz="1550" spc="30" dirty="0">
                <a:latin typeface="Arial MT"/>
                <a:cs typeface="Arial MT"/>
              </a:rPr>
              <a:t> </a:t>
            </a:r>
            <a:r>
              <a:rPr sz="1550" spc="15" dirty="0">
                <a:latin typeface="Arial MT"/>
                <a:cs typeface="Arial MT"/>
              </a:rPr>
              <a:t>Institute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of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Science</a:t>
            </a:r>
            <a:endParaRPr sz="1550">
              <a:latin typeface="Arial MT"/>
              <a:cs typeface="Arial MT"/>
            </a:endParaRPr>
          </a:p>
          <a:p>
            <a:pPr marL="117475">
              <a:lnSpc>
                <a:spcPts val="1850"/>
              </a:lnSpc>
            </a:pPr>
            <a:r>
              <a:rPr sz="1550" spc="15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20" dirty="0">
                <a:latin typeface="Arial MT"/>
                <a:cs typeface="Arial MT"/>
              </a:rPr>
              <a:t>Technology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8267" y="1405254"/>
            <a:ext cx="276860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0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33881" y="2538729"/>
          <a:ext cx="5488940" cy="570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5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59">
                <a:tc>
                  <a:txBody>
                    <a:bodyPr/>
                    <a:lstStyle/>
                    <a:p>
                      <a:pPr marL="235585" marR="143510" indent="-160655">
                        <a:lnSpc>
                          <a:spcPts val="1370"/>
                        </a:lnSpc>
                        <a:spcBef>
                          <a:spcPts val="575"/>
                        </a:spcBef>
                      </a:pPr>
                      <a:r>
                        <a:rPr sz="1150" b="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50" b="1" spc="-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50" b="1" spc="-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15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150" b="1" dirty="0">
                          <a:latin typeface="Times New Roman"/>
                          <a:cs typeface="Times New Roman"/>
                        </a:rPr>
                        <a:t>r  </a:t>
                      </a: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b="1" spc="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</a:pPr>
                      <a:r>
                        <a:rPr sz="1150" b="1" spc="1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1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b="1" spc="20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50" spc="2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50" spc="2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1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1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6.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0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11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diagram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7.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731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Creation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DDL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30" dirty="0">
                          <a:latin typeface="Times New Roman"/>
                          <a:cs typeface="Times New Roman"/>
                        </a:rPr>
                        <a:t>DML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8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150" spc="25" dirty="0">
                          <a:latin typeface="Times New Roman"/>
                          <a:cs typeface="Times New Roman"/>
                        </a:rPr>
                        <a:t>8.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Normalization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Database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990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454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14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1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20" dirty="0">
                          <a:latin typeface="Times New Roman"/>
                          <a:cs typeface="Times New Roman"/>
                        </a:rPr>
                        <a:t>Appendix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15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Screenshot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50" spc="20" dirty="0">
                          <a:latin typeface="Times New Roman"/>
                          <a:cs typeface="Times New Roman"/>
                        </a:rPr>
                        <a:t>Appemdix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II</a:t>
                      </a:r>
                      <a:r>
                        <a:rPr sz="11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Github</a:t>
                      </a:r>
                      <a:r>
                        <a:rPr sz="11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Profile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52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2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50" spc="15" dirty="0">
                          <a:latin typeface="Times New Roman"/>
                          <a:cs typeface="Times New Roman"/>
                        </a:rPr>
                        <a:t>Appendix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 III</a:t>
                      </a:r>
                      <a:r>
                        <a:rPr sz="11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AWS</a:t>
                      </a: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5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1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20" dirty="0">
                          <a:latin typeface="Times New Roman"/>
                          <a:cs typeface="Times New Roman"/>
                        </a:rPr>
                        <a:t>Completion</a:t>
                      </a:r>
                      <a:r>
                        <a:rPr sz="1150" spc="15" dirty="0">
                          <a:latin typeface="Times New Roman"/>
                          <a:cs typeface="Times New Roman"/>
                        </a:rPr>
                        <a:t> certificate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50" spc="3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2026" y="2086736"/>
            <a:ext cx="15576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ABSTARCT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3705199"/>
            <a:ext cx="5740400" cy="33140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6830">
              <a:lnSpc>
                <a:spcPct val="110300"/>
              </a:lnSpc>
              <a:spcBef>
                <a:spcPts val="80"/>
              </a:spcBef>
            </a:pP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aims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convenient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way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users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purchase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manage tickets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events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transportation.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implemented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MySQL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store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include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interface </a:t>
            </a:r>
            <a:r>
              <a:rPr sz="1400" dirty="0">
                <a:latin typeface="Arial MT"/>
                <a:cs typeface="Arial MT"/>
              </a:rPr>
              <a:t> for </a:t>
            </a:r>
            <a:r>
              <a:rPr sz="1400" spc="-5" dirty="0">
                <a:latin typeface="Arial MT"/>
                <a:cs typeface="Arial MT"/>
              </a:rPr>
              <a:t>customers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browse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select </a:t>
            </a:r>
            <a:r>
              <a:rPr sz="1400" dirty="0">
                <a:latin typeface="Arial MT"/>
                <a:cs typeface="Arial MT"/>
              </a:rPr>
              <a:t>events or </a:t>
            </a:r>
            <a:r>
              <a:rPr sz="1400" spc="-5" dirty="0">
                <a:latin typeface="Arial MT"/>
                <a:cs typeface="Arial MT"/>
              </a:rPr>
              <a:t>transportation options, </a:t>
            </a:r>
            <a:r>
              <a:rPr sz="1400" dirty="0">
                <a:latin typeface="Arial MT"/>
                <a:cs typeface="Arial MT"/>
              </a:rPr>
              <a:t> make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payments,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receive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e-tickets.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Additionally,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administrative interface </a:t>
            </a:r>
            <a:r>
              <a:rPr sz="1400" dirty="0">
                <a:latin typeface="Arial MT"/>
                <a:cs typeface="Arial MT"/>
              </a:rPr>
              <a:t>for event </a:t>
            </a:r>
            <a:r>
              <a:rPr sz="1400" spc="-5" dirty="0">
                <a:latin typeface="Arial MT"/>
                <a:cs typeface="Arial MT"/>
              </a:rPr>
              <a:t>organizers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transportation </a:t>
            </a:r>
            <a:r>
              <a:rPr sz="1400" dirty="0">
                <a:latin typeface="Arial MT"/>
                <a:cs typeface="Arial MT"/>
              </a:rPr>
              <a:t> companies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manage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update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their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offerings,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view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sales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reports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andcustomer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SQL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provide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data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storage,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retrieval,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management,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ensuring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security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2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integrity.</a:t>
            </a:r>
            <a:endParaRPr sz="1400">
              <a:latin typeface="Arial MT"/>
              <a:cs typeface="Arial MT"/>
            </a:endParaRPr>
          </a:p>
          <a:p>
            <a:pPr marL="12700" marR="191135">
              <a:lnSpc>
                <a:spcPct val="109300"/>
              </a:lnSpc>
              <a:spcBef>
                <a:spcPts val="5"/>
              </a:spcBef>
            </a:pP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project will </a:t>
            </a:r>
            <a:r>
              <a:rPr sz="1400" spc="-15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designed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implemented </a:t>
            </a:r>
            <a:r>
              <a:rPr sz="1400" spc="-10" dirty="0">
                <a:latin typeface="Arial MT"/>
                <a:cs typeface="Arial MT"/>
              </a:rPr>
              <a:t>using </a:t>
            </a:r>
            <a:r>
              <a:rPr sz="1400" spc="-5" dirty="0">
                <a:latin typeface="Arial MT"/>
                <a:cs typeface="Arial MT"/>
              </a:rPr>
              <a:t>best </a:t>
            </a:r>
            <a:r>
              <a:rPr sz="1400" dirty="0">
                <a:latin typeface="Arial MT"/>
                <a:cs typeface="Arial MT"/>
              </a:rPr>
              <a:t>practices for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software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database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Ultimately,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e-ticketing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9400"/>
              </a:lnSpc>
              <a:spcBef>
                <a:spcPts val="35"/>
              </a:spcBef>
            </a:pP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will </a:t>
            </a:r>
            <a:r>
              <a:rPr sz="1400" spc="-5" dirty="0">
                <a:latin typeface="Arial MT"/>
                <a:cs typeface="Arial MT"/>
              </a:rPr>
              <a:t>provide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10" dirty="0">
                <a:latin typeface="Arial MT"/>
                <a:cs typeface="Arial MT"/>
              </a:rPr>
              <a:t>seamless </a:t>
            </a:r>
            <a:r>
              <a:rPr sz="1400" spc="-5" dirty="0">
                <a:latin typeface="Arial MT"/>
                <a:cs typeface="Arial MT"/>
              </a:rPr>
              <a:t>experience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users, </a:t>
            </a:r>
            <a:r>
              <a:rPr sz="1400" dirty="0">
                <a:latin typeface="Arial MT"/>
                <a:cs typeface="Arial MT"/>
              </a:rPr>
              <a:t>while improving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efficiency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effectiveness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transportation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6285" y="1245234"/>
            <a:ext cx="197802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</a:t>
            </a:r>
            <a:r>
              <a:rPr sz="2000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000" b="1" u="heavy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2000" b="1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2000" b="1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2525115"/>
            <a:ext cx="5721350" cy="5674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14"/>
              </a:spcBef>
            </a:pP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E-ticketing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web-based </a:t>
            </a:r>
            <a:r>
              <a:rPr sz="1400" spc="-5" dirty="0">
                <a:latin typeface="Arial MT"/>
                <a:cs typeface="Arial MT"/>
              </a:rPr>
              <a:t>application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-10" dirty="0">
                <a:latin typeface="Arial MT"/>
                <a:cs typeface="Arial MT"/>
              </a:rPr>
              <a:t>allows </a:t>
            </a:r>
            <a:r>
              <a:rPr sz="1400" dirty="0">
                <a:latin typeface="Arial MT"/>
                <a:cs typeface="Arial MT"/>
              </a:rPr>
              <a:t>customers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purchase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events,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flights,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trains,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activities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electronically.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eliminates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physical </a:t>
            </a:r>
            <a:r>
              <a:rPr sz="1400" dirty="0">
                <a:latin typeface="Arial MT"/>
                <a:cs typeface="Arial MT"/>
              </a:rPr>
              <a:t> tickets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enables </a:t>
            </a:r>
            <a:r>
              <a:rPr sz="1400" dirty="0">
                <a:latin typeface="Arial MT"/>
                <a:cs typeface="Arial MT"/>
              </a:rPr>
              <a:t>customers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purchase tickets </a:t>
            </a:r>
            <a:r>
              <a:rPr sz="1400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anywhere </a:t>
            </a:r>
            <a:r>
              <a:rPr sz="1400" dirty="0">
                <a:latin typeface="Arial MT"/>
                <a:cs typeface="Arial MT"/>
              </a:rPr>
              <a:t>at </a:t>
            </a:r>
            <a:r>
              <a:rPr sz="1400" spc="-10" dirty="0">
                <a:latin typeface="Arial MT"/>
                <a:cs typeface="Arial MT"/>
              </a:rPr>
              <a:t>any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 MT"/>
              <a:cs typeface="Arial MT"/>
            </a:endParaRPr>
          </a:p>
          <a:p>
            <a:pPr marL="12700" marR="28575">
              <a:lnSpc>
                <a:spcPct val="109900"/>
              </a:lnSpc>
            </a:pPr>
            <a:r>
              <a:rPr sz="1400" spc="-5" dirty="0">
                <a:latin typeface="Arial MT"/>
                <a:cs typeface="Arial MT"/>
              </a:rPr>
              <a:t>Developing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robust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reliable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handle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large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amounts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data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transactions.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DBMS will be </a:t>
            </a:r>
            <a:r>
              <a:rPr sz="1400" spc="-5" dirty="0">
                <a:latin typeface="Arial MT"/>
                <a:cs typeface="Arial MT"/>
              </a:rPr>
              <a:t>responsible </a:t>
            </a:r>
            <a:r>
              <a:rPr sz="1400" dirty="0">
                <a:latin typeface="Arial MT"/>
                <a:cs typeface="Arial MT"/>
              </a:rPr>
              <a:t>for storing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details,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transaction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history,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other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critical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aims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design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develop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an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DBMS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organize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required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booking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management.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easy-to-use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interface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browse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tickets,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their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preferred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make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payments,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receive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5" dirty="0">
                <a:latin typeface="Arial MT"/>
                <a:cs typeface="Arial MT"/>
              </a:rPr>
              <a:t>provide administrators </a:t>
            </a:r>
            <a:r>
              <a:rPr sz="1400" dirty="0">
                <a:latin typeface="Arial MT"/>
                <a:cs typeface="Arial MT"/>
              </a:rPr>
              <a:t>with a </a:t>
            </a:r>
            <a:r>
              <a:rPr sz="1400" spc="-5" dirty="0">
                <a:latin typeface="Arial MT"/>
                <a:cs typeface="Arial MT"/>
              </a:rPr>
              <a:t>dashboard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manage </a:t>
            </a:r>
            <a:r>
              <a:rPr sz="1400" spc="-2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ticket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inventory,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view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transaction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reports,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perform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administrative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tasks.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 MT"/>
              <a:cs typeface="Arial MT"/>
            </a:endParaRPr>
          </a:p>
          <a:p>
            <a:pPr marL="12700" marR="27305">
              <a:lnSpc>
                <a:spcPct val="1104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Overall, </a:t>
            </a:r>
            <a:r>
              <a:rPr sz="1400" spc="-5" dirty="0">
                <a:latin typeface="Arial MT"/>
                <a:cs typeface="Arial MT"/>
              </a:rPr>
              <a:t>this project </a:t>
            </a:r>
            <a:r>
              <a:rPr sz="1400" dirty="0">
                <a:latin typeface="Arial MT"/>
                <a:cs typeface="Arial MT"/>
              </a:rPr>
              <a:t>will </a:t>
            </a:r>
            <a:r>
              <a:rPr sz="1400" spc="-5" dirty="0">
                <a:latin typeface="Arial MT"/>
                <a:cs typeface="Arial MT"/>
              </a:rPr>
              <a:t>deliver </a:t>
            </a:r>
            <a:r>
              <a:rPr sz="140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efficient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user-friendly </a:t>
            </a:r>
            <a:r>
              <a:rPr sz="1400" spc="-5" dirty="0">
                <a:latin typeface="Arial MT"/>
                <a:cs typeface="Arial MT"/>
              </a:rPr>
              <a:t>E-ticketing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that will simplify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ticketing </a:t>
            </a:r>
            <a:r>
              <a:rPr sz="1400" spc="-10" dirty="0">
                <a:latin typeface="Arial MT"/>
                <a:cs typeface="Arial MT"/>
              </a:rPr>
              <a:t>process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enhance </a:t>
            </a:r>
            <a:r>
              <a:rPr sz="1400" dirty="0">
                <a:latin typeface="Arial MT"/>
                <a:cs typeface="Arial MT"/>
              </a:rPr>
              <a:t>the customer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experience.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970" y="2553461"/>
            <a:ext cx="291909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</a:t>
            </a:r>
            <a:r>
              <a:rPr sz="2000" b="1"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4326610"/>
            <a:ext cx="5707380" cy="963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85"/>
              </a:spcBef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software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enables </a:t>
            </a:r>
            <a:r>
              <a:rPr sz="1400" spc="-5" dirty="0">
                <a:latin typeface="Arial MT"/>
                <a:cs typeface="Arial MT"/>
              </a:rPr>
              <a:t>users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purchase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manage tickets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events </a:t>
            </a:r>
            <a:r>
              <a:rPr sz="1400" dirty="0">
                <a:latin typeface="Arial MT"/>
                <a:cs typeface="Arial MT"/>
              </a:rPr>
              <a:t>or </a:t>
            </a:r>
            <a:r>
              <a:rPr sz="1400" spc="-5" dirty="0">
                <a:latin typeface="Arial MT"/>
                <a:cs typeface="Arial MT"/>
              </a:rPr>
              <a:t>transportation </a:t>
            </a:r>
            <a:r>
              <a:rPr sz="1400" dirty="0">
                <a:latin typeface="Arial MT"/>
                <a:cs typeface="Arial MT"/>
              </a:rPr>
              <a:t>services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online.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widely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various</a:t>
            </a:r>
            <a:r>
              <a:rPr sz="1400" spc="-10" dirty="0">
                <a:latin typeface="Arial MT"/>
                <a:cs typeface="Arial MT"/>
              </a:rPr>
              <a:t> industries,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including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entertainment,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sports,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transportation,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tourism.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309" y="6202527"/>
            <a:ext cx="5718810" cy="1438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20"/>
              </a:spcBef>
            </a:pP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primary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provide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seamless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convenient ticket purchasing experience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users while </a:t>
            </a:r>
            <a:r>
              <a:rPr sz="1400" spc="-10" dirty="0">
                <a:latin typeface="Arial MT"/>
                <a:cs typeface="Arial MT"/>
              </a:rPr>
              <a:t>automating 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ticketing </a:t>
            </a:r>
            <a:r>
              <a:rPr sz="1400" spc="-5" dirty="0">
                <a:latin typeface="Arial MT"/>
                <a:cs typeface="Arial MT"/>
              </a:rPr>
              <a:t>process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event organizers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service </a:t>
            </a:r>
            <a:r>
              <a:rPr sz="1400" spc="-10" dirty="0">
                <a:latin typeface="Arial MT"/>
                <a:cs typeface="Arial MT"/>
              </a:rPr>
              <a:t>providers. The system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typically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browse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events,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seats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transportation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options,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receive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digital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confirmation </a:t>
            </a:r>
            <a:r>
              <a:rPr sz="1400" dirty="0">
                <a:latin typeface="Arial MT"/>
                <a:cs typeface="Arial MT"/>
              </a:rPr>
              <a:t> emails.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309" y="874902"/>
            <a:ext cx="5717540" cy="2599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114"/>
              </a:spcBef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MODULE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Overview: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designed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 </a:t>
            </a:r>
            <a:r>
              <a:rPr sz="1400" spc="-5" dirty="0">
                <a:latin typeface="Arial MT"/>
                <a:cs typeface="Arial MT"/>
              </a:rPr>
              <a:t>users </a:t>
            </a:r>
            <a:r>
              <a:rPr sz="1400" dirty="0">
                <a:latin typeface="Arial MT"/>
                <a:cs typeface="Arial MT"/>
              </a:rPr>
              <a:t>with a web-based </a:t>
            </a:r>
            <a:r>
              <a:rPr sz="1400" spc="-5" dirty="0">
                <a:latin typeface="Arial MT"/>
                <a:cs typeface="Arial MT"/>
              </a:rPr>
              <a:t>platform </a:t>
            </a:r>
            <a:r>
              <a:rPr sz="1400" spc="-2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purchase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manage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tickets for </a:t>
            </a:r>
            <a:r>
              <a:rPr sz="1400" spc="-10" dirty="0">
                <a:latin typeface="Arial MT"/>
                <a:cs typeface="Arial MT"/>
              </a:rPr>
              <a:t>events, such </a:t>
            </a:r>
            <a:r>
              <a:rPr sz="140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concerts, movies, sporting </a:t>
            </a:r>
            <a:r>
              <a:rPr sz="1400" spc="-10" dirty="0">
                <a:latin typeface="Arial MT"/>
                <a:cs typeface="Arial MT"/>
              </a:rPr>
              <a:t>events,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other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entertainment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activities,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utilizing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powerful </a:t>
            </a:r>
            <a:r>
              <a:rPr sz="1400" spc="-5" dirty="0">
                <a:latin typeface="Arial MT"/>
                <a:cs typeface="Arial MT"/>
              </a:rPr>
              <a:t>features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DB.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module </a:t>
            </a:r>
            <a:r>
              <a:rPr sz="1400" spc="5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intended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provide learners </a:t>
            </a:r>
            <a:r>
              <a:rPr sz="1400" dirty="0">
                <a:latin typeface="Arial MT"/>
                <a:cs typeface="Arial MT"/>
              </a:rPr>
              <a:t>with an </a:t>
            </a:r>
            <a:r>
              <a:rPr sz="1400" spc="-5" dirty="0">
                <a:latin typeface="Arial MT"/>
                <a:cs typeface="Arial MT"/>
              </a:rPr>
              <a:t>understanding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how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build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scalable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ticketing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AWS 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Dynamo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DB,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popular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NoSQL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databases.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4118202"/>
            <a:ext cx="5746115" cy="56089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550" b="1" spc="20" dirty="0">
                <a:latin typeface="Arial"/>
                <a:cs typeface="Arial"/>
              </a:rPr>
              <a:t>Learning</a:t>
            </a:r>
            <a:r>
              <a:rPr sz="1550" b="1" spc="15" dirty="0">
                <a:latin typeface="Arial"/>
                <a:cs typeface="Arial"/>
              </a:rPr>
              <a:t> </a:t>
            </a:r>
            <a:r>
              <a:rPr sz="1550" b="1" spc="20" dirty="0">
                <a:latin typeface="Arial"/>
                <a:cs typeface="Arial"/>
              </a:rPr>
              <a:t>Outcomes: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module,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learners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able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to:</a:t>
            </a:r>
            <a:endParaRPr sz="1400">
              <a:latin typeface="Arial MT"/>
              <a:cs typeface="Arial MT"/>
            </a:endParaRPr>
          </a:p>
          <a:p>
            <a:pPr marL="12700" marR="375285">
              <a:lnSpc>
                <a:spcPct val="109300"/>
              </a:lnSpc>
              <a:spcBef>
                <a:spcPts val="40"/>
              </a:spcBef>
            </a:pPr>
            <a:r>
              <a:rPr sz="1400" spc="-5" dirty="0">
                <a:latin typeface="Arial MT"/>
                <a:cs typeface="Arial MT"/>
              </a:rPr>
              <a:t>Understand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principles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how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scalable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applications.</a:t>
            </a:r>
            <a:endParaRPr sz="1400">
              <a:latin typeface="Arial MT"/>
              <a:cs typeface="Arial MT"/>
            </a:endParaRPr>
          </a:p>
          <a:p>
            <a:pPr marL="12700" marR="361315">
              <a:lnSpc>
                <a:spcPct val="110400"/>
              </a:lnSpc>
              <a:spcBef>
                <a:spcPts val="20"/>
              </a:spcBef>
            </a:pPr>
            <a:r>
              <a:rPr sz="1400" dirty="0">
                <a:latin typeface="Arial MT"/>
                <a:cs typeface="Arial MT"/>
              </a:rPr>
              <a:t>Design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develop </a:t>
            </a:r>
            <a:r>
              <a:rPr sz="1400" dirty="0">
                <a:latin typeface="Arial MT"/>
                <a:cs typeface="Arial MT"/>
              </a:rPr>
              <a:t>an e-ticketing </a:t>
            </a:r>
            <a:r>
              <a:rPr sz="1400" spc="-5" dirty="0">
                <a:latin typeface="Arial MT"/>
                <a:cs typeface="Arial MT"/>
              </a:rPr>
              <a:t>platform </a:t>
            </a:r>
            <a:r>
              <a:rPr sz="1400" dirty="0">
                <a:latin typeface="Arial MT"/>
                <a:cs typeface="Arial MT"/>
              </a:rPr>
              <a:t>using </a:t>
            </a:r>
            <a:r>
              <a:rPr sz="1400" spc="-15" dirty="0">
                <a:latin typeface="Arial MT"/>
                <a:cs typeface="Arial MT"/>
              </a:rPr>
              <a:t>Dynamo </a:t>
            </a:r>
            <a:r>
              <a:rPr sz="1400" spc="-5" dirty="0">
                <a:latin typeface="Arial MT"/>
                <a:cs typeface="Arial MT"/>
              </a:rPr>
              <a:t>DB. </a:t>
            </a:r>
            <a:r>
              <a:rPr sz="1400" dirty="0">
                <a:latin typeface="Arial MT"/>
                <a:cs typeface="Arial MT"/>
              </a:rPr>
              <a:t> Implement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</a:t>
            </a:r>
            <a:r>
              <a:rPr sz="1400" spc="-10" dirty="0">
                <a:latin typeface="Arial MT"/>
                <a:cs typeface="Arial MT"/>
              </a:rPr>
              <a:t> such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Global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Secondary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Indexes,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Streams,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Accelerator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(DAX).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 MT"/>
                <a:cs typeface="Arial MT"/>
              </a:rPr>
              <a:t>Implement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efficient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access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patterns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DB.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Arial MT"/>
                <a:cs typeface="Arial MT"/>
              </a:rPr>
              <a:t>Design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implement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secure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online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transactions.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50" b="1" spc="20" dirty="0">
                <a:latin typeface="Arial"/>
                <a:cs typeface="Arial"/>
              </a:rPr>
              <a:t>Assessment</a:t>
            </a:r>
            <a:r>
              <a:rPr sz="1550" b="1" spc="-25" dirty="0">
                <a:latin typeface="Arial"/>
                <a:cs typeface="Arial"/>
              </a:rPr>
              <a:t> </a:t>
            </a:r>
            <a:r>
              <a:rPr sz="1550" b="1" spc="30" dirty="0">
                <a:latin typeface="Arial"/>
                <a:cs typeface="Arial"/>
              </a:rPr>
              <a:t>Methods:</a:t>
            </a:r>
            <a:endParaRPr sz="1550">
              <a:latin typeface="Arial"/>
              <a:cs typeface="Arial"/>
            </a:endParaRPr>
          </a:p>
          <a:p>
            <a:pPr marL="12700" marR="17145">
              <a:lnSpc>
                <a:spcPct val="110200"/>
              </a:lnSpc>
              <a:spcBef>
                <a:spcPts val="65"/>
              </a:spcBef>
            </a:pPr>
            <a:r>
              <a:rPr sz="1400" spc="-5" dirty="0">
                <a:latin typeface="Arial MT"/>
                <a:cs typeface="Arial MT"/>
              </a:rPr>
              <a:t>Assessment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dirty="0">
                <a:latin typeface="Arial MT"/>
                <a:cs typeface="Arial MT"/>
              </a:rPr>
              <a:t>module will </a:t>
            </a:r>
            <a:r>
              <a:rPr sz="1400" spc="-15" dirty="0">
                <a:latin typeface="Arial MT"/>
                <a:cs typeface="Arial MT"/>
              </a:rPr>
              <a:t>be </a:t>
            </a:r>
            <a:r>
              <a:rPr sz="1400" spc="-10" dirty="0">
                <a:latin typeface="Arial MT"/>
                <a:cs typeface="Arial MT"/>
              </a:rPr>
              <a:t>based </a:t>
            </a:r>
            <a:r>
              <a:rPr sz="1400" spc="-15" dirty="0">
                <a:latin typeface="Arial MT"/>
                <a:cs typeface="Arial MT"/>
              </a:rPr>
              <a:t>on </a:t>
            </a:r>
            <a:r>
              <a:rPr sz="1400" spc="-10" dirty="0">
                <a:latin typeface="Arial MT"/>
                <a:cs typeface="Arial MT"/>
              </a:rPr>
              <a:t>the development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afunctional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Dynamo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submit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final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report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demonstrate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functionality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Additionally,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assessed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understanding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ability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apply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appropriate </a:t>
            </a:r>
            <a:r>
              <a:rPr sz="1400" dirty="0">
                <a:latin typeface="Arial MT"/>
                <a:cs typeface="Arial MT"/>
              </a:rPr>
              <a:t> design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principles.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Assessment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Methods: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20"/>
              </a:spcBef>
            </a:pPr>
            <a:r>
              <a:rPr sz="1400" spc="-5" dirty="0">
                <a:latin typeface="Arial MT"/>
                <a:cs typeface="Arial MT"/>
              </a:rPr>
              <a:t>Assessment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for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module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development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functional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e-ticketing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using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DB.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Learners</a:t>
            </a:r>
            <a:r>
              <a:rPr sz="1400" dirty="0">
                <a:latin typeface="Arial MT"/>
                <a:cs typeface="Arial MT"/>
              </a:rPr>
              <a:t> will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submit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final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project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report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demonstrate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functionality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Additionally,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learners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assessed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based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understanding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Dynamo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DB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their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ability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apply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appropriate </a:t>
            </a:r>
            <a:r>
              <a:rPr sz="1400" dirty="0">
                <a:latin typeface="Arial MT"/>
                <a:cs typeface="Arial MT"/>
              </a:rPr>
              <a:t> design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development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principles.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5992" y="874902"/>
            <a:ext cx="260604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sz="20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CASE</a:t>
            </a:r>
            <a:r>
              <a:rPr sz="20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DIAGRAM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309" y="7240371"/>
            <a:ext cx="5739765" cy="1677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14"/>
              </a:spcBef>
            </a:pP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case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diagram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e-ticketing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outlines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actors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involved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their interactions </a:t>
            </a:r>
            <a:r>
              <a:rPr sz="1400" dirty="0">
                <a:latin typeface="Arial MT"/>
                <a:cs typeface="Arial MT"/>
              </a:rPr>
              <a:t>with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system.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main actors </a:t>
            </a:r>
            <a:r>
              <a:rPr sz="1400" spc="-10" dirty="0">
                <a:latin typeface="Arial MT"/>
                <a:cs typeface="Arial MT"/>
              </a:rPr>
              <a:t>are 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customer,</a:t>
            </a:r>
            <a:r>
              <a:rPr sz="1400" spc="-5" dirty="0">
                <a:latin typeface="Arial MT"/>
                <a:cs typeface="Arial MT"/>
              </a:rPr>
              <a:t> application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admin.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searching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events, selecting </a:t>
            </a:r>
            <a:r>
              <a:rPr sz="1400" spc="-10" dirty="0">
                <a:latin typeface="Arial MT"/>
                <a:cs typeface="Arial MT"/>
              </a:rPr>
              <a:t>and purchasing </a:t>
            </a:r>
            <a:r>
              <a:rPr sz="1400" spc="-5" dirty="0">
                <a:latin typeface="Arial MT"/>
                <a:cs typeface="Arial MT"/>
              </a:rPr>
              <a:t>tickets, managing </a:t>
            </a:r>
            <a:r>
              <a:rPr sz="1400" dirty="0">
                <a:latin typeface="Arial MT"/>
                <a:cs typeface="Arial MT"/>
              </a:rPr>
              <a:t>events </a:t>
            </a:r>
            <a:r>
              <a:rPr sz="1400" spc="5" dirty="0">
                <a:latin typeface="Arial MT"/>
                <a:cs typeface="Arial MT"/>
              </a:rPr>
              <a:t>and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handling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payments.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provides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representation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system's </a:t>
            </a:r>
            <a:r>
              <a:rPr sz="1400" dirty="0">
                <a:latin typeface="Arial MT"/>
                <a:cs typeface="Arial MT"/>
              </a:rPr>
              <a:t>functionalities </a:t>
            </a:r>
            <a:r>
              <a:rPr sz="1400" spc="-1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helps </a:t>
            </a:r>
            <a:r>
              <a:rPr sz="1400" dirty="0">
                <a:latin typeface="Arial MT"/>
                <a:cs typeface="Arial MT"/>
              </a:rPr>
              <a:t>to identify </a:t>
            </a:r>
            <a:r>
              <a:rPr sz="1400" spc="5" dirty="0">
                <a:latin typeface="Arial MT"/>
                <a:cs typeface="Arial MT"/>
              </a:rPr>
              <a:t>key </a:t>
            </a:r>
            <a:r>
              <a:rPr sz="1400" spc="-5" dirty="0">
                <a:latin typeface="Arial MT"/>
                <a:cs typeface="Arial MT"/>
              </a:rPr>
              <a:t>requirements </a:t>
            </a:r>
            <a:r>
              <a:rPr sz="1400" spc="15" dirty="0">
                <a:latin typeface="Arial MT"/>
                <a:cs typeface="Arial MT"/>
              </a:rPr>
              <a:t>for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ticketing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86483"/>
            <a:ext cx="5732145" cy="4981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Microsoft Office PowerPoint</Application>
  <PresentationFormat>Custom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Arial MT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murali pabbati</cp:lastModifiedBy>
  <cp:revision>1</cp:revision>
  <dcterms:modified xsi:type="dcterms:W3CDTF">2023-05-06T12:48:52Z</dcterms:modified>
</cp:coreProperties>
</file>