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4" r:id="rId13"/>
    <p:sldId id="265" r:id="rId14"/>
    <p:sldId id="258" r:id="rId15"/>
    <p:sldId id="259" r:id="rId16"/>
    <p:sldId id="281" r:id="rId17"/>
    <p:sldId id="260" r:id="rId18"/>
    <p:sldId id="282" r:id="rId19"/>
    <p:sldId id="261" r:id="rId20"/>
    <p:sldId id="262" r:id="rId21"/>
    <p:sldId id="267" r:id="rId22"/>
    <p:sldId id="26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90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0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7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40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7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3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2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>
                <a:solidFill>
                  <a:srgbClr val="FFFFFF"/>
                </a:solidFill>
              </a:rPr>
              <a:pPr/>
              <a:t>10/23/2016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2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defTabSz="457200"/>
            <a:fld id="{8B3AFFF1-9C47-49F0-AE12-AF188F3F4E82}" type="datetime1">
              <a:rPr lang="en-US" smtClean="0">
                <a:solidFill>
                  <a:srgbClr val="FFFFFF"/>
                </a:solidFill>
              </a:rPr>
              <a:pPr defTabSz="457200"/>
              <a:t>10/23/2016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2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defTabSz="457200"/>
            <a:fld id="{38237106-F2ED-405E-BC33-CC3CF426205F}" type="slidenum">
              <a:rPr lang="en-US" smtClean="0">
                <a:solidFill>
                  <a:srgbClr val="FFFFFF"/>
                </a:solidFill>
              </a:rPr>
              <a:pPr defTabSz="4572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gif"/><Relationship Id="rId9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5373366"/>
            <a:ext cx="5825202" cy="10968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Undertaken from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	AEDIFICO TECH. PVT. LTD.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783" y="511340"/>
            <a:ext cx="5825202" cy="17347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Stencil" panose="040409050D0802020404" pitchFamily="82" charset="0"/>
              </a:rPr>
              <a:t>SUMMER TRAINING IN </a:t>
            </a:r>
            <a:br>
              <a:rPr lang="en-US" dirty="0" smtClean="0">
                <a:latin typeface="Stencil" panose="040409050D0802020404" pitchFamily="82" charset="0"/>
              </a:rPr>
            </a:br>
            <a:r>
              <a:rPr lang="en-US" sz="6600" dirty="0" smtClean="0">
                <a:solidFill>
                  <a:srgbClr val="6DC0B7"/>
                </a:solidFill>
                <a:latin typeface="Stencil" panose="040409050D0802020404" pitchFamily="82" charset="0"/>
              </a:rPr>
              <a:t>MATLAB</a:t>
            </a:r>
            <a:endParaRPr lang="en-US" sz="6600" dirty="0">
              <a:solidFill>
                <a:srgbClr val="6DC0B7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54" y="5187626"/>
            <a:ext cx="323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 err="1">
                <a:latin typeface="Algerian" panose="04020705040A02060702" pitchFamily="82" charset="0"/>
              </a:rPr>
              <a:t>A</a:t>
            </a:r>
            <a:r>
              <a:rPr lang="en-US" sz="2400" b="1" dirty="0" err="1" smtClean="0">
                <a:latin typeface="Algerian" panose="04020705040A02060702" pitchFamily="82" charset="0"/>
              </a:rPr>
              <a:t>yush</a:t>
            </a:r>
            <a:r>
              <a:rPr lang="en-US" sz="2400" b="1" dirty="0" smtClean="0">
                <a:latin typeface="Algerian" panose="04020705040A02060702" pitchFamily="82" charset="0"/>
              </a:rPr>
              <a:t> </a:t>
            </a:r>
            <a:r>
              <a:rPr lang="en-US" sz="2400" b="1" dirty="0" err="1" smtClean="0">
                <a:latin typeface="Algerian" panose="04020705040A02060702" pitchFamily="82" charset="0"/>
              </a:rPr>
              <a:t>girdhar</a:t>
            </a:r>
            <a:endParaRPr lang="en-US" sz="2400" b="1" dirty="0" smtClean="0">
              <a:latin typeface="Algerian" panose="04020705040A02060702" pitchFamily="82" charset="0"/>
            </a:endParaRPr>
          </a:p>
          <a:p>
            <a:pPr defTabSz="457200"/>
            <a:r>
              <a:rPr lang="en-US" sz="2400" b="1" dirty="0" smtClean="0">
                <a:latin typeface="Algerian" panose="04020705040A02060702" pitchFamily="82" charset="0"/>
              </a:rPr>
              <a:t>ECE-2</a:t>
            </a:r>
          </a:p>
          <a:p>
            <a:pPr defTabSz="457200"/>
            <a:r>
              <a:rPr lang="en-US" sz="2400" b="1" dirty="0" smtClean="0">
                <a:latin typeface="Algerian" panose="04020705040A02060702" pitchFamily="82" charset="0"/>
              </a:rPr>
              <a:t>03415002814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2" y="2332921"/>
            <a:ext cx="2343079" cy="28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GUI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8013" y="1562100"/>
            <a:ext cx="5072111" cy="4819228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Monotype Corsiva" pitchFamily="66" charset="0"/>
              </a:rPr>
              <a:t>I</a:t>
            </a:r>
            <a:r>
              <a:rPr lang="en-US" sz="2200" dirty="0" smtClean="0">
                <a:latin typeface="Monotype Corsiva" pitchFamily="66" charset="0"/>
              </a:rPr>
              <a:t>nteractive tasks through graphical display.</a:t>
            </a:r>
          </a:p>
          <a:p>
            <a:r>
              <a:rPr lang="en-US" sz="2300" dirty="0" smtClean="0">
                <a:latin typeface="Monotype Corsiva" pitchFamily="66" charset="0"/>
              </a:rPr>
              <a:t>No script </a:t>
            </a:r>
            <a:r>
              <a:rPr lang="en-US" sz="2300" dirty="0">
                <a:latin typeface="Monotype Corsiva" pitchFamily="66" charset="0"/>
              </a:rPr>
              <a:t>or type commands at the command </a:t>
            </a:r>
            <a:r>
              <a:rPr lang="en-US" sz="2300" dirty="0" smtClean="0">
                <a:latin typeface="Monotype Corsiva" pitchFamily="66" charset="0"/>
              </a:rPr>
              <a:t>line required.</a:t>
            </a:r>
          </a:p>
          <a:p>
            <a:r>
              <a:rPr lang="en-US" sz="2300" dirty="0" smtClean="0">
                <a:latin typeface="Monotype Corsiva" pitchFamily="66" charset="0"/>
              </a:rPr>
              <a:t>No need </a:t>
            </a:r>
            <a:r>
              <a:rPr lang="en-US" sz="2300" dirty="0">
                <a:latin typeface="Monotype Corsiva" pitchFamily="66" charset="0"/>
              </a:rPr>
              <a:t>to understand the </a:t>
            </a:r>
            <a:r>
              <a:rPr lang="en-US" sz="2300" dirty="0" smtClean="0">
                <a:latin typeface="Monotype Corsiva" pitchFamily="66" charset="0"/>
              </a:rPr>
              <a:t>mechanism</a:t>
            </a:r>
            <a:r>
              <a:rPr lang="en-US" sz="2200" dirty="0" smtClean="0">
                <a:latin typeface="Monotype Corsiva" pitchFamily="66" charset="0"/>
              </a:rPr>
              <a:t> of task.</a:t>
            </a:r>
          </a:p>
          <a:p>
            <a:r>
              <a:rPr lang="en-US" sz="2200" dirty="0" smtClean="0">
                <a:latin typeface="Monotype Corsiva" pitchFamily="66" charset="0"/>
              </a:rPr>
              <a:t>UI Components include:</a:t>
            </a:r>
          </a:p>
          <a:p>
            <a:pPr marL="0" indent="0">
              <a:buNone/>
            </a:pPr>
            <a:r>
              <a:rPr lang="en-US" sz="2200" dirty="0">
                <a:latin typeface="Monotype Corsiva" pitchFamily="66" charset="0"/>
              </a:rPr>
              <a:t> </a:t>
            </a:r>
            <a:r>
              <a:rPr lang="en-US" sz="2200" dirty="0" smtClean="0">
                <a:latin typeface="Monotype Corsiva" pitchFamily="66" charset="0"/>
              </a:rPr>
              <a:t>    1. Radio buttons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2. List Box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3. Static Text field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4. Push buttons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5. Axes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6. Check box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7. Edit box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8. Pop-Up Menu and many more</a:t>
            </a:r>
          </a:p>
        </p:txBody>
      </p:sp>
      <p:pic>
        <p:nvPicPr>
          <p:cNvPr id="1028" name="Picture 4" descr="Image result for matlab 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64" y="1916832"/>
            <a:ext cx="2799503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80974" y="1104900"/>
            <a:ext cx="4319017" cy="5207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Monotype Corsiva" pitchFamily="66" charset="0"/>
              </a:rPr>
              <a:t>data flow graphical programming language </a:t>
            </a:r>
            <a:r>
              <a:rPr lang="en-US" sz="2200" dirty="0" smtClean="0">
                <a:latin typeface="Monotype Corsiva" pitchFamily="66" charset="0"/>
              </a:rPr>
              <a:t>tool</a:t>
            </a:r>
          </a:p>
          <a:p>
            <a:r>
              <a:rPr lang="en-US" sz="2200" dirty="0" smtClean="0">
                <a:latin typeface="Monotype Corsiva" pitchFamily="66" charset="0"/>
              </a:rPr>
              <a:t>modeling</a:t>
            </a:r>
            <a:r>
              <a:rPr lang="en-US" sz="2200" dirty="0">
                <a:latin typeface="Monotype Corsiva" pitchFamily="66" charset="0"/>
              </a:rPr>
              <a:t>, simulating and analyzing </a:t>
            </a:r>
            <a:r>
              <a:rPr lang="en-US" sz="2200" dirty="0" smtClean="0">
                <a:latin typeface="Monotype Corsiva" pitchFamily="66" charset="0"/>
              </a:rPr>
              <a:t>multi domain</a:t>
            </a:r>
            <a:r>
              <a:rPr lang="en-US" sz="2200" dirty="0">
                <a:latin typeface="Monotype Corsiva" pitchFamily="66" charset="0"/>
              </a:rPr>
              <a:t> </a:t>
            </a:r>
            <a:r>
              <a:rPr lang="en-US" sz="2200" dirty="0" smtClean="0">
                <a:latin typeface="Monotype Corsiva" pitchFamily="66" charset="0"/>
              </a:rPr>
              <a:t>dynamic systems</a:t>
            </a:r>
          </a:p>
          <a:p>
            <a:pPr marL="0" indent="0">
              <a:buNone/>
            </a:pPr>
            <a:r>
              <a:rPr lang="en-US" sz="2200" dirty="0">
                <a:latin typeface="Monotype Corsiva" pitchFamily="66" charset="0"/>
              </a:rPr>
              <a:t>Simulink supports </a:t>
            </a:r>
            <a:r>
              <a:rPr lang="en-US" sz="2200" dirty="0" smtClean="0">
                <a:latin typeface="Monotype Corsiva" pitchFamily="66" charset="0"/>
              </a:rPr>
              <a:t>−</a:t>
            </a:r>
          </a:p>
          <a:p>
            <a:r>
              <a:rPr lang="en-US" sz="2200" dirty="0" smtClean="0">
                <a:latin typeface="Monotype Corsiva" pitchFamily="66" charset="0"/>
              </a:rPr>
              <a:t>system-level design</a:t>
            </a:r>
          </a:p>
          <a:p>
            <a:r>
              <a:rPr lang="en-US" sz="2200" dirty="0" smtClean="0">
                <a:latin typeface="Monotype Corsiva" pitchFamily="66" charset="0"/>
              </a:rPr>
              <a:t>simulation</a:t>
            </a:r>
            <a:endParaRPr lang="en-US" sz="2200" dirty="0">
              <a:latin typeface="Monotype Corsiva" pitchFamily="66" charset="0"/>
            </a:endParaRPr>
          </a:p>
          <a:p>
            <a:r>
              <a:rPr lang="en-US" sz="2200" dirty="0">
                <a:latin typeface="Monotype Corsiva" pitchFamily="66" charset="0"/>
              </a:rPr>
              <a:t>automatic code generation</a:t>
            </a:r>
          </a:p>
          <a:p>
            <a:r>
              <a:rPr lang="en-US" sz="2200" dirty="0">
                <a:latin typeface="Monotype Corsiva" pitchFamily="66" charset="0"/>
              </a:rPr>
              <a:t>testing and verification of embedded systems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237" y="305725"/>
            <a:ext cx="2890896" cy="65754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SIMULINK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38385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221825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About  Project :</a:t>
            </a:r>
            <a:r>
              <a:rPr lang="en-IN" dirty="0" smtClean="0">
                <a:latin typeface="Monotype Corsiva" pitchFamily="66" charset="0"/>
              </a:rPr>
              <a:t/>
            </a:r>
            <a:br>
              <a:rPr lang="en-IN" dirty="0" smtClean="0">
                <a:latin typeface="Monotype Corsiva" pitchFamily="66" charset="0"/>
              </a:rPr>
            </a:br>
            <a:r>
              <a:rPr lang="en-IN" dirty="0" smtClean="0">
                <a:latin typeface="Monotype Corsiva" pitchFamily="66" charset="0"/>
              </a:rPr>
              <a:t> </a:t>
            </a:r>
            <a:br>
              <a:rPr lang="en-IN" dirty="0" smtClean="0">
                <a:latin typeface="Monotype Corsiva" pitchFamily="66" charset="0"/>
              </a:rPr>
            </a:br>
            <a:r>
              <a:rPr lang="en-IN" b="1" u="sng" dirty="0" smtClean="0">
                <a:latin typeface="Monotype Corsiva" pitchFamily="66" charset="0"/>
              </a:rPr>
              <a:t>Morse code  transmitter  </a:t>
            </a:r>
            <a:r>
              <a:rPr lang="en-IN" b="1" u="sng" dirty="0" err="1" smtClean="0">
                <a:latin typeface="Monotype Corsiva" pitchFamily="66" charset="0"/>
              </a:rPr>
              <a:t>Reciever</a:t>
            </a:r>
            <a:endParaRPr lang="en-IN" b="1" u="sng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2853090"/>
            <a:ext cx="8003232" cy="327322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Monotype Corsiva" pitchFamily="66" charset="0"/>
              </a:rPr>
              <a:t>Objective </a:t>
            </a:r>
            <a:r>
              <a:rPr lang="en-US" sz="2800" b="1" dirty="0">
                <a:latin typeface="Monotype Corsiva" pitchFamily="66" charset="0"/>
              </a:rPr>
              <a:t>of the project </a:t>
            </a:r>
            <a:r>
              <a:rPr lang="en-US" sz="2800" dirty="0">
                <a:latin typeface="Monotype Corsiva" pitchFamily="66" charset="0"/>
              </a:rPr>
              <a:t>is to develop</a:t>
            </a:r>
            <a:r>
              <a:rPr lang="en-US" sz="2800" b="1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a Morse code transmitter and receiver integrating MATLAB and EMBEDDED SYSTEMS</a:t>
            </a:r>
          </a:p>
          <a:p>
            <a:pPr marL="0" indent="0">
              <a:buNone/>
            </a:pPr>
            <a:r>
              <a:rPr lang="en-US" sz="2800" dirty="0" smtClean="0">
                <a:latin typeface="Monotype Corsiva" pitchFamily="66" charset="0"/>
              </a:rPr>
              <a:t>What is MORSE CODE</a:t>
            </a:r>
          </a:p>
          <a:p>
            <a:pPr marL="0" indent="0">
              <a:buNone/>
            </a:pPr>
            <a:r>
              <a:rPr lang="en-US" sz="2800" dirty="0" smtClean="0">
                <a:latin typeface="Monotype Corsiva" pitchFamily="66" charset="0"/>
              </a:rPr>
              <a:t> Morse code is a language of dots and dashes which is used for quick transmission</a:t>
            </a:r>
            <a:endParaRPr lang="en-US" sz="28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9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Steps involved :</a:t>
            </a:r>
            <a:endParaRPr lang="en-IN" sz="36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Monotype Corsiva" pitchFamily="66" charset="0"/>
              </a:rPr>
              <a:t>Reading: </a:t>
            </a:r>
            <a:r>
              <a:rPr lang="en-US" sz="2800" dirty="0" smtClean="0">
                <a:latin typeface="Monotype Corsiva" pitchFamily="66" charset="0"/>
              </a:rPr>
              <a:t>Read the text to be transmitted.</a:t>
            </a:r>
            <a:endParaRPr lang="en-IN" sz="2800" dirty="0">
              <a:latin typeface="Monotype Corsiva" pitchFamily="66" charset="0"/>
            </a:endParaRPr>
          </a:p>
          <a:p>
            <a:r>
              <a:rPr lang="en-US" sz="2800" b="1" dirty="0" smtClean="0">
                <a:latin typeface="Monotype Corsiva" pitchFamily="66" charset="0"/>
              </a:rPr>
              <a:t>Processing: </a:t>
            </a:r>
            <a:r>
              <a:rPr lang="en-US" sz="2800" dirty="0" smtClean="0">
                <a:latin typeface="Monotype Corsiva" pitchFamily="66" charset="0"/>
              </a:rPr>
              <a:t>Processes the morse code or the text which is being transmitted and pops up the image.</a:t>
            </a:r>
            <a:endParaRPr lang="en-IN" sz="2800" dirty="0">
              <a:latin typeface="Monotype Corsiva" pitchFamily="66" charset="0"/>
            </a:endParaRPr>
          </a:p>
          <a:p>
            <a:r>
              <a:rPr lang="en-US" sz="2800" b="1" dirty="0" smtClean="0">
                <a:latin typeface="Monotype Corsiva" pitchFamily="66" charset="0"/>
              </a:rPr>
              <a:t>Transmitting: </a:t>
            </a:r>
            <a:r>
              <a:rPr lang="en-US" sz="2800" dirty="0" smtClean="0">
                <a:latin typeface="Monotype Corsiva" pitchFamily="66" charset="0"/>
              </a:rPr>
              <a:t>Transmit the character which has been entered </a:t>
            </a:r>
            <a:endParaRPr lang="en-IN" sz="2800" dirty="0">
              <a:latin typeface="Monotype Corsiva" pitchFamily="66" charset="0"/>
            </a:endParaRPr>
          </a:p>
          <a:p>
            <a:r>
              <a:rPr lang="en-IN" sz="2800" b="1" dirty="0" smtClean="0">
                <a:latin typeface="Monotype Corsiva" pitchFamily="66" charset="0"/>
              </a:rPr>
              <a:t>Receiving : </a:t>
            </a:r>
            <a:r>
              <a:rPr lang="en-IN" sz="2800" dirty="0" smtClean="0">
                <a:latin typeface="Monotype Corsiva" pitchFamily="66" charset="0"/>
              </a:rPr>
              <a:t>Receive the transmitted character and glow the led and buzz the buzzer accordingly</a:t>
            </a:r>
            <a:endParaRPr lang="en-IN" sz="28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5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-35597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9552" y="1556791"/>
            <a:ext cx="2717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Data Flow Diagram :</a:t>
            </a:r>
            <a:endParaRPr lang="en-IN" sz="4400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5368"/>
            <a:ext cx="4608512" cy="589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Reading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Monotype Corsiva" pitchFamily="66" charset="0"/>
              </a:rPr>
              <a:t>Choose the way you want MATLAB to work as a transmitter or a receiver</a:t>
            </a:r>
          </a:p>
          <a:p>
            <a:endParaRPr lang="en-IN" dirty="0">
              <a:latin typeface="Monotype Corsiva" pitchFamily="66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1057" r="1354" b="1691"/>
          <a:stretch/>
        </p:blipFill>
        <p:spPr bwMode="auto">
          <a:xfrm>
            <a:off x="2195736" y="2564904"/>
            <a:ext cx="4335780" cy="32861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77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786" y="188640"/>
            <a:ext cx="7924800" cy="652934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908720"/>
            <a:ext cx="8712968" cy="4114800"/>
          </a:xfrm>
        </p:spPr>
        <p:txBody>
          <a:bodyPr/>
          <a:lstStyle/>
          <a:p>
            <a:r>
              <a:rPr lang="en-US" sz="3200" dirty="0">
                <a:latin typeface="Monotype Corsiva" pitchFamily="66" charset="0"/>
              </a:rPr>
              <a:t>Enter the text to be transmitted either in alpha numeric character or the corresponding morse code for the character.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1272" r="482"/>
          <a:stretch/>
        </p:blipFill>
        <p:spPr bwMode="auto">
          <a:xfrm>
            <a:off x="2195736" y="2302396"/>
            <a:ext cx="4660900" cy="3543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521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Processing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Monotype Corsiva" pitchFamily="66" charset="0"/>
              </a:rPr>
              <a:t>It involves checking the entered text with the standard Morse Code key</a:t>
            </a:r>
          </a:p>
          <a:p>
            <a:r>
              <a:rPr lang="en-US" sz="3200" dirty="0" smtClean="0">
                <a:latin typeface="Monotype Corsiva" pitchFamily="66" charset="0"/>
              </a:rPr>
              <a:t>The checked morse key is then isolated and the corresponding alphabet is displayed on the screen </a:t>
            </a:r>
            <a:endParaRPr lang="en-US" sz="3200" dirty="0">
              <a:latin typeface="Monotype Corsiva" pitchFamily="66" charset="0"/>
            </a:endParaRPr>
          </a:p>
          <a:p>
            <a:r>
              <a:rPr lang="en-US" sz="3200" dirty="0" smtClean="0">
                <a:latin typeface="Monotype Corsiva" pitchFamily="66" charset="0"/>
              </a:rPr>
              <a:t>If the entered text is in morse code then the alpha numeric character is displayed and if alpha numeric character is entered then morse code of corresponding character is shown</a:t>
            </a:r>
            <a:endParaRPr lang="en-IN" sz="32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413126" cy="31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1272" r="482"/>
          <a:stretch/>
        </p:blipFill>
        <p:spPr bwMode="auto">
          <a:xfrm>
            <a:off x="323528" y="188640"/>
            <a:ext cx="4104456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9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Transmitter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The character is transmitted from one environment to another.</a:t>
            </a:r>
          </a:p>
          <a:p>
            <a:r>
              <a:rPr lang="en-US" sz="2800" dirty="0" smtClean="0">
                <a:latin typeface="Monotype Corsiva" pitchFamily="66" charset="0"/>
              </a:rPr>
              <a:t>As it </a:t>
            </a:r>
            <a:r>
              <a:rPr lang="en-US" sz="2800" dirty="0" err="1" smtClean="0">
                <a:latin typeface="Monotype Corsiva" pitchFamily="66" charset="0"/>
              </a:rPr>
              <a:t>transmitts</a:t>
            </a:r>
            <a:r>
              <a:rPr lang="en-US" sz="2800" dirty="0" smtClean="0">
                <a:latin typeface="Monotype Corsiva" pitchFamily="66" charset="0"/>
              </a:rPr>
              <a:t> the </a:t>
            </a:r>
            <a:r>
              <a:rPr lang="en-US" sz="2800" dirty="0" err="1" smtClean="0">
                <a:latin typeface="Monotype Corsiva" pitchFamily="66" charset="0"/>
              </a:rPr>
              <a:t>Arduino</a:t>
            </a:r>
            <a:r>
              <a:rPr lang="en-US" sz="2800" dirty="0" smtClean="0">
                <a:latin typeface="Monotype Corsiva" pitchFamily="66" charset="0"/>
              </a:rPr>
              <a:t> </a:t>
            </a:r>
            <a:r>
              <a:rPr lang="en-US" sz="2800" dirty="0" err="1" smtClean="0">
                <a:latin typeface="Monotype Corsiva" pitchFamily="66" charset="0"/>
              </a:rPr>
              <a:t>recieves</a:t>
            </a:r>
            <a:r>
              <a:rPr lang="en-US" sz="2800" dirty="0" smtClean="0">
                <a:latin typeface="Monotype Corsiva" pitchFamily="66" charset="0"/>
              </a:rPr>
              <a:t> the character and beeps the buzzer and glows the LED of the corresponding character which can be seen or heard and </a:t>
            </a:r>
            <a:r>
              <a:rPr lang="en-US" sz="2800" dirty="0" err="1" smtClean="0">
                <a:latin typeface="Monotype Corsiva" pitchFamily="66" charset="0"/>
              </a:rPr>
              <a:t>analysed</a:t>
            </a:r>
            <a:r>
              <a:rPr lang="en-US" sz="2800" dirty="0" smtClean="0">
                <a:latin typeface="Monotype Corsiva" pitchFamily="66" charset="0"/>
              </a:rPr>
              <a:t> apart from being seen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6325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HISTORY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85752" y="1816247"/>
            <a:ext cx="4829175" cy="53212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onotype Corsiva" pitchFamily="66" charset="0"/>
              </a:rPr>
              <a:t>MATLAB stands for </a:t>
            </a:r>
            <a:r>
              <a:rPr lang="en-US" sz="2400" dirty="0" err="1">
                <a:latin typeface="Monotype Corsiva" pitchFamily="66" charset="0"/>
              </a:rPr>
              <a:t>MATrix</a:t>
            </a:r>
            <a:r>
              <a:rPr lang="en-US" sz="2400" dirty="0">
                <a:latin typeface="Monotype Corsiva" pitchFamily="66" charset="0"/>
              </a:rPr>
              <a:t> </a:t>
            </a:r>
            <a:r>
              <a:rPr lang="en-US" sz="2400" dirty="0" err="1">
                <a:latin typeface="Monotype Corsiva" pitchFamily="66" charset="0"/>
              </a:rPr>
              <a:t>LABoratory</a:t>
            </a:r>
            <a:endParaRPr lang="en-US" sz="2400" dirty="0" smtClean="0">
              <a:latin typeface="Monotype Corsiva" pitchFamily="66" charset="0"/>
            </a:endParaRPr>
          </a:p>
          <a:p>
            <a:r>
              <a:rPr lang="en-US" sz="2400" dirty="0" smtClean="0">
                <a:latin typeface="Monotype Corsiva" pitchFamily="66" charset="0"/>
              </a:rPr>
              <a:t>Creator : CLEVE MOLER</a:t>
            </a:r>
          </a:p>
          <a:p>
            <a:r>
              <a:rPr lang="en-US" sz="2400" dirty="0" smtClean="0">
                <a:latin typeface="Monotype Corsiva" pitchFamily="66" charset="0"/>
              </a:rPr>
              <a:t>Co-Creators </a:t>
            </a:r>
            <a:r>
              <a:rPr lang="en-US" sz="2400" dirty="0">
                <a:latin typeface="Monotype Corsiva" pitchFamily="66" charset="0"/>
              </a:rPr>
              <a:t>: Jack Little and Steve </a:t>
            </a:r>
            <a:r>
              <a:rPr lang="en-US" sz="2400" dirty="0" err="1">
                <a:latin typeface="Monotype Corsiva" pitchFamily="66" charset="0"/>
              </a:rPr>
              <a:t>Bangert</a:t>
            </a:r>
            <a:endParaRPr lang="en-US" sz="2400" dirty="0" smtClean="0">
              <a:latin typeface="Monotype Corsiva" pitchFamily="66" charset="0"/>
            </a:endParaRPr>
          </a:p>
          <a:p>
            <a:r>
              <a:rPr lang="en-US" sz="2400" dirty="0" smtClean="0">
                <a:latin typeface="Monotype Corsiva" pitchFamily="66" charset="0"/>
              </a:rPr>
              <a:t>Developer: </a:t>
            </a:r>
            <a:r>
              <a:rPr lang="en-US" sz="2400" dirty="0" err="1" smtClean="0">
                <a:latin typeface="Monotype Corsiva" pitchFamily="66" charset="0"/>
              </a:rPr>
              <a:t>Mathworks</a:t>
            </a:r>
            <a:endParaRPr lang="en-US" sz="2400" dirty="0" smtClean="0">
              <a:latin typeface="Monotype Corsiva" pitchFamily="66" charset="0"/>
            </a:endParaRPr>
          </a:p>
          <a:p>
            <a:r>
              <a:rPr lang="en-US" sz="2400" dirty="0" smtClean="0">
                <a:latin typeface="Monotype Corsiva" pitchFamily="66" charset="0"/>
              </a:rPr>
              <a:t>Year : 1984</a:t>
            </a:r>
          </a:p>
          <a:p>
            <a:pPr marL="1371600" lvl="3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18" y="1930403"/>
            <a:ext cx="2464594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1" y="1930403"/>
            <a:ext cx="2464594" cy="328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1" y="1930403"/>
            <a:ext cx="2464594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Reciever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The sent character is received on the other platform to mark the transmission and get a view of what has been transmitted and was it correct or not.</a:t>
            </a:r>
          </a:p>
          <a:p>
            <a:r>
              <a:rPr lang="en-US" sz="2800" dirty="0" smtClean="0">
                <a:latin typeface="Monotype Corsiva" pitchFamily="66" charset="0"/>
              </a:rPr>
              <a:t>After each and every character is received the next character is transmitted and the sequence moves on like this.</a:t>
            </a:r>
          </a:p>
        </p:txBody>
      </p:sp>
    </p:spTree>
    <p:extLst>
      <p:ext uri="{BB962C8B-B14F-4D97-AF65-F5344CB8AC3E}">
        <p14:creationId xmlns:p14="http://schemas.microsoft.com/office/powerpoint/2010/main" val="21123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Applications</a:t>
            </a:r>
            <a:endParaRPr lang="en-IN" sz="36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>
                <a:latin typeface="Monotype Corsiva" pitchFamily="66" charset="0"/>
              </a:rPr>
              <a:t>As a Morse Code Trainer for HAM training students.</a:t>
            </a:r>
          </a:p>
          <a:p>
            <a:r>
              <a:rPr lang="en-US" sz="2400" dirty="0" smtClean="0">
                <a:latin typeface="Monotype Corsiva" pitchFamily="66" charset="0"/>
              </a:rPr>
              <a:t>It acts as both transmitter as well as receiver so can be used by personal checking for the correctness and no other person is required.</a:t>
            </a:r>
          </a:p>
          <a:p>
            <a:pPr lvl="0"/>
            <a:r>
              <a:rPr lang="en-US" sz="2400" dirty="0" smtClean="0">
                <a:latin typeface="Monotype Corsiva" pitchFamily="66" charset="0"/>
              </a:rPr>
              <a:t>It can also be used for PILOT training on radio in a graphical manner.</a:t>
            </a:r>
            <a:endParaRPr lang="en-IN" sz="2400" dirty="0">
              <a:latin typeface="Monotype Corsiva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Future Scope</a:t>
            </a:r>
            <a:endParaRPr lang="en-IN" sz="36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Monotype Corsiva" pitchFamily="66" charset="0"/>
              </a:rPr>
              <a:t>I plan to develop a </a:t>
            </a:r>
            <a:r>
              <a:rPr lang="en-US" sz="3200" b="1" dirty="0">
                <a:latin typeface="Monotype Corsiva" pitchFamily="66" charset="0"/>
              </a:rPr>
              <a:t>mobile app </a:t>
            </a:r>
            <a:r>
              <a:rPr lang="en-US" sz="3200" dirty="0">
                <a:latin typeface="Monotype Corsiva" pitchFamily="66" charset="0"/>
              </a:rPr>
              <a:t>for this so that person can use their mobile phones to send the Morse code as well as receive the transmitted characters.</a:t>
            </a:r>
          </a:p>
          <a:p>
            <a:pPr lvl="0"/>
            <a:r>
              <a:rPr lang="en-US" sz="3200" dirty="0">
                <a:latin typeface="Monotype Corsiva" pitchFamily="66" charset="0"/>
              </a:rPr>
              <a:t>To increase the range I am planning to use </a:t>
            </a:r>
            <a:r>
              <a:rPr lang="en-US" sz="3200" b="1" dirty="0">
                <a:latin typeface="Monotype Corsiva" pitchFamily="66" charset="0"/>
              </a:rPr>
              <a:t>Wi-Fi</a:t>
            </a:r>
            <a:r>
              <a:rPr lang="en-US" sz="3200" dirty="0">
                <a:latin typeface="Monotype Corsiva" pitchFamily="66" charset="0"/>
              </a:rPr>
              <a:t> module instead of Bluetooth.</a:t>
            </a:r>
          </a:p>
          <a:p>
            <a:r>
              <a:rPr lang="en-US" sz="3200" dirty="0">
                <a:latin typeface="Monotype Corsiva" pitchFamily="66" charset="0"/>
              </a:rPr>
              <a:t>Graphic LCD can be used instead of Character LCD to make it look attractive</a:t>
            </a:r>
            <a:endParaRPr lang="en-IN" sz="32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37063">
            <a:off x="539552" y="260648"/>
            <a:ext cx="7922840" cy="3456384"/>
          </a:xfrm>
        </p:spPr>
        <p:txBody>
          <a:bodyPr/>
          <a:lstStyle/>
          <a:p>
            <a:pPr algn="ctr"/>
            <a:r>
              <a:rPr lang="en-IN" sz="6600" dirty="0" smtClean="0">
                <a:solidFill>
                  <a:schemeClr val="tx2"/>
                </a:solidFill>
                <a:latin typeface="Monotype Corsiva" pitchFamily="66" charset="0"/>
              </a:rPr>
              <a:t>Thank you</a:t>
            </a:r>
            <a:endParaRPr lang="en-IN" sz="6600" dirty="0">
              <a:solidFill>
                <a:schemeClr val="tx2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CAPABILITIES OF MATLAB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85842" y="1558344"/>
            <a:ext cx="8534631" cy="529965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Monotype Corsiva" pitchFamily="66" charset="0"/>
              </a:rPr>
              <a:t>High-level language for scientific and engineering computing</a:t>
            </a:r>
          </a:p>
          <a:p>
            <a:r>
              <a:rPr lang="en-US" sz="2200" dirty="0" smtClean="0">
                <a:latin typeface="Monotype Corsiva" pitchFamily="66" charset="0"/>
              </a:rPr>
              <a:t>Graphics </a:t>
            </a:r>
            <a:r>
              <a:rPr lang="en-US" sz="2200" dirty="0">
                <a:latin typeface="Monotype Corsiva" pitchFamily="66" charset="0"/>
              </a:rPr>
              <a:t>for visualizing data and tools for creating custom plots</a:t>
            </a:r>
          </a:p>
          <a:p>
            <a:r>
              <a:rPr lang="en-US" sz="2200" dirty="0">
                <a:latin typeface="Monotype Corsiva" pitchFamily="66" charset="0"/>
              </a:rPr>
              <a:t>Apps for curve fitting, data classification, signal analysis, and many other domain-specific tasks</a:t>
            </a:r>
          </a:p>
          <a:p>
            <a:r>
              <a:rPr lang="en-US" sz="2200" dirty="0">
                <a:latin typeface="Monotype Corsiva" pitchFamily="66" charset="0"/>
              </a:rPr>
              <a:t>Add-on </a:t>
            </a:r>
            <a:r>
              <a:rPr lang="en-US" sz="2200" dirty="0" smtClean="0">
                <a:latin typeface="Monotype Corsiva" pitchFamily="66" charset="0"/>
              </a:rPr>
              <a:t>toolboxes</a:t>
            </a:r>
            <a:endParaRPr lang="en-US" sz="2200" dirty="0">
              <a:latin typeface="Monotype Corsiva" pitchFamily="66" charset="0"/>
            </a:endParaRPr>
          </a:p>
          <a:p>
            <a:r>
              <a:rPr lang="en-US" sz="2200" dirty="0">
                <a:latin typeface="Monotype Corsiva" pitchFamily="66" charset="0"/>
              </a:rPr>
              <a:t>Tools for building applications with custom user interfaces</a:t>
            </a:r>
          </a:p>
          <a:p>
            <a:r>
              <a:rPr lang="en-US" sz="2200" dirty="0">
                <a:latin typeface="Monotype Corsiva" pitchFamily="66" charset="0"/>
              </a:rPr>
              <a:t>Interfaces to C/C++, Java</a:t>
            </a:r>
            <a:r>
              <a:rPr lang="en-US" sz="2200" baseline="30000" dirty="0">
                <a:latin typeface="Monotype Corsiva" pitchFamily="66" charset="0"/>
              </a:rPr>
              <a:t>®</a:t>
            </a:r>
            <a:r>
              <a:rPr lang="en-US" sz="2200" dirty="0">
                <a:latin typeface="Monotype Corsiva" pitchFamily="66" charset="0"/>
              </a:rPr>
              <a:t>, .NET, </a:t>
            </a:r>
            <a:r>
              <a:rPr lang="en-US" sz="2200" dirty="0" smtClean="0">
                <a:latin typeface="Monotype Corsiva" pitchFamily="66" charset="0"/>
              </a:rPr>
              <a:t>etc.</a:t>
            </a:r>
            <a:endParaRPr lang="en-US" sz="2200" dirty="0">
              <a:latin typeface="Monotype Corsiva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Monotype Corsiva" pitchFamily="66" charset="0"/>
              </a:rPr>
              <a:t>STRENGTHS</a:t>
            </a:r>
          </a:p>
          <a:p>
            <a:r>
              <a:rPr lang="en-US" sz="2000" dirty="0">
                <a:latin typeface="Monotype Corsiva" pitchFamily="66" charset="0"/>
              </a:rPr>
              <a:t>B</a:t>
            </a:r>
            <a:r>
              <a:rPr lang="en-US" sz="2000" dirty="0" smtClean="0">
                <a:latin typeface="Monotype Corsiva" pitchFamily="66" charset="0"/>
              </a:rPr>
              <a:t>asic </a:t>
            </a:r>
            <a:r>
              <a:rPr lang="en-US" sz="2000" dirty="0">
                <a:latin typeface="Monotype Corsiva" pitchFamily="66" charset="0"/>
              </a:rPr>
              <a:t>data element :</a:t>
            </a:r>
            <a:r>
              <a:rPr lang="en-US" sz="2000" dirty="0" smtClean="0">
                <a:latin typeface="Monotype Corsiva" pitchFamily="66" charset="0"/>
              </a:rPr>
              <a:t> matrix</a:t>
            </a:r>
          </a:p>
          <a:p>
            <a:r>
              <a:rPr lang="en-US" sz="2000" dirty="0">
                <a:latin typeface="Monotype Corsiva" pitchFamily="66" charset="0"/>
              </a:rPr>
              <a:t>Vectorized </a:t>
            </a:r>
            <a:r>
              <a:rPr lang="en-US" sz="2000" dirty="0" smtClean="0">
                <a:latin typeface="Monotype Corsiva" pitchFamily="66" charset="0"/>
              </a:rPr>
              <a:t>operation require single command</a:t>
            </a:r>
          </a:p>
          <a:p>
            <a:r>
              <a:rPr lang="en-US" sz="2000" dirty="0" smtClean="0">
                <a:latin typeface="Monotype Corsiva" pitchFamily="66" charset="0"/>
              </a:rPr>
              <a:t>Additional toolboxes</a:t>
            </a:r>
          </a:p>
          <a:p>
            <a:r>
              <a:rPr lang="en-US" sz="2000" dirty="0" smtClean="0">
                <a:latin typeface="Monotype Corsiva" pitchFamily="66" charset="0"/>
              </a:rPr>
              <a:t>Simulink</a:t>
            </a:r>
          </a:p>
          <a:p>
            <a:r>
              <a:rPr lang="en-US" sz="2000" dirty="0">
                <a:latin typeface="Monotype Corsiva" pitchFamily="66" charset="0"/>
              </a:rPr>
              <a:t>B</a:t>
            </a:r>
            <a:r>
              <a:rPr lang="en-US" sz="2000" dirty="0" smtClean="0">
                <a:latin typeface="Monotype Corsiva" pitchFamily="66" charset="0"/>
              </a:rPr>
              <a:t>uilt-in </a:t>
            </a:r>
            <a:r>
              <a:rPr lang="en-US" sz="2000" dirty="0">
                <a:latin typeface="Monotype Corsiva" pitchFamily="66" charset="0"/>
              </a:rPr>
              <a:t>graphing tools and GUI builder</a:t>
            </a:r>
            <a:endParaRPr lang="en-US" sz="2000" dirty="0" smtClean="0">
              <a:latin typeface="Monotype Corsiva" pitchFamily="66" charset="0"/>
            </a:endParaRPr>
          </a:p>
          <a:p>
            <a:r>
              <a:rPr lang="en-US" sz="2000" dirty="0" smtClean="0">
                <a:latin typeface="Monotype Corsiva" pitchFamily="66" charset="0"/>
              </a:rPr>
              <a:t>Functions’ support by experts.</a:t>
            </a:r>
            <a:endParaRPr lang="en-US" sz="2000" dirty="0">
              <a:latin typeface="Monotype Corsiva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sz="2000" dirty="0" smtClean="0">
                <a:latin typeface="Monotype Corsiva" pitchFamily="66" charset="0"/>
              </a:rPr>
              <a:t>WEAKNESSES</a:t>
            </a:r>
          </a:p>
          <a:p>
            <a:r>
              <a:rPr lang="en-US" sz="2000" dirty="0" smtClean="0">
                <a:latin typeface="Monotype Corsiva" pitchFamily="66" charset="0"/>
              </a:rPr>
              <a:t>Occupies large memory</a:t>
            </a:r>
          </a:p>
          <a:p>
            <a:r>
              <a:rPr lang="en-US" sz="2000" dirty="0" smtClean="0">
                <a:latin typeface="Monotype Corsiva" pitchFamily="66" charset="0"/>
              </a:rPr>
              <a:t>Licensing</a:t>
            </a:r>
          </a:p>
          <a:p>
            <a:r>
              <a:rPr lang="en-US" sz="2000" dirty="0" smtClean="0">
                <a:latin typeface="Monotype Corsiva" pitchFamily="66" charset="0"/>
              </a:rPr>
              <a:t>Call by reference not supportive</a:t>
            </a:r>
          </a:p>
          <a:p>
            <a:r>
              <a:rPr lang="en-US" sz="2000" dirty="0" smtClean="0">
                <a:latin typeface="Monotype Corsiva" pitchFamily="66" charset="0"/>
              </a:rPr>
              <a:t>Interpreted language.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STRENGTHS AND WEAKNESSES OF MATLAB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4" y="1529862"/>
            <a:ext cx="6905625" cy="1701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APPLICATION OF MATLAB IN ENGINEERING</a:t>
            </a:r>
            <a:r>
              <a:rPr lang="en-US" sz="4400" dirty="0" smtClean="0">
                <a:latin typeface="Britannic Bold" panose="020B0903060703020204" pitchFamily="34" charset="0"/>
              </a:rPr>
              <a:t/>
            </a:r>
            <a:br>
              <a:rPr lang="en-US" sz="4400" dirty="0" smtClean="0">
                <a:latin typeface="Britannic Bold" panose="020B0903060703020204" pitchFamily="34" charset="0"/>
              </a:rPr>
            </a:br>
            <a:r>
              <a:rPr lang="en-US" sz="4400" dirty="0" smtClean="0">
                <a:latin typeface="Britannic Bold" panose="020B0903060703020204" pitchFamily="34" charset="0"/>
              </a:rPr>
              <a:t/>
            </a:r>
            <a:br>
              <a:rPr lang="en-US" sz="4400" dirty="0" smtClean="0">
                <a:latin typeface="Britannic Bold" panose="020B0903060703020204" pitchFamily="34" charset="0"/>
              </a:rPr>
            </a:br>
            <a:r>
              <a:rPr lang="en-US" sz="4400" dirty="0" smtClean="0">
                <a:latin typeface="Britannic Bold" panose="020B0903060703020204" pitchFamily="34" charset="0"/>
              </a:rPr>
              <a:t/>
            </a:r>
            <a:br>
              <a:rPr lang="en-US" sz="4400" dirty="0" smtClean="0">
                <a:latin typeface="Britannic Bold" panose="020B0903060703020204" pitchFamily="34" charset="0"/>
              </a:rPr>
            </a:b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9037" y="1520098"/>
            <a:ext cx="4559300" cy="4606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itchFamily="66" charset="0"/>
              </a:rPr>
              <a:t>MATLAB finds its applications in following fields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itchFamily="66" charset="0"/>
              </a:rPr>
              <a:t>engineering:</a:t>
            </a:r>
            <a:endParaRPr lang="en-US" sz="2000" dirty="0" smtClean="0">
              <a:latin typeface="Monotype Corsiva" pitchFamily="66" charset="0"/>
            </a:endParaRPr>
          </a:p>
          <a:p>
            <a:r>
              <a:rPr lang="en-US" sz="2000" dirty="0" smtClean="0">
                <a:latin typeface="Monotype Corsiva" pitchFamily="66" charset="0"/>
              </a:rPr>
              <a:t>Aerospace Engineering</a:t>
            </a:r>
          </a:p>
          <a:p>
            <a:r>
              <a:rPr lang="en-US" sz="2000" dirty="0" smtClean="0">
                <a:latin typeface="Monotype Corsiva" pitchFamily="66" charset="0"/>
              </a:rPr>
              <a:t>Automobile Engineering</a:t>
            </a:r>
          </a:p>
          <a:p>
            <a:r>
              <a:rPr lang="en-US" sz="2000" dirty="0" smtClean="0">
                <a:latin typeface="Monotype Corsiva" pitchFamily="66" charset="0"/>
              </a:rPr>
              <a:t>Bioscience and Biomedicals</a:t>
            </a:r>
          </a:p>
          <a:p>
            <a:r>
              <a:rPr lang="en-US" sz="2000" dirty="0" smtClean="0">
                <a:latin typeface="Monotype Corsiva" pitchFamily="66" charset="0"/>
              </a:rPr>
              <a:t>Control Systems</a:t>
            </a:r>
          </a:p>
          <a:p>
            <a:r>
              <a:rPr lang="en-US" sz="2000" dirty="0" smtClean="0">
                <a:latin typeface="Monotype Corsiva" pitchFamily="66" charset="0"/>
              </a:rPr>
              <a:t>Embedded Systems</a:t>
            </a:r>
          </a:p>
          <a:p>
            <a:r>
              <a:rPr lang="en-US" sz="2000" dirty="0">
                <a:latin typeface="Monotype Corsiva" pitchFamily="66" charset="0"/>
              </a:rPr>
              <a:t>Earth Sciences</a:t>
            </a:r>
          </a:p>
          <a:p>
            <a:r>
              <a:rPr lang="en-US" sz="2000" dirty="0" smtClean="0">
                <a:latin typeface="Monotype Corsiva" pitchFamily="66" charset="0"/>
              </a:rPr>
              <a:t>Electronics</a:t>
            </a:r>
          </a:p>
          <a:p>
            <a:r>
              <a:rPr lang="en-US" sz="2000" dirty="0" smtClean="0">
                <a:latin typeface="Monotype Corsiva" pitchFamily="66" charset="0"/>
              </a:rPr>
              <a:t>Image and Video Processing </a:t>
            </a:r>
          </a:p>
          <a:p>
            <a:pPr marL="0" indent="0">
              <a:buNone/>
            </a:pPr>
            <a:r>
              <a:rPr lang="en-US" sz="2000" dirty="0" smtClean="0">
                <a:latin typeface="Monotype Corsiva" pitchFamily="66" charset="0"/>
              </a:rPr>
              <a:t>	…..etc.</a:t>
            </a:r>
            <a:endParaRPr lang="en-US" sz="2000" dirty="0">
              <a:latin typeface="Monotype Corsiva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6" y="1461863"/>
            <a:ext cx="3727878" cy="3251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6" y="1580478"/>
            <a:ext cx="3727878" cy="3132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9" y="1461747"/>
            <a:ext cx="3727878" cy="3132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06" y="1461861"/>
            <a:ext cx="3727879" cy="3251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3" y="1437396"/>
            <a:ext cx="3727881" cy="32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MODULES COVERED DURING TRAINING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5" y="1784844"/>
            <a:ext cx="3282950" cy="4580862"/>
          </a:xfrm>
        </p:spPr>
        <p:txBody>
          <a:bodyPr/>
          <a:lstStyle/>
          <a:p>
            <a:r>
              <a:rPr lang="en-US" sz="2000" dirty="0" smtClean="0">
                <a:latin typeface="Monotype Corsiva" pitchFamily="66" charset="0"/>
              </a:rPr>
              <a:t>MATLAB working environment</a:t>
            </a:r>
          </a:p>
          <a:p>
            <a:r>
              <a:rPr lang="en-US" sz="2000" dirty="0" smtClean="0">
                <a:latin typeface="Monotype Corsiva" pitchFamily="66" charset="0"/>
              </a:rPr>
              <a:t>Basic syntaxes and functions</a:t>
            </a:r>
          </a:p>
          <a:p>
            <a:r>
              <a:rPr lang="en-US" sz="2000" dirty="0" smtClean="0">
                <a:latin typeface="Monotype Corsiva" pitchFamily="66" charset="0"/>
              </a:rPr>
              <a:t>Graphical Programming</a:t>
            </a:r>
          </a:p>
          <a:p>
            <a:r>
              <a:rPr lang="en-US" sz="2000" dirty="0" smtClean="0">
                <a:latin typeface="Monotype Corsiva" pitchFamily="66" charset="0"/>
              </a:rPr>
              <a:t>Graphical User Interface</a:t>
            </a:r>
          </a:p>
          <a:p>
            <a:r>
              <a:rPr lang="en-US" sz="2000" dirty="0" smtClean="0">
                <a:latin typeface="Monotype Corsiva" pitchFamily="66" charset="0"/>
              </a:rPr>
              <a:t>Simulink</a:t>
            </a:r>
          </a:p>
          <a:p>
            <a:r>
              <a:rPr lang="en-US" sz="2000" dirty="0" smtClean="0">
                <a:latin typeface="Monotype Corsiva" pitchFamily="66" charset="0"/>
              </a:rPr>
              <a:t>Image Processing</a:t>
            </a:r>
          </a:p>
          <a:p>
            <a:r>
              <a:rPr lang="en-US" sz="2000" dirty="0" smtClean="0">
                <a:latin typeface="Monotype Corsiva" pitchFamily="66" charset="0"/>
              </a:rPr>
              <a:t>Audio Processing</a:t>
            </a:r>
          </a:p>
          <a:p>
            <a:r>
              <a:rPr lang="en-US" sz="2000" dirty="0" smtClean="0">
                <a:latin typeface="Monotype Corsiva" pitchFamily="66" charset="0"/>
              </a:rPr>
              <a:t>Video Processing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61" y="2514601"/>
            <a:ext cx="2953941" cy="3063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61" y="2511753"/>
            <a:ext cx="2953941" cy="3066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61" y="2514605"/>
            <a:ext cx="2953941" cy="3063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74" y="2511754"/>
            <a:ext cx="2953943" cy="3124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74" y="2514600"/>
            <a:ext cx="2953943" cy="306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56" y="2514600"/>
            <a:ext cx="2971800" cy="306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84" y="2514600"/>
            <a:ext cx="2971800" cy="3121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72" y="1597050"/>
            <a:ext cx="3827054" cy="40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IMAGE PROCESSING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8000" y="1460501"/>
            <a:ext cx="6121400" cy="458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Monotype Corsiva" pitchFamily="66" charset="0"/>
              </a:rPr>
              <a:t>Steps involved:</a:t>
            </a:r>
          </a:p>
          <a:p>
            <a:r>
              <a:rPr lang="en-US" sz="2400" dirty="0">
                <a:latin typeface="Monotype Corsiva" pitchFamily="66" charset="0"/>
              </a:rPr>
              <a:t>Importing the image via image acquisition tools;</a:t>
            </a:r>
          </a:p>
          <a:p>
            <a:r>
              <a:rPr lang="en-US" sz="2400" dirty="0" smtClean="0">
                <a:latin typeface="Monotype Corsiva" pitchFamily="66" charset="0"/>
              </a:rPr>
              <a:t>Analyzing </a:t>
            </a:r>
            <a:r>
              <a:rPr lang="en-US" sz="2400" dirty="0">
                <a:latin typeface="Monotype Corsiva" pitchFamily="66" charset="0"/>
              </a:rPr>
              <a:t>and manipulating the image;</a:t>
            </a:r>
          </a:p>
          <a:p>
            <a:r>
              <a:rPr lang="en-US" sz="2400" dirty="0">
                <a:latin typeface="Monotype Corsiva" pitchFamily="66" charset="0"/>
              </a:rPr>
              <a:t>Output in which result can be altered image or report that is based on image </a:t>
            </a:r>
            <a:r>
              <a:rPr lang="en-US" sz="2400" dirty="0" smtClean="0">
                <a:latin typeface="Monotype Corsiva" pitchFamily="66" charset="0"/>
              </a:rPr>
              <a:t>analysis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digital image 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46" y="3933056"/>
            <a:ext cx="529318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2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AUDIO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8034" y="1481071"/>
            <a:ext cx="6717047" cy="456029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Audio processing means changing the characteristics of a sound or audio signal</a:t>
            </a:r>
          </a:p>
          <a:p>
            <a:pPr marL="0" indent="0">
              <a:buNone/>
            </a:pPr>
            <a:endParaRPr lang="en-US" sz="2200" dirty="0" smtClean="0">
              <a:latin typeface="Monotype Corsiva" pitchFamily="66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NEED:</a:t>
            </a:r>
          </a:p>
          <a:p>
            <a:r>
              <a:rPr lang="en-US" sz="2200" dirty="0" smtClean="0">
                <a:latin typeface="Monotype Corsiva" pitchFamily="66" charset="0"/>
              </a:rPr>
              <a:t>Enhance audio</a:t>
            </a:r>
          </a:p>
          <a:p>
            <a:r>
              <a:rPr lang="en-US" sz="2200" dirty="0" smtClean="0">
                <a:latin typeface="Monotype Corsiva" pitchFamily="66" charset="0"/>
              </a:rPr>
              <a:t>Fix problems</a:t>
            </a:r>
          </a:p>
          <a:p>
            <a:r>
              <a:rPr lang="en-US" sz="2200" dirty="0" smtClean="0">
                <a:latin typeface="Monotype Corsiva" pitchFamily="66" charset="0"/>
              </a:rPr>
              <a:t>Separate sources</a:t>
            </a:r>
          </a:p>
          <a:p>
            <a:r>
              <a:rPr lang="en-US" sz="2200" dirty="0" smtClean="0">
                <a:latin typeface="Monotype Corsiva" pitchFamily="66" charset="0"/>
              </a:rPr>
              <a:t>Create </a:t>
            </a:r>
            <a:r>
              <a:rPr lang="en-US" sz="2200" dirty="0">
                <a:latin typeface="Monotype Corsiva" pitchFamily="66" charset="0"/>
              </a:rPr>
              <a:t>new </a:t>
            </a:r>
            <a:r>
              <a:rPr lang="en-US" sz="2200" dirty="0" smtClean="0">
                <a:latin typeface="Monotype Corsiva" pitchFamily="66" charset="0"/>
              </a:rPr>
              <a:t>sounds</a:t>
            </a:r>
          </a:p>
          <a:p>
            <a:r>
              <a:rPr lang="en-US" sz="2200" dirty="0">
                <a:latin typeface="Monotype Corsiva" pitchFamily="66" charset="0"/>
              </a:rPr>
              <a:t>C</a:t>
            </a:r>
            <a:r>
              <a:rPr lang="en-US" sz="2200" dirty="0" smtClean="0">
                <a:latin typeface="Monotype Corsiva" pitchFamily="66" charset="0"/>
              </a:rPr>
              <a:t>ompress</a:t>
            </a:r>
            <a:r>
              <a:rPr lang="en-US" sz="2200" dirty="0">
                <a:latin typeface="Monotype Corsiva" pitchFamily="66" charset="0"/>
              </a:rPr>
              <a:t>, store and </a:t>
            </a:r>
            <a:r>
              <a:rPr lang="en-US" sz="2200" dirty="0" smtClean="0">
                <a:latin typeface="Monotype Corsiva" pitchFamily="66" charset="0"/>
              </a:rPr>
              <a:t>send </a:t>
            </a:r>
            <a:r>
              <a:rPr lang="en-US" sz="2200" dirty="0">
                <a:latin typeface="Monotype Corsiva" pitchFamily="66" charset="0"/>
              </a:rPr>
              <a:t>data.</a:t>
            </a:r>
          </a:p>
        </p:txBody>
      </p:sp>
      <p:pic>
        <p:nvPicPr>
          <p:cNvPr id="4" name="Picture 2" descr="Image result for audio processing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60" y="2136531"/>
            <a:ext cx="3303950" cy="34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itchFamily="66" charset="0"/>
              </a:rPr>
              <a:t>VIDEO PROCESSING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>
                <a:latin typeface="Monotype Corsiva" pitchFamily="66" charset="0"/>
              </a:rPr>
              <a:t>P</a:t>
            </a:r>
            <a:r>
              <a:rPr lang="en-US" sz="2200" dirty="0" smtClean="0">
                <a:latin typeface="Monotype Corsiva" pitchFamily="66" charset="0"/>
              </a:rPr>
              <a:t>rocessing </a:t>
            </a:r>
            <a:r>
              <a:rPr lang="en-US" sz="2200" dirty="0">
                <a:latin typeface="Monotype Corsiva" pitchFamily="66" charset="0"/>
              </a:rPr>
              <a:t>sequence of time varying </a:t>
            </a:r>
            <a:r>
              <a:rPr lang="en-US" sz="2200" dirty="0" smtClean="0">
                <a:latin typeface="Monotype Corsiva" pitchFamily="66" charset="0"/>
              </a:rPr>
              <a:t>images</a:t>
            </a:r>
          </a:p>
          <a:p>
            <a:r>
              <a:rPr lang="en-US" sz="2200" dirty="0" smtClean="0">
                <a:latin typeface="Monotype Corsiva" pitchFamily="66" charset="0"/>
              </a:rPr>
              <a:t>Spatial </a:t>
            </a:r>
            <a:r>
              <a:rPr lang="en-US" sz="2200" dirty="0">
                <a:latin typeface="Monotype Corsiva" pitchFamily="66" charset="0"/>
              </a:rPr>
              <a:t>intensity distribution </a:t>
            </a:r>
            <a:r>
              <a:rPr lang="en-US" sz="2200" dirty="0" smtClean="0">
                <a:latin typeface="Monotype Corsiva" pitchFamily="66" charset="0"/>
              </a:rPr>
              <a:t>varies </a:t>
            </a:r>
            <a:r>
              <a:rPr lang="en-US" sz="2200" dirty="0">
                <a:latin typeface="Monotype Corsiva" pitchFamily="66" charset="0"/>
              </a:rPr>
              <a:t>with </a:t>
            </a:r>
            <a:r>
              <a:rPr lang="en-US" sz="2200" dirty="0" smtClean="0">
                <a:latin typeface="Monotype Corsiva" pitchFamily="66" charset="0"/>
              </a:rPr>
              <a:t>time</a:t>
            </a:r>
          </a:p>
          <a:p>
            <a:r>
              <a:rPr lang="en-US" sz="2200" dirty="0" smtClean="0">
                <a:latin typeface="Monotype Corsiva" pitchFamily="66" charset="0"/>
              </a:rPr>
              <a:t>Areas of Video Processing:</a:t>
            </a:r>
          </a:p>
          <a:p>
            <a:pPr marL="0" indent="0">
              <a:buNone/>
            </a:pPr>
            <a:r>
              <a:rPr lang="en-US" sz="2200" dirty="0" smtClean="0">
                <a:latin typeface="Monotype Corsiva" pitchFamily="66" charset="0"/>
              </a:rPr>
              <a:t>       (i)Video </a:t>
            </a:r>
            <a:r>
              <a:rPr lang="en-US" sz="2200" dirty="0">
                <a:latin typeface="Monotype Corsiva" pitchFamily="66" charset="0"/>
              </a:rPr>
              <a:t>Compression </a:t>
            </a:r>
            <a:r>
              <a:rPr lang="en-US" sz="2200" dirty="0" smtClean="0">
                <a:latin typeface="Monotype Corsiva" pitchFamily="66" charset="0"/>
              </a:rPr>
              <a:t>		</a:t>
            </a:r>
            <a:r>
              <a:rPr lang="en-US" sz="2200" dirty="0">
                <a:latin typeface="Monotype Corsiva" pitchFamily="66" charset="0"/>
              </a:rPr>
              <a:t> (iii) Video Segmentation</a:t>
            </a:r>
            <a:endParaRPr lang="en-US" sz="2200" dirty="0" smtClean="0">
              <a:latin typeface="Monotype Corsiva" pitchFamily="66" charset="0"/>
            </a:endParaRPr>
          </a:p>
          <a:p>
            <a:pPr marL="0" indent="0">
              <a:buNone/>
            </a:pPr>
            <a:r>
              <a:rPr lang="en-US" sz="2200" dirty="0">
                <a:latin typeface="Monotype Corsiva" pitchFamily="66" charset="0"/>
              </a:rPr>
              <a:t>	</a:t>
            </a:r>
            <a:r>
              <a:rPr lang="en-US" sz="2200" dirty="0" smtClean="0">
                <a:latin typeface="Monotype Corsiva" pitchFamily="66" charset="0"/>
              </a:rPr>
              <a:t>(</a:t>
            </a:r>
            <a:r>
              <a:rPr lang="en-US" sz="2200" dirty="0">
                <a:latin typeface="Monotype Corsiva" pitchFamily="66" charset="0"/>
              </a:rPr>
              <a:t>ii) Video </a:t>
            </a:r>
            <a:r>
              <a:rPr lang="en-US" sz="2200" dirty="0" smtClean="0">
                <a:latin typeface="Monotype Corsiva" pitchFamily="66" charset="0"/>
              </a:rPr>
              <a:t>Indexing		 (</a:t>
            </a:r>
            <a:r>
              <a:rPr lang="en-US" sz="2200" dirty="0">
                <a:latin typeface="Monotype Corsiva" pitchFamily="66" charset="0"/>
              </a:rPr>
              <a:t>iv) Video tracking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1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775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11_Horizon</vt:lpstr>
      <vt:lpstr>SUMMER TRAINING IN  MATLAB</vt:lpstr>
      <vt:lpstr>HISTORY </vt:lpstr>
      <vt:lpstr>CAPABILITIES OF MATLAB</vt:lpstr>
      <vt:lpstr>STRENGTHS AND WEAKNESSES OF MATLAB</vt:lpstr>
      <vt:lpstr>APPLICATION OF MATLAB IN ENGINEERING   </vt:lpstr>
      <vt:lpstr>MODULES COVERED DURING TRAINING</vt:lpstr>
      <vt:lpstr>IMAGE PROCESSING</vt:lpstr>
      <vt:lpstr>AUDIO PROCESSING</vt:lpstr>
      <vt:lpstr>VIDEO PROCESSING</vt:lpstr>
      <vt:lpstr>GUI</vt:lpstr>
      <vt:lpstr>SIMULINK</vt:lpstr>
      <vt:lpstr>About  Project :   Morse code  transmitter  Reciever</vt:lpstr>
      <vt:lpstr>Steps involved :</vt:lpstr>
      <vt:lpstr>PowerPoint Presentation</vt:lpstr>
      <vt:lpstr>Reading</vt:lpstr>
      <vt:lpstr>Reading</vt:lpstr>
      <vt:lpstr>Processing</vt:lpstr>
      <vt:lpstr>PowerPoint Presentation</vt:lpstr>
      <vt:lpstr>Transmitter</vt:lpstr>
      <vt:lpstr>Reciever</vt:lpstr>
      <vt:lpstr>Applications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Ayush</dc:creator>
  <cp:lastModifiedBy>ayush</cp:lastModifiedBy>
  <cp:revision>46</cp:revision>
  <dcterms:created xsi:type="dcterms:W3CDTF">2016-10-06T18:10:49Z</dcterms:created>
  <dcterms:modified xsi:type="dcterms:W3CDTF">2016-10-23T12:24:44Z</dcterms:modified>
</cp:coreProperties>
</file>