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4630400" cy="8229600"/>
  <p:notesSz cx="8229600" cy="14630400"/>
  <p:embeddedFontLst>
    <p:embeddedFont>
      <p:font typeface="ADLaM Display" panose="02010000000000000000" pitchFamily="2" charset="0"/>
      <p:regular r:id="rId13"/>
    </p:embeddedFont>
    <p:embeddedFont>
      <p:font typeface="Aldhabi" panose="01000000000000000000" pitchFamily="2" charset="-78"/>
      <p:regular r:id="rId14"/>
    </p:embeddedFont>
    <p:embeddedFont>
      <p:font typeface="Biome" panose="020B0503030204020804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FDF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800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2E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DFAF7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8FB06A9-4281-9EF3-E179-8034444C6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" y="0"/>
            <a:ext cx="14607540" cy="82296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807108A-D81A-A7D6-C696-80EB816742C5}"/>
              </a:ext>
            </a:extLst>
          </p:cNvPr>
          <p:cNvSpPr/>
          <p:nvPr/>
        </p:nvSpPr>
        <p:spPr>
          <a:xfrm>
            <a:off x="446047" y="5282122"/>
            <a:ext cx="3044283" cy="251258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903CDF-2F35-F7EC-EAA6-993BF0E244DB}"/>
              </a:ext>
            </a:extLst>
          </p:cNvPr>
          <p:cNvSpPr txBox="1"/>
          <p:nvPr/>
        </p:nvSpPr>
        <p:spPr>
          <a:xfrm>
            <a:off x="858644" y="5742878"/>
            <a:ext cx="30442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Atharv Tayal</a:t>
            </a:r>
          </a:p>
          <a:p>
            <a:r>
              <a:rPr lang="en-IN" sz="2400" dirty="0"/>
              <a:t>Aviral Dixit</a:t>
            </a:r>
          </a:p>
          <a:p>
            <a:r>
              <a:rPr lang="en-IN" sz="2400" dirty="0"/>
              <a:t>Ayush Goyal</a:t>
            </a:r>
          </a:p>
          <a:p>
            <a:r>
              <a:rPr lang="en-IN" sz="2400" dirty="0"/>
              <a:t>Dhairya Goel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01AA4F-5DCD-A0BF-FC55-520BFFC0E28E}"/>
              </a:ext>
            </a:extLst>
          </p:cNvPr>
          <p:cNvSpPr/>
          <p:nvPr/>
        </p:nvSpPr>
        <p:spPr>
          <a:xfrm>
            <a:off x="11954107" y="6791093"/>
            <a:ext cx="2051825" cy="390292"/>
          </a:xfrm>
          <a:prstGeom prst="rect">
            <a:avLst/>
          </a:prstGeom>
          <a:solidFill>
            <a:schemeClr val="bg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18B760-B5A1-96B6-A46B-286FD9E3763B}"/>
              </a:ext>
            </a:extLst>
          </p:cNvPr>
          <p:cNvSpPr txBox="1"/>
          <p:nvPr/>
        </p:nvSpPr>
        <p:spPr>
          <a:xfrm>
            <a:off x="11847752" y="6736680"/>
            <a:ext cx="263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Mr. Shivansh </a:t>
            </a:r>
            <a:r>
              <a:rPr lang="en-IN" sz="2000" dirty="0"/>
              <a:t>Prasad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B3A386-2C3A-8B31-CBA1-C1A8052CECB3}"/>
              </a:ext>
            </a:extLst>
          </p:cNvPr>
          <p:cNvSpPr txBox="1"/>
          <p:nvPr/>
        </p:nvSpPr>
        <p:spPr>
          <a:xfrm>
            <a:off x="3902927" y="4366388"/>
            <a:ext cx="62555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/>
              <a:t>“Loan Default Prediction” </a:t>
            </a:r>
          </a:p>
        </p:txBody>
      </p:sp>
    </p:spTree>
    <p:extLst>
      <p:ext uri="{BB962C8B-B14F-4D97-AF65-F5344CB8AC3E}">
        <p14:creationId xmlns:p14="http://schemas.microsoft.com/office/powerpoint/2010/main" val="2425317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A6815C-AFF5-957E-0858-9DA76D59F71F}"/>
              </a:ext>
            </a:extLst>
          </p:cNvPr>
          <p:cNvSpPr txBox="1"/>
          <p:nvPr/>
        </p:nvSpPr>
        <p:spPr>
          <a:xfrm>
            <a:off x="5397190" y="2910468"/>
            <a:ext cx="57874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solidFill>
                  <a:srgbClr val="FF0000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69774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7810" y="1815189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Loan Default Prediction: A Classification Approach</a:t>
            </a:r>
            <a:endParaRPr lang="en-US" sz="4900" dirty="0"/>
          </a:p>
        </p:txBody>
      </p:sp>
      <p:sp>
        <p:nvSpPr>
          <p:cNvPr id="4" name="Text 1"/>
          <p:cNvSpPr/>
          <p:nvPr/>
        </p:nvSpPr>
        <p:spPr>
          <a:xfrm>
            <a:off x="6280190" y="4194096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Predicting loan defaults is crucial for lenders. This project uses machine learning to enhance the loan approval process. We aim to identify risk early.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55486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7810" y="5562481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537954"/>
            <a:ext cx="189357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Aldhabi" panose="020F0502020204030204" pitchFamily="2" charset="-78"/>
                <a:ea typeface="Inter Bold" pitchFamily="34" charset="-122"/>
                <a:cs typeface="Aldhabi" panose="020F0502020204030204" pitchFamily="2" charset="-78"/>
              </a:rPr>
              <a:t>by dhruv goel</a:t>
            </a:r>
            <a:endParaRPr lang="en-US" sz="2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77E940-06C1-EB79-E246-8A2C2CD99254}"/>
              </a:ext>
            </a:extLst>
          </p:cNvPr>
          <p:cNvSpPr/>
          <p:nvPr/>
        </p:nvSpPr>
        <p:spPr>
          <a:xfrm>
            <a:off x="6133171" y="5430644"/>
            <a:ext cx="2743200" cy="1003610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CBD9D0-1A27-AE7D-9D7B-EBD0AD4A775F}"/>
              </a:ext>
            </a:extLst>
          </p:cNvPr>
          <p:cNvSpPr/>
          <p:nvPr/>
        </p:nvSpPr>
        <p:spPr>
          <a:xfrm>
            <a:off x="12578576" y="7248292"/>
            <a:ext cx="2051824" cy="925551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66842" y="868680"/>
            <a:ext cx="7743111" cy="668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50"/>
              </a:lnSpc>
              <a:buNone/>
            </a:pPr>
            <a:r>
              <a:rPr lang="en-US" sz="42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The Problem: Loan Default Risk</a:t>
            </a:r>
            <a:endParaRPr lang="en-US" sz="4200" dirty="0"/>
          </a:p>
        </p:txBody>
      </p:sp>
      <p:sp>
        <p:nvSpPr>
          <p:cNvPr id="4" name="Text 1"/>
          <p:cNvSpPr/>
          <p:nvPr/>
        </p:nvSpPr>
        <p:spPr>
          <a:xfrm>
            <a:off x="6166842" y="1925717"/>
            <a:ext cx="3745706" cy="641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50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$140B</a:t>
            </a:r>
            <a:endParaRPr lang="en-US" sz="5050" dirty="0"/>
          </a:p>
        </p:txBody>
      </p:sp>
      <p:sp>
        <p:nvSpPr>
          <p:cNvPr id="5" name="Text 2"/>
          <p:cNvSpPr/>
          <p:nvPr/>
        </p:nvSpPr>
        <p:spPr>
          <a:xfrm>
            <a:off x="6702981" y="2810113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Annual Losses</a:t>
            </a:r>
            <a:endParaRPr lang="en-US" sz="2100" dirty="0"/>
          </a:p>
        </p:txBody>
      </p:sp>
      <p:sp>
        <p:nvSpPr>
          <p:cNvPr id="6" name="Text 3"/>
          <p:cNvSpPr/>
          <p:nvPr/>
        </p:nvSpPr>
        <p:spPr>
          <a:xfrm>
            <a:off x="6166842" y="3260765"/>
            <a:ext cx="3745706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Loan defaults cost lenders billions every year.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10204133" y="1925717"/>
            <a:ext cx="3745825" cy="641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50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30%</a:t>
            </a:r>
            <a:endParaRPr lang="en-US" sz="5050" dirty="0"/>
          </a:p>
        </p:txBody>
      </p:sp>
      <p:sp>
        <p:nvSpPr>
          <p:cNvPr id="8" name="Text 5"/>
          <p:cNvSpPr/>
          <p:nvPr/>
        </p:nvSpPr>
        <p:spPr>
          <a:xfrm>
            <a:off x="10740390" y="2810113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Risk Reduction</a:t>
            </a:r>
            <a:endParaRPr lang="en-US" sz="2100" dirty="0"/>
          </a:p>
        </p:txBody>
      </p:sp>
      <p:sp>
        <p:nvSpPr>
          <p:cNvPr id="9" name="Text 6"/>
          <p:cNvSpPr/>
          <p:nvPr/>
        </p:nvSpPr>
        <p:spPr>
          <a:xfrm>
            <a:off x="10204133" y="3260765"/>
            <a:ext cx="3745825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Accurate predictions can significantly reduce these losses.</a:t>
            </a:r>
            <a:endParaRPr lang="en-US" sz="1500" dirty="0"/>
          </a:p>
        </p:txBody>
      </p:sp>
      <p:sp>
        <p:nvSpPr>
          <p:cNvPr id="10" name="Text 7"/>
          <p:cNvSpPr/>
          <p:nvPr/>
        </p:nvSpPr>
        <p:spPr>
          <a:xfrm>
            <a:off x="8185428" y="4563070"/>
            <a:ext cx="3745825" cy="64150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050"/>
              </a:lnSpc>
              <a:buNone/>
            </a:pPr>
            <a:r>
              <a:rPr lang="en-US" sz="50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15%</a:t>
            </a:r>
            <a:endParaRPr lang="en-US" sz="5050" dirty="0"/>
          </a:p>
        </p:txBody>
      </p:sp>
      <p:sp>
        <p:nvSpPr>
          <p:cNvPr id="11" name="Text 8"/>
          <p:cNvSpPr/>
          <p:nvPr/>
        </p:nvSpPr>
        <p:spPr>
          <a:xfrm>
            <a:off x="8721685" y="5447467"/>
            <a:ext cx="2673310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10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Fair Access</a:t>
            </a:r>
            <a:endParaRPr lang="en-US" sz="2100" dirty="0"/>
          </a:p>
        </p:txBody>
      </p:sp>
      <p:sp>
        <p:nvSpPr>
          <p:cNvPr id="12" name="Text 9"/>
          <p:cNvSpPr/>
          <p:nvPr/>
        </p:nvSpPr>
        <p:spPr>
          <a:xfrm>
            <a:off x="8185428" y="5898118"/>
            <a:ext cx="3745825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Improved models lead to fairer credit access for borrowers.</a:t>
            </a:r>
            <a:endParaRPr lang="en-US" sz="1500" dirty="0"/>
          </a:p>
        </p:txBody>
      </p:sp>
      <p:sp>
        <p:nvSpPr>
          <p:cNvPr id="13" name="Text 10"/>
          <p:cNvSpPr/>
          <p:nvPr/>
        </p:nvSpPr>
        <p:spPr>
          <a:xfrm>
            <a:off x="6166842" y="6738818"/>
            <a:ext cx="7783116" cy="6219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Predicting defaults helps manage risk and refine pricing strategies. This ultimately benefits both lenders and applicants.</a:t>
            </a:r>
            <a:endParaRPr lang="en-US" sz="15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503FA-BE69-0786-0026-5D426DA39750}"/>
              </a:ext>
            </a:extLst>
          </p:cNvPr>
          <p:cNvSpPr/>
          <p:nvPr/>
        </p:nvSpPr>
        <p:spPr>
          <a:xfrm>
            <a:off x="12578576" y="7660888"/>
            <a:ext cx="2051824" cy="512956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17325" y="742117"/>
            <a:ext cx="7682151" cy="1435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50"/>
              </a:lnSpc>
              <a:buNone/>
            </a:pPr>
            <a:r>
              <a:rPr lang="en-US" sz="45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Methodology: Classification Algorithms</a:t>
            </a:r>
            <a:endParaRPr lang="en-US" sz="45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325" y="2491264"/>
            <a:ext cx="1044178" cy="125301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574756" y="2700099"/>
            <a:ext cx="287154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Logistic Regression</a:t>
            </a:r>
            <a:endParaRPr lang="en-US" sz="2250" dirty="0"/>
          </a:p>
        </p:txBody>
      </p:sp>
      <p:sp>
        <p:nvSpPr>
          <p:cNvPr id="6" name="Text 2"/>
          <p:cNvSpPr/>
          <p:nvPr/>
        </p:nvSpPr>
        <p:spPr>
          <a:xfrm>
            <a:off x="7574756" y="3184327"/>
            <a:ext cx="632471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 statistical model for binary outcomes.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325" y="3744278"/>
            <a:ext cx="1044178" cy="125301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574756" y="3953113"/>
            <a:ext cx="287154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Decision Trees</a:t>
            </a:r>
            <a:endParaRPr lang="en-US" sz="2250" dirty="0"/>
          </a:p>
        </p:txBody>
      </p:sp>
      <p:sp>
        <p:nvSpPr>
          <p:cNvPr id="9" name="Text 4"/>
          <p:cNvSpPr/>
          <p:nvPr/>
        </p:nvSpPr>
        <p:spPr>
          <a:xfrm>
            <a:off x="7574756" y="4437340"/>
            <a:ext cx="632471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Flowchart-like structures for decision making.</a:t>
            </a:r>
            <a:endParaRPr lang="en-US" sz="16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325" y="4997291"/>
            <a:ext cx="1044178" cy="125301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574756" y="5206127"/>
            <a:ext cx="2871549" cy="358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Random Forest</a:t>
            </a:r>
            <a:endParaRPr lang="en-US" sz="2250" dirty="0"/>
          </a:p>
        </p:txBody>
      </p:sp>
      <p:sp>
        <p:nvSpPr>
          <p:cNvPr id="12" name="Text 6"/>
          <p:cNvSpPr/>
          <p:nvPr/>
        </p:nvSpPr>
        <p:spPr>
          <a:xfrm>
            <a:off x="7574756" y="5690354"/>
            <a:ext cx="6324719" cy="3340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An ensemble method for improved accuracy.</a:t>
            </a:r>
            <a:endParaRPr lang="en-US" sz="1600" dirty="0"/>
          </a:p>
        </p:txBody>
      </p:sp>
      <p:sp>
        <p:nvSpPr>
          <p:cNvPr id="13" name="Text 7"/>
          <p:cNvSpPr/>
          <p:nvPr/>
        </p:nvSpPr>
        <p:spPr>
          <a:xfrm>
            <a:off x="6217325" y="6485215"/>
            <a:ext cx="7682151" cy="1002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We utilized Logistic Regression, Decision Trees, and Random Forest. Data was split 80/20 for training/testing. Performance was measured by accuracy, precision, recall, and F1-score with 5-fold cross-validation.</a:t>
            </a:r>
            <a:endParaRPr lang="en-US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84F8A6-753C-C37C-18AE-F94F5FF6768A}"/>
              </a:ext>
            </a:extLst>
          </p:cNvPr>
          <p:cNvSpPr/>
          <p:nvPr/>
        </p:nvSpPr>
        <p:spPr>
          <a:xfrm>
            <a:off x="12578576" y="7660888"/>
            <a:ext cx="2051824" cy="512956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626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24099" y="501015"/>
            <a:ext cx="7868603" cy="12527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Data Preprocessing and Feature Engineering</a:t>
            </a:r>
            <a:endParaRPr lang="en-US" sz="3900" dirty="0"/>
          </a:p>
        </p:txBody>
      </p:sp>
      <p:sp>
        <p:nvSpPr>
          <p:cNvPr id="4" name="Shape 1"/>
          <p:cNvSpPr/>
          <p:nvPr/>
        </p:nvSpPr>
        <p:spPr>
          <a:xfrm>
            <a:off x="6124099" y="2027039"/>
            <a:ext cx="7868603" cy="1093470"/>
          </a:xfrm>
          <a:prstGeom prst="roundRect">
            <a:avLst>
              <a:gd name="adj" fmla="val 699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13884" y="2216825"/>
            <a:ext cx="250543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Missing Values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6313884" y="2639258"/>
            <a:ext cx="7489031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Imputed using mean or median strategies.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6124099" y="3302675"/>
            <a:ext cx="7868603" cy="1093470"/>
          </a:xfrm>
          <a:prstGeom prst="roundRect">
            <a:avLst>
              <a:gd name="adj" fmla="val 699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6313884" y="3492460"/>
            <a:ext cx="250543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Categorical Encoding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6313884" y="3914894"/>
            <a:ext cx="7489031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One-hot encoding for nominal variables.</a:t>
            </a:r>
            <a:endParaRPr lang="en-US" sz="1400" dirty="0"/>
          </a:p>
        </p:txBody>
      </p:sp>
      <p:sp>
        <p:nvSpPr>
          <p:cNvPr id="10" name="Shape 7"/>
          <p:cNvSpPr/>
          <p:nvPr/>
        </p:nvSpPr>
        <p:spPr>
          <a:xfrm>
            <a:off x="6124099" y="4578310"/>
            <a:ext cx="7868603" cy="1093470"/>
          </a:xfrm>
          <a:prstGeom prst="roundRect">
            <a:avLst>
              <a:gd name="adj" fmla="val 699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313884" y="4768096"/>
            <a:ext cx="250543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Feature Scaling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6313884" y="5190530"/>
            <a:ext cx="7489031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StandardScaler applied for normalization.</a:t>
            </a:r>
            <a:endParaRPr lang="en-US" sz="1400" dirty="0"/>
          </a:p>
        </p:txBody>
      </p:sp>
      <p:sp>
        <p:nvSpPr>
          <p:cNvPr id="13" name="Shape 10"/>
          <p:cNvSpPr/>
          <p:nvPr/>
        </p:nvSpPr>
        <p:spPr>
          <a:xfrm>
            <a:off x="6124099" y="5853946"/>
            <a:ext cx="7868603" cy="1093470"/>
          </a:xfrm>
          <a:prstGeom prst="roundRect">
            <a:avLst>
              <a:gd name="adj" fmla="val 699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313884" y="6043732"/>
            <a:ext cx="2505432" cy="3131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Feature Selection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6313884" y="6466165"/>
            <a:ext cx="7489031" cy="2914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Leveraged domain knowledge for key inputs.</a:t>
            </a:r>
            <a:endParaRPr lang="en-US" sz="1400" dirty="0"/>
          </a:p>
        </p:txBody>
      </p:sp>
      <p:sp>
        <p:nvSpPr>
          <p:cNvPr id="16" name="Text 13"/>
          <p:cNvSpPr/>
          <p:nvPr/>
        </p:nvSpPr>
        <p:spPr>
          <a:xfrm>
            <a:off x="6124099" y="7152323"/>
            <a:ext cx="7868603" cy="582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We prepared the dataset by handling missing values and transforming variables. This crucial step ensures data quality and model effectiveness.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8A7921-54ED-D04D-C56B-1067A1732065}"/>
              </a:ext>
            </a:extLst>
          </p:cNvPr>
          <p:cNvSpPr/>
          <p:nvPr/>
        </p:nvSpPr>
        <p:spPr>
          <a:xfrm>
            <a:off x="12578576" y="7660888"/>
            <a:ext cx="2051824" cy="512956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84910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Results: Model Performance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6280190" y="3084314"/>
            <a:ext cx="7556421" cy="2979420"/>
          </a:xfrm>
          <a:prstGeom prst="roundRect">
            <a:avLst>
              <a:gd name="adj" fmla="val 319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091934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5457" y="3235643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Model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032438" y="3235643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Accuracy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11545610" y="3235643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F1-Score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6287810" y="3742253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6515457" y="3885962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Logistic Regression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9032438" y="3885962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80%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11545610" y="3885962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75%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6287810" y="4755475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6515457" y="489918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Decision Trees</a:t>
            </a:r>
            <a:endParaRPr lang="en-US" sz="1750" dirty="0"/>
          </a:p>
        </p:txBody>
      </p:sp>
      <p:sp>
        <p:nvSpPr>
          <p:cNvPr id="15" name="Text 12"/>
          <p:cNvSpPr/>
          <p:nvPr/>
        </p:nvSpPr>
        <p:spPr>
          <a:xfrm>
            <a:off x="9032438" y="4899184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72%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1545610" y="4899184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68%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6287810" y="5405795"/>
            <a:ext cx="7540347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6515457" y="5549503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Random Forest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9032438" y="5549503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83%</a:t>
            </a:r>
            <a:endParaRPr lang="en-US" sz="1750" dirty="0"/>
          </a:p>
        </p:txBody>
      </p:sp>
      <p:sp>
        <p:nvSpPr>
          <p:cNvPr id="20" name="Text 17"/>
          <p:cNvSpPr/>
          <p:nvPr/>
        </p:nvSpPr>
        <p:spPr>
          <a:xfrm>
            <a:off x="11545610" y="5549503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80%</a:t>
            </a:r>
            <a:endParaRPr lang="en-US" sz="1750" dirty="0"/>
          </a:p>
        </p:txBody>
      </p:sp>
      <p:sp>
        <p:nvSpPr>
          <p:cNvPr id="21" name="Text 18"/>
          <p:cNvSpPr/>
          <p:nvPr/>
        </p:nvSpPr>
        <p:spPr>
          <a:xfrm>
            <a:off x="6280190" y="6318885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Random Forest demonstrated the best performance among all models. It achieved the highest accuracy and F1-score, proving its robustness.</a:t>
            </a:r>
            <a:endParaRPr lang="en-US" sz="17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2B3F5F-3BF3-61D0-483F-32F191A2C4D6}"/>
              </a:ext>
            </a:extLst>
          </p:cNvPr>
          <p:cNvSpPr/>
          <p:nvPr/>
        </p:nvSpPr>
        <p:spPr>
          <a:xfrm>
            <a:off x="12578576" y="7660888"/>
            <a:ext cx="2051824" cy="512956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8116"/>
            <a:ext cx="7556421" cy="15592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Feature Importance: Random Forest</a:t>
            </a:r>
            <a:endParaRPr lang="en-US" sz="4900" dirty="0"/>
          </a:p>
        </p:txBody>
      </p:sp>
      <p:sp>
        <p:nvSpPr>
          <p:cNvPr id="4" name="Shape 1"/>
          <p:cNvSpPr/>
          <p:nvPr/>
        </p:nvSpPr>
        <p:spPr>
          <a:xfrm>
            <a:off x="6280190" y="30175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234" y="3038773"/>
            <a:ext cx="374213" cy="46779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095387"/>
            <a:ext cx="289941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Credit History</a:t>
            </a:r>
            <a:endParaRPr lang="en-US" sz="2450" dirty="0"/>
          </a:p>
        </p:txBody>
      </p:sp>
      <p:sp>
        <p:nvSpPr>
          <p:cNvPr id="7" name="Text 3"/>
          <p:cNvSpPr/>
          <p:nvPr/>
        </p:nvSpPr>
        <p:spPr>
          <a:xfrm>
            <a:off x="7017306" y="3621405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Contributed 35% to prediction accuracy.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200203" y="3017520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8248" y="3038773"/>
            <a:ext cx="374213" cy="46779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37319" y="3095387"/>
            <a:ext cx="2899410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Income</a:t>
            </a:r>
            <a:endParaRPr lang="en-US" sz="2450" dirty="0"/>
          </a:p>
        </p:txBody>
      </p:sp>
      <p:sp>
        <p:nvSpPr>
          <p:cNvPr id="11" name="Text 6"/>
          <p:cNvSpPr/>
          <p:nvPr/>
        </p:nvSpPr>
        <p:spPr>
          <a:xfrm>
            <a:off x="10937319" y="3621405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Accounted for 25% of feature importance.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480083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0D7F4"/>
          </a:solidFill>
          <a:ln w="7620">
            <a:solidFill>
              <a:srgbClr val="C6BDDA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8234" y="4822091"/>
            <a:ext cx="374213" cy="467797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4878705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272525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Loan Amount</a:t>
            </a:r>
            <a:endParaRPr lang="en-US" sz="2450" dirty="0"/>
          </a:p>
        </p:txBody>
      </p:sp>
      <p:sp>
        <p:nvSpPr>
          <p:cNvPr id="15" name="Text 9"/>
          <p:cNvSpPr/>
          <p:nvPr/>
        </p:nvSpPr>
        <p:spPr>
          <a:xfrm>
            <a:off x="7017306" y="540472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Weighted at 15% in the model.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6280190" y="602277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Credit History, Income, and Loan Amount are the most influential features. These insights are crucial for understanding loan risk factors.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D1C5B11-4DF6-3674-4943-B97BBC261E6F}"/>
              </a:ext>
            </a:extLst>
          </p:cNvPr>
          <p:cNvSpPr/>
          <p:nvPr/>
        </p:nvSpPr>
        <p:spPr>
          <a:xfrm>
            <a:off x="12578576" y="7660888"/>
            <a:ext cx="2051824" cy="512956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1376" y="417433"/>
            <a:ext cx="6034445" cy="521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100"/>
              </a:lnSpc>
              <a:buNone/>
            </a:pPr>
            <a:r>
              <a:rPr lang="en-US" sz="325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Visualizing Feature Importance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595" y="678358"/>
            <a:ext cx="13069229" cy="73187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31376" y="9011483"/>
            <a:ext cx="13567648" cy="2428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 bar chart clearly shows Credit History as the dominant feature. Loan Amount and Income are also significant contributors to the prediction model.</a:t>
            </a:r>
            <a:endParaRPr lang="en-US" sz="11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3D9003-9150-F8E0-C507-24F8FA378046}"/>
              </a:ext>
            </a:extLst>
          </p:cNvPr>
          <p:cNvSpPr/>
          <p:nvPr/>
        </p:nvSpPr>
        <p:spPr>
          <a:xfrm>
            <a:off x="12879658" y="7817004"/>
            <a:ext cx="1750741" cy="356839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59104"/>
            <a:ext cx="8216979" cy="7796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00"/>
              </a:lnSpc>
              <a:buNone/>
            </a:pPr>
            <a:r>
              <a:rPr lang="en-US" sz="490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Conclusion and Future Work</a:t>
            </a:r>
            <a:endParaRPr lang="en-US" sz="4900" dirty="0"/>
          </a:p>
        </p:txBody>
      </p:sp>
      <p:sp>
        <p:nvSpPr>
          <p:cNvPr id="3" name="Text 1"/>
          <p:cNvSpPr/>
          <p:nvPr/>
        </p:nvSpPr>
        <p:spPr>
          <a:xfrm>
            <a:off x="793790" y="370570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Key Takeaways</a:t>
            </a:r>
            <a:endParaRPr lang="en-US" sz="2450" dirty="0"/>
          </a:p>
        </p:txBody>
      </p:sp>
      <p:sp>
        <p:nvSpPr>
          <p:cNvPr id="4" name="Text 2"/>
          <p:cNvSpPr/>
          <p:nvPr/>
        </p:nvSpPr>
        <p:spPr>
          <a:xfrm>
            <a:off x="793790" y="432244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Random Forest excels in predictive performance. Feature importance guides understanding.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705701"/>
            <a:ext cx="3118842" cy="3899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2450" b="1" dirty="0">
                <a:solidFill>
                  <a:srgbClr val="F95F88"/>
                </a:solidFill>
                <a:latin typeface="Biome" panose="020B0502040204020203" pitchFamily="34" charset="0"/>
                <a:ea typeface="Petrona Bold" pitchFamily="34" charset="-122"/>
                <a:cs typeface="Petrona Bold" pitchFamily="34" charset="-120"/>
              </a:rPr>
              <a:t>Next Steps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7599521" y="432244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Hyperparameter tuning can optimize models further. More data will improve accuracy.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50747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ADLaM Display" panose="020F0502020204030204" pitchFamily="2" charset="0"/>
                <a:ea typeface="ADLaM Display" panose="020F0502020204030204" pitchFamily="2" charset="0"/>
                <a:cs typeface="ADLaM Display" panose="020F0502020204030204" pitchFamily="2" charset="0"/>
              </a:rPr>
              <a:t>These models enable more informed lending decisions. They contribute to a more robust financial system.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8AD8C-415E-87B1-884F-56A8853E6D8B}"/>
              </a:ext>
            </a:extLst>
          </p:cNvPr>
          <p:cNvSpPr/>
          <p:nvPr/>
        </p:nvSpPr>
        <p:spPr>
          <a:xfrm>
            <a:off x="12578576" y="7660888"/>
            <a:ext cx="2051824" cy="512956"/>
          </a:xfrm>
          <a:prstGeom prst="rect">
            <a:avLst/>
          </a:prstGeom>
          <a:solidFill>
            <a:srgbClr val="FDFAF7"/>
          </a:solidFill>
          <a:ln>
            <a:solidFill>
              <a:srgbClr val="FDFAF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435</Words>
  <Application>Microsoft Office PowerPoint</Application>
  <PresentationFormat>Custom</PresentationFormat>
  <Paragraphs>77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ADLaM Display</vt:lpstr>
      <vt:lpstr>Biome</vt:lpstr>
      <vt:lpstr>Arial</vt:lpstr>
      <vt:lpstr>Aldhabi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atharv tayal</cp:lastModifiedBy>
  <cp:revision>4</cp:revision>
  <dcterms:created xsi:type="dcterms:W3CDTF">2025-05-27T04:58:18Z</dcterms:created>
  <dcterms:modified xsi:type="dcterms:W3CDTF">2025-05-27T05:31:11Z</dcterms:modified>
</cp:coreProperties>
</file>