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ebf4cf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ebf4cf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eae6d0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ae6d0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eae6d0a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eae6d0a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ae6d0a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ae6d0a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93b0021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93b0021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ebf4cf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ebf4cf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93b00214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3b00214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ebf4cfa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ebf4cfa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ebf4cfa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bf4cfa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93b0021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3b0021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3b0021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3b0021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ebf4cfa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bf4cfa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00875"/>
            <a:ext cx="8520600" cy="14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Image-to-Image Translation with Generative Adversarial Networks</a:t>
            </a:r>
            <a:endParaRPr sz="4000"/>
          </a:p>
        </p:txBody>
      </p:sp>
      <p:sp>
        <p:nvSpPr>
          <p:cNvPr id="55" name="Google Shape;55;p13"/>
          <p:cNvSpPr txBox="1"/>
          <p:nvPr>
            <p:ph idx="1" type="subTitle"/>
          </p:nvPr>
        </p:nvSpPr>
        <p:spPr>
          <a:xfrm>
            <a:off x="4761575" y="2571625"/>
            <a:ext cx="4070700" cy="18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rPr>
              <a:t>Mentors </a:t>
            </a:r>
            <a:endParaRPr>
              <a:solidFill>
                <a:srgbClr val="FFFFFF"/>
              </a:solidFill>
            </a:endParaRPr>
          </a:p>
          <a:p>
            <a:pPr indent="0" lvl="0" marL="0" rtl="0" algn="l">
              <a:spcBef>
                <a:spcPts val="0"/>
              </a:spcBef>
              <a:spcAft>
                <a:spcPts val="0"/>
              </a:spcAft>
              <a:buNone/>
            </a:pPr>
            <a:r>
              <a:rPr lang="en" sz="2000">
                <a:solidFill>
                  <a:srgbClr val="FFFFFF"/>
                </a:solidFill>
              </a:rPr>
              <a:t>Dr. Vinay Pant</a:t>
            </a:r>
            <a:endParaRPr sz="2000">
              <a:solidFill>
                <a:srgbClr val="FFFFFF"/>
              </a:solidFill>
            </a:endParaRPr>
          </a:p>
          <a:p>
            <a:pPr indent="0" lvl="0" marL="0" rtl="0" algn="l">
              <a:spcBef>
                <a:spcPts val="0"/>
              </a:spcBef>
              <a:spcAft>
                <a:spcPts val="0"/>
              </a:spcAft>
              <a:buNone/>
            </a:pPr>
            <a:r>
              <a:rPr lang="en" sz="2000">
                <a:solidFill>
                  <a:srgbClr val="FFFFFF"/>
                </a:solidFill>
              </a:rPr>
              <a:t>Dr. Yogesh Vijay Hote</a:t>
            </a:r>
            <a:r>
              <a:rPr lang="en">
                <a:solidFill>
                  <a:srgbClr val="FFFFFF"/>
                </a:solidFill>
              </a:rPr>
              <a:t> </a:t>
            </a:r>
            <a:endParaRPr>
              <a:solidFill>
                <a:srgbClr val="FFFFFF"/>
              </a:solidFill>
            </a:endParaRPr>
          </a:p>
        </p:txBody>
      </p:sp>
      <p:sp>
        <p:nvSpPr>
          <p:cNvPr id="56" name="Google Shape;56;p13"/>
          <p:cNvSpPr txBox="1"/>
          <p:nvPr>
            <p:ph idx="1" type="subTitle"/>
          </p:nvPr>
        </p:nvSpPr>
        <p:spPr>
          <a:xfrm>
            <a:off x="437050" y="2571750"/>
            <a:ext cx="3228900" cy="18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rPr>
              <a:t>Project Members   </a:t>
            </a:r>
            <a:endParaRPr sz="2500">
              <a:solidFill>
                <a:srgbClr val="FFFFFF"/>
              </a:solidFill>
            </a:endParaRPr>
          </a:p>
          <a:p>
            <a:pPr indent="0" lvl="0" marL="0" rtl="0" algn="l">
              <a:spcBef>
                <a:spcPts val="0"/>
              </a:spcBef>
              <a:spcAft>
                <a:spcPts val="0"/>
              </a:spcAft>
              <a:buNone/>
            </a:pPr>
            <a:r>
              <a:rPr lang="en" sz="2000">
                <a:solidFill>
                  <a:srgbClr val="FFFFFF"/>
                </a:solidFill>
              </a:rPr>
              <a:t>          </a:t>
            </a:r>
            <a:endParaRPr sz="2000">
              <a:solidFill>
                <a:srgbClr val="FFFFFF"/>
              </a:solidFill>
            </a:endParaRPr>
          </a:p>
          <a:p>
            <a:pPr indent="0" lvl="0" marL="0" rtl="0" algn="l">
              <a:spcBef>
                <a:spcPts val="0"/>
              </a:spcBef>
              <a:spcAft>
                <a:spcPts val="0"/>
              </a:spcAft>
              <a:buNone/>
            </a:pPr>
            <a:r>
              <a:rPr lang="en" sz="2000">
                <a:solidFill>
                  <a:srgbClr val="FFFFFF"/>
                </a:solidFill>
              </a:rPr>
              <a:t>Ayush Goyal (16121007) </a:t>
            </a:r>
            <a:endParaRPr sz="2000">
              <a:solidFill>
                <a:srgbClr val="FFFFFF"/>
              </a:solidFill>
            </a:endParaRPr>
          </a:p>
          <a:p>
            <a:pPr indent="0" lvl="0" marL="0" rtl="0" algn="l">
              <a:spcBef>
                <a:spcPts val="0"/>
              </a:spcBef>
              <a:spcAft>
                <a:spcPts val="0"/>
              </a:spcAft>
              <a:buNone/>
            </a:pPr>
            <a:r>
              <a:rPr lang="en" sz="2000">
                <a:solidFill>
                  <a:srgbClr val="FFFFFF"/>
                </a:solidFill>
              </a:rPr>
              <a:t>Naik Mayur Ravidas (16115075) </a:t>
            </a:r>
            <a:endParaRPr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Equations</a:t>
            </a:r>
            <a:endParaRPr/>
          </a:p>
        </p:txBody>
      </p:sp>
      <p:pic>
        <p:nvPicPr>
          <p:cNvPr id="112" name="Google Shape;112;p22"/>
          <p:cNvPicPr preferRelativeResize="0"/>
          <p:nvPr/>
        </p:nvPicPr>
        <p:blipFill>
          <a:blip r:embed="rId3">
            <a:alphaModFix/>
          </a:blip>
          <a:stretch>
            <a:fillRect/>
          </a:stretch>
        </p:blipFill>
        <p:spPr>
          <a:xfrm>
            <a:off x="1627125" y="1421900"/>
            <a:ext cx="6029325" cy="942975"/>
          </a:xfrm>
          <a:prstGeom prst="rect">
            <a:avLst/>
          </a:prstGeom>
          <a:noFill/>
          <a:ln>
            <a:noFill/>
          </a:ln>
        </p:spPr>
      </p:pic>
      <p:pic>
        <p:nvPicPr>
          <p:cNvPr id="113" name="Google Shape;113;p22"/>
          <p:cNvPicPr preferRelativeResize="0"/>
          <p:nvPr/>
        </p:nvPicPr>
        <p:blipFill>
          <a:blip r:embed="rId4">
            <a:alphaModFix/>
          </a:blip>
          <a:stretch>
            <a:fillRect/>
          </a:stretch>
        </p:blipFill>
        <p:spPr>
          <a:xfrm>
            <a:off x="1712850" y="2637150"/>
            <a:ext cx="5857875" cy="118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5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Losses</a:t>
            </a:r>
            <a:endParaRPr/>
          </a:p>
        </p:txBody>
      </p:sp>
      <p:pic>
        <p:nvPicPr>
          <p:cNvPr id="119" name="Google Shape;119;p23"/>
          <p:cNvPicPr preferRelativeResize="0"/>
          <p:nvPr/>
        </p:nvPicPr>
        <p:blipFill>
          <a:blip r:embed="rId3">
            <a:alphaModFix/>
          </a:blip>
          <a:stretch>
            <a:fillRect/>
          </a:stretch>
        </p:blipFill>
        <p:spPr>
          <a:xfrm>
            <a:off x="1458875" y="1141450"/>
            <a:ext cx="6226249" cy="341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Collection Style Transfer</a:t>
            </a:r>
            <a:endParaRPr/>
          </a:p>
          <a:p>
            <a:pPr indent="-342900" lvl="0" marL="457200" rtl="0" algn="l">
              <a:spcBef>
                <a:spcPts val="0"/>
              </a:spcBef>
              <a:spcAft>
                <a:spcPts val="0"/>
              </a:spcAft>
              <a:buSzPts val="1800"/>
              <a:buAutoNum type="arabicPeriod"/>
            </a:pPr>
            <a:r>
              <a:rPr lang="en"/>
              <a:t>Object Transfiguration</a:t>
            </a:r>
            <a:endParaRPr/>
          </a:p>
          <a:p>
            <a:pPr indent="-342900" lvl="0" marL="457200" rtl="0" algn="l">
              <a:spcBef>
                <a:spcPts val="0"/>
              </a:spcBef>
              <a:spcAft>
                <a:spcPts val="0"/>
              </a:spcAft>
              <a:buSzPts val="1800"/>
              <a:buAutoNum type="arabicPeriod"/>
            </a:pPr>
            <a:r>
              <a:rPr lang="en"/>
              <a:t>Season Transfer</a:t>
            </a:r>
            <a:endParaRPr/>
          </a:p>
          <a:p>
            <a:pPr indent="-342900" lvl="0" marL="457200" rtl="0" algn="l">
              <a:spcBef>
                <a:spcPts val="0"/>
              </a:spcBef>
              <a:spcAft>
                <a:spcPts val="0"/>
              </a:spcAft>
              <a:buSzPts val="1800"/>
              <a:buAutoNum type="arabicPeriod"/>
            </a:pPr>
            <a:r>
              <a:rPr lang="en"/>
              <a:t>Photo generation from paintings </a:t>
            </a:r>
            <a:endParaRPr/>
          </a:p>
          <a:p>
            <a:pPr indent="-342900" lvl="0" marL="457200" rtl="0" algn="l">
              <a:spcBef>
                <a:spcPts val="0"/>
              </a:spcBef>
              <a:spcAft>
                <a:spcPts val="0"/>
              </a:spcAft>
              <a:buSzPts val="1800"/>
              <a:buAutoNum type="arabicPeriod"/>
            </a:pPr>
            <a:r>
              <a:rPr lang="en"/>
              <a:t>Photo Enhancement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7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31" name="Google Shape;131;p25"/>
          <p:cNvPicPr preferRelativeResize="0"/>
          <p:nvPr/>
        </p:nvPicPr>
        <p:blipFill>
          <a:blip r:embed="rId3">
            <a:alphaModFix/>
          </a:blip>
          <a:stretch>
            <a:fillRect/>
          </a:stretch>
        </p:blipFill>
        <p:spPr>
          <a:xfrm>
            <a:off x="488613" y="972850"/>
            <a:ext cx="8166775" cy="380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Image-to-image translation involves generating a new synthetic version of a given image with a specific modification, such as translating a summer landscape to winter.</a:t>
            </a:r>
            <a:endParaRPr>
              <a:solidFill>
                <a:srgbClr val="FFFFFF"/>
              </a:solidFill>
            </a:endParaRPr>
          </a:p>
          <a:p>
            <a:pPr indent="0" lvl="0" marL="0" rtl="0" algn="l">
              <a:spcBef>
                <a:spcPts val="1600"/>
              </a:spcBef>
              <a:spcAft>
                <a:spcPts val="0"/>
              </a:spcAft>
              <a:buNone/>
            </a:pPr>
            <a:r>
              <a:rPr lang="en">
                <a:solidFill>
                  <a:srgbClr val="FFFFFF"/>
                </a:solidFill>
              </a:rPr>
              <a:t>The goal is to learn the mapping between an input image and an output image using a training set of aligned image pairs. However, for many tasks, paired training data will not be available.</a:t>
            </a:r>
            <a:endParaRPr>
              <a:solidFill>
                <a:srgbClr val="FFFFFF"/>
              </a:solidFill>
            </a:endParaRPr>
          </a:p>
          <a:p>
            <a:pPr indent="0" lvl="0" marL="0" rtl="0" algn="l">
              <a:spcBef>
                <a:spcPts val="1600"/>
              </a:spcBef>
              <a:spcAft>
                <a:spcPts val="1600"/>
              </a:spcAft>
              <a:buNone/>
            </a:pPr>
            <a:r>
              <a:rPr lang="en">
                <a:solidFill>
                  <a:srgbClr val="FFFFFF"/>
                </a:solidFill>
              </a:rPr>
              <a:t>These datasets can be difficult and expensive to prepare, and in some cases impossible, such as photographs of paintings by long dead artists.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Paired vs Unpaired</a:t>
            </a:r>
            <a:endParaRPr/>
          </a:p>
        </p:txBody>
      </p:sp>
      <p:pic>
        <p:nvPicPr>
          <p:cNvPr id="68" name="Google Shape;68;p15"/>
          <p:cNvPicPr preferRelativeResize="0"/>
          <p:nvPr/>
        </p:nvPicPr>
        <p:blipFill>
          <a:blip r:embed="rId3">
            <a:alphaModFix/>
          </a:blip>
          <a:stretch>
            <a:fillRect/>
          </a:stretch>
        </p:blipFill>
        <p:spPr>
          <a:xfrm>
            <a:off x="1557338" y="916475"/>
            <a:ext cx="6029325" cy="378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GANs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Generative Adversarial Networks can provide a general-purpose solution to this problem. </a:t>
            </a:r>
            <a:endParaRPr>
              <a:solidFill>
                <a:srgbClr val="FFFFFF"/>
              </a:solidFill>
            </a:endParaRPr>
          </a:p>
          <a:p>
            <a:pPr indent="0" lvl="0" marL="0" rtl="0" algn="l">
              <a:spcBef>
                <a:spcPts val="1600"/>
              </a:spcBef>
              <a:spcAft>
                <a:spcPts val="1600"/>
              </a:spcAft>
              <a:buNone/>
            </a:pPr>
            <a:r>
              <a:rPr lang="en">
                <a:solidFill>
                  <a:srgbClr val="FFFFFF"/>
                </a:solidFill>
              </a:rPr>
              <a:t>Our goal is to translate an image from a source domain X to a target domain Y by learning a mapping G: X → Y such that the distribution of images from G(X) is indistinguishable from the distribution Y using an adversarial loss.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9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499613" y="930575"/>
            <a:ext cx="8144774" cy="40058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0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Generator Architecture</a:t>
            </a:r>
            <a:endParaRPr/>
          </a:p>
        </p:txBody>
      </p:sp>
      <p:pic>
        <p:nvPicPr>
          <p:cNvPr id="86" name="Google Shape;86;p18"/>
          <p:cNvPicPr preferRelativeResize="0"/>
          <p:nvPr/>
        </p:nvPicPr>
        <p:blipFill>
          <a:blip r:embed="rId3">
            <a:alphaModFix/>
          </a:blip>
          <a:stretch>
            <a:fillRect/>
          </a:stretch>
        </p:blipFill>
        <p:spPr>
          <a:xfrm>
            <a:off x="1461488" y="933575"/>
            <a:ext cx="6221025" cy="3928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Cityscapes label ↔ Photo </a:t>
            </a:r>
            <a:endParaRPr/>
          </a:p>
          <a:p>
            <a:pPr indent="-342900" lvl="0" marL="457200" rtl="0" algn="l">
              <a:spcBef>
                <a:spcPts val="0"/>
              </a:spcBef>
              <a:spcAft>
                <a:spcPts val="0"/>
              </a:spcAft>
              <a:buSzPts val="1800"/>
              <a:buAutoNum type="arabicPeriod"/>
            </a:pPr>
            <a:r>
              <a:rPr lang="en"/>
              <a:t> Maps ↔ Aerial photograph</a:t>
            </a:r>
            <a:endParaRPr/>
          </a:p>
          <a:p>
            <a:pPr indent="-342900" lvl="0" marL="457200" rtl="0" algn="l">
              <a:spcBef>
                <a:spcPts val="0"/>
              </a:spcBef>
              <a:spcAft>
                <a:spcPts val="0"/>
              </a:spcAft>
              <a:buSzPts val="1800"/>
              <a:buAutoNum type="arabicPeriod"/>
            </a:pPr>
            <a:r>
              <a:rPr lang="en"/>
              <a:t>Architectural facades labels ↔ photo</a:t>
            </a:r>
            <a:endParaRPr/>
          </a:p>
          <a:p>
            <a:pPr indent="-342900" lvl="0" marL="457200" rtl="0" algn="l">
              <a:spcBef>
                <a:spcPts val="0"/>
              </a:spcBef>
              <a:spcAft>
                <a:spcPts val="0"/>
              </a:spcAft>
              <a:buSzPts val="1800"/>
              <a:buAutoNum type="arabicPeriod"/>
            </a:pPr>
            <a:r>
              <a:rPr lang="en"/>
              <a:t>Edges → shoes</a:t>
            </a:r>
            <a:endParaRPr/>
          </a:p>
          <a:p>
            <a:pPr indent="-342900" lvl="0" marL="457200" rtl="0" algn="l">
              <a:spcBef>
                <a:spcPts val="0"/>
              </a:spcBef>
              <a:spcAft>
                <a:spcPts val="0"/>
              </a:spcAft>
              <a:buSzPts val="1800"/>
              <a:buAutoNum type="arabicPeriod"/>
            </a:pPr>
            <a:r>
              <a:rPr lang="en"/>
              <a:t>Horse ↔ Zebra and Apple ↔ Orange</a:t>
            </a:r>
            <a:endParaRPr/>
          </a:p>
          <a:p>
            <a:pPr indent="-342900" lvl="0" marL="457200" rtl="0" algn="l">
              <a:spcBef>
                <a:spcPts val="0"/>
              </a:spcBef>
              <a:spcAft>
                <a:spcPts val="0"/>
              </a:spcAft>
              <a:buSzPts val="1800"/>
              <a:buAutoNum type="arabicPeriod"/>
            </a:pPr>
            <a:r>
              <a:rPr lang="en"/>
              <a:t>Summer ↔ Winter Yosemite</a:t>
            </a:r>
            <a:endParaRPr/>
          </a:p>
          <a:p>
            <a:pPr indent="-342900" lvl="0" marL="457200" rtl="0" algn="l">
              <a:spcBef>
                <a:spcPts val="0"/>
              </a:spcBef>
              <a:spcAft>
                <a:spcPts val="0"/>
              </a:spcAft>
              <a:buSzPts val="1800"/>
              <a:buAutoNum type="arabicPeriod"/>
            </a:pPr>
            <a:r>
              <a:rPr lang="en"/>
              <a:t>Photo ↔ Art for style transfer</a:t>
            </a:r>
            <a:endParaRPr/>
          </a:p>
          <a:p>
            <a:pPr indent="-342900" lvl="0" marL="457200" rtl="0" algn="l">
              <a:spcBef>
                <a:spcPts val="0"/>
              </a:spcBef>
              <a:spcAft>
                <a:spcPts val="0"/>
              </a:spcAft>
              <a:buSzPts val="1800"/>
              <a:buAutoNum type="arabicPeriod"/>
            </a:pPr>
            <a:r>
              <a:rPr lang="en"/>
              <a:t>Monet’s paintings → photos</a:t>
            </a:r>
            <a:endParaRPr/>
          </a:p>
          <a:p>
            <a:pPr indent="-342900" lvl="0" marL="457200" rtl="0" algn="l">
              <a:spcBef>
                <a:spcPts val="0"/>
              </a:spcBef>
              <a:spcAft>
                <a:spcPts val="0"/>
              </a:spcAft>
              <a:buSzPts val="1800"/>
              <a:buAutoNum type="arabicPeriod"/>
            </a:pPr>
            <a:r>
              <a:rPr lang="en"/>
              <a:t> Flower photo enhancement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93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Formulation</a:t>
            </a:r>
            <a:endParaRPr/>
          </a:p>
        </p:txBody>
      </p:sp>
      <p:pic>
        <p:nvPicPr>
          <p:cNvPr id="98" name="Google Shape;98;p20"/>
          <p:cNvPicPr preferRelativeResize="0"/>
          <p:nvPr/>
        </p:nvPicPr>
        <p:blipFill>
          <a:blip r:embed="rId3">
            <a:alphaModFix/>
          </a:blip>
          <a:stretch>
            <a:fillRect/>
          </a:stretch>
        </p:blipFill>
        <p:spPr>
          <a:xfrm>
            <a:off x="456425" y="1002399"/>
            <a:ext cx="8231150" cy="2055275"/>
          </a:xfrm>
          <a:prstGeom prst="rect">
            <a:avLst/>
          </a:prstGeom>
          <a:noFill/>
          <a:ln>
            <a:noFill/>
          </a:ln>
        </p:spPr>
      </p:pic>
      <p:sp>
        <p:nvSpPr>
          <p:cNvPr id="99" name="Google Shape;99;p20"/>
          <p:cNvSpPr txBox="1"/>
          <p:nvPr/>
        </p:nvSpPr>
        <p:spPr>
          <a:xfrm>
            <a:off x="456425" y="3453325"/>
            <a:ext cx="8231100" cy="140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(a) Our model contains two mapping functions G: X → Y and F: Y → X, and associated adversarial discriminators DY and DX. DY encourages G to translate X into outputs indistinguishable from domain Y, and vice versa for DX and F. To further regularize the mappings, we introduce two cycle consistency losses that capture the intuition that if we translate from one domain to the other and back again we should arrive at where we started: (b) forward cycle-consistency loss: x → G(x) → F(G(x)) ≈ x, and (c) backward cycle-consistency loss: y → F(y) → G(F(y)) ≈ 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20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Cycle-consistency loss</a:t>
            </a:r>
            <a:endParaRPr/>
          </a:p>
        </p:txBody>
      </p:sp>
      <p:pic>
        <p:nvPicPr>
          <p:cNvPr id="105" name="Google Shape;105;p21"/>
          <p:cNvPicPr preferRelativeResize="0"/>
          <p:nvPr/>
        </p:nvPicPr>
        <p:blipFill>
          <a:blip r:embed="rId3">
            <a:alphaModFix/>
          </a:blip>
          <a:stretch>
            <a:fillRect/>
          </a:stretch>
        </p:blipFill>
        <p:spPr>
          <a:xfrm>
            <a:off x="5101425" y="872100"/>
            <a:ext cx="3565225" cy="4006550"/>
          </a:xfrm>
          <a:prstGeom prst="rect">
            <a:avLst/>
          </a:prstGeom>
          <a:noFill/>
          <a:ln>
            <a:noFill/>
          </a:ln>
        </p:spPr>
      </p:pic>
      <p:sp>
        <p:nvSpPr>
          <p:cNvPr id="106" name="Google Shape;106;p21"/>
          <p:cNvSpPr txBox="1"/>
          <p:nvPr/>
        </p:nvSpPr>
        <p:spPr>
          <a:xfrm>
            <a:off x="634325" y="916675"/>
            <a:ext cx="3466500" cy="391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FFFFFF"/>
                </a:solidFill>
              </a:rPr>
              <a:t>The input images x, output images G(x) and the reconstructed images F(G(x)) from various experiments. From top to bottom: photo ↔ Cezanne, horses ↔ zebras, winter → summer Yosemite, aerial photos ↔ Google maps. </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