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Nuni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485C639-2D4A-4278-B690-DDCCADEF1A5C}">
  <a:tblStyle styleId="{9485C639-2D4A-4278-B690-DDCCADEF1A5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regular.fntdata"/><Relationship Id="rId25" Type="http://schemas.openxmlformats.org/officeDocument/2006/relationships/font" Target="fonts/Roboto-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Speech Emotion Recognition</a:t>
            </a:r>
            <a:endParaRPr/>
          </a:p>
        </p:txBody>
      </p:sp>
      <p:sp>
        <p:nvSpPr>
          <p:cNvPr id="278" name="Shape 278"/>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Result:</a:t>
            </a:r>
            <a:endParaRPr/>
          </a:p>
        </p:txBody>
      </p:sp>
      <p:sp>
        <p:nvSpPr>
          <p:cNvPr id="353" name="Shape 35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resultant network was trained on RYERSON data using ‘adam’ optimiser and ‘categorial crossentropy’ as a loss function. </a:t>
            </a:r>
            <a:endParaRPr/>
          </a:p>
          <a:p>
            <a:pPr indent="0" lvl="0" marL="0">
              <a:spcBef>
                <a:spcPts val="1600"/>
              </a:spcBef>
              <a:spcAft>
                <a:spcPts val="1600"/>
              </a:spcAft>
              <a:buNone/>
            </a:pPr>
            <a:r>
              <a:rPr lang="en"/>
              <a:t>When the network was trained on 50 epochs, we achieved an accuracy of about </a:t>
            </a:r>
            <a:r>
              <a:rPr b="1" lang="en" u="sng"/>
              <a:t>57%.</a:t>
            </a:r>
            <a:endParaRPr b="1" u="sng"/>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Augmentation</a:t>
            </a:r>
            <a:endParaRPr/>
          </a:p>
        </p:txBody>
      </p:sp>
      <p:sp>
        <p:nvSpPr>
          <p:cNvPr id="359" name="Shape 359"/>
          <p:cNvSpPr txBox="1"/>
          <p:nvPr>
            <p:ph idx="1" type="body"/>
          </p:nvPr>
        </p:nvSpPr>
        <p:spPr>
          <a:xfrm>
            <a:off x="1247025" y="14031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a:t>
            </a:r>
            <a:endParaRPr/>
          </a:p>
          <a:p>
            <a:pPr indent="0" lvl="0" marL="0">
              <a:spcBef>
                <a:spcPts val="1600"/>
              </a:spcBef>
              <a:spcAft>
                <a:spcPts val="0"/>
              </a:spcAft>
              <a:buNone/>
            </a:pPr>
            <a:r>
              <a:rPr lang="en"/>
              <a:t>The data available in the speech corpus was not sufficient enough to train the deep learning model. So we decided to augment the data so that the size of the database can be increased.</a:t>
            </a:r>
            <a:endParaRPr/>
          </a:p>
          <a:p>
            <a:pPr indent="0" lvl="0" marL="0">
              <a:spcBef>
                <a:spcPts val="1600"/>
              </a:spcBef>
              <a:spcAft>
                <a:spcPts val="0"/>
              </a:spcAft>
              <a:buNone/>
            </a:pPr>
            <a:r>
              <a:rPr lang="en"/>
              <a:t>The data augmentation was done by varying the following parameters:</a:t>
            </a:r>
            <a:endParaRPr/>
          </a:p>
          <a:p>
            <a:pPr indent="-311150" lvl="0" marL="457200" rtl="0">
              <a:spcBef>
                <a:spcPts val="1600"/>
              </a:spcBef>
              <a:spcAft>
                <a:spcPts val="0"/>
              </a:spcAft>
              <a:buSzPts val="1300"/>
              <a:buChar char="●"/>
            </a:pPr>
            <a:r>
              <a:rPr lang="en"/>
              <a:t>Pitch - </a:t>
            </a:r>
            <a:r>
              <a:rPr lang="en"/>
              <a:t>The pitch is increased or decreased by few semitones. </a:t>
            </a:r>
            <a:endParaRPr/>
          </a:p>
          <a:p>
            <a:pPr indent="-311150" lvl="0" marL="457200" rtl="0">
              <a:spcBef>
                <a:spcPts val="0"/>
              </a:spcBef>
              <a:spcAft>
                <a:spcPts val="0"/>
              </a:spcAft>
              <a:buSzPts val="1300"/>
              <a:buChar char="●"/>
            </a:pPr>
            <a:r>
              <a:rPr lang="en"/>
              <a:t>Speed - </a:t>
            </a:r>
            <a:r>
              <a:rPr lang="en"/>
              <a:t>The audio is slightly stretched or compressed </a:t>
            </a:r>
            <a:endParaRPr/>
          </a:p>
          <a:p>
            <a:pPr indent="0" lvl="0" marL="0" rtl="0">
              <a:spcBef>
                <a:spcPts val="1600"/>
              </a:spcBef>
              <a:spcAft>
                <a:spcPts val="0"/>
              </a:spcAft>
              <a:buNone/>
            </a:pPr>
            <a:r>
              <a:rPr lang="en"/>
              <a:t>It helped us to generate a total of 15840 files belonging to 8 different classes. </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Shape 36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Training and Result</a:t>
            </a:r>
            <a:endParaRPr/>
          </a:p>
        </p:txBody>
      </p:sp>
      <p:sp>
        <p:nvSpPr>
          <p:cNvPr id="365" name="Shape 36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augmented data along with the original data is splitted into 75:25 train, test ratio and trained on the same CNN model for 100 epochs.</a:t>
            </a:r>
            <a:endParaRPr/>
          </a:p>
          <a:p>
            <a:pPr indent="0" lvl="0" marL="0">
              <a:spcBef>
                <a:spcPts val="1600"/>
              </a:spcBef>
              <a:spcAft>
                <a:spcPts val="1600"/>
              </a:spcAft>
              <a:buNone/>
            </a:pPr>
            <a:r>
              <a:rPr lang="en"/>
              <a:t>It achieved an accuracy of about </a:t>
            </a:r>
            <a:r>
              <a:rPr b="1" lang="en" u="sng"/>
              <a:t>86%</a:t>
            </a:r>
            <a:endParaRPr b="1" u="sng"/>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CNN+LSTM</a:t>
            </a:r>
            <a:endParaRPr/>
          </a:p>
        </p:txBody>
      </p:sp>
      <p:sp>
        <p:nvSpPr>
          <p:cNvPr id="371" name="Shape 37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two fully connected layers in the CNN model are replaced by two LSTM layers comprising of 50 and 20 nodes respectively.</a:t>
            </a:r>
            <a:endParaRPr/>
          </a:p>
          <a:p>
            <a:pPr indent="0" lvl="0" marL="0">
              <a:spcBef>
                <a:spcPts val="1600"/>
              </a:spcBef>
              <a:spcAft>
                <a:spcPts val="1600"/>
              </a:spcAft>
              <a:buNone/>
            </a:pPr>
            <a:r>
              <a:rPr lang="en"/>
              <a:t>The model achieved an accuracy of </a:t>
            </a:r>
            <a:r>
              <a:rPr b="1" lang="en" u="sng"/>
              <a:t>92%.</a:t>
            </a:r>
            <a:endParaRPr b="1" u="sng"/>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Shape 37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a:t>
            </a:r>
            <a:endParaRPr/>
          </a:p>
        </p:txBody>
      </p:sp>
      <p:sp>
        <p:nvSpPr>
          <p:cNvPr id="377" name="Shape 37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Use of CNN-LSTM model for recognition of emotion from speech is a effective step towards designing a generic emotion recognition system. Although the size of data set is not so large the performance of our proposed model is promising enough. Some normalized input data or use of Bidirectional LSTM instead of LSTM can lead to us more better solution. Also the training will produce more convenient outcome if we can feed a larger set of data to the system.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Shape 382"/>
          <p:cNvSpPr txBox="1"/>
          <p:nvPr>
            <p:ph type="title"/>
          </p:nvPr>
        </p:nvSpPr>
        <p:spPr>
          <a:xfrm>
            <a:off x="1303800" y="63262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ENJOY DEEP LEARNING</a:t>
            </a:r>
            <a:endParaRPr/>
          </a:p>
        </p:txBody>
      </p:sp>
      <p:sp>
        <p:nvSpPr>
          <p:cNvPr id="383" name="Shape 38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303800" y="635350"/>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Objective</a:t>
            </a:r>
            <a:endParaRPr/>
          </a:p>
        </p:txBody>
      </p:sp>
      <p:sp>
        <p:nvSpPr>
          <p:cNvPr id="284" name="Shape 28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objective is to make a machine learning model which can classify speech into various categories of emotions.</a:t>
            </a:r>
            <a:endParaRPr/>
          </a:p>
          <a:p>
            <a:pPr indent="0" lvl="0" marL="0">
              <a:spcBef>
                <a:spcPts val="1600"/>
              </a:spcBef>
              <a:spcAft>
                <a:spcPts val="1600"/>
              </a:spcAft>
              <a:buNone/>
            </a:pPr>
            <a:r>
              <a:rPr lang="en"/>
              <a:t>The application of the speech emotion recognition system include the psychiatric diagnosis, intelligent toys, lie detection, in the call centre conversations which is the most important application for the automated recognition of emotions from the speech, in car board system where information of the mental state of the driver may provide to the system to start his/her safety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Common Technique</a:t>
            </a:r>
            <a:endParaRPr/>
          </a:p>
        </p:txBody>
      </p:sp>
      <p:grpSp>
        <p:nvGrpSpPr>
          <p:cNvPr id="290" name="Shape 290"/>
          <p:cNvGrpSpPr/>
          <p:nvPr/>
        </p:nvGrpSpPr>
        <p:grpSpPr>
          <a:xfrm>
            <a:off x="102975" y="1424439"/>
            <a:ext cx="2726700" cy="3482836"/>
            <a:chOff x="0" y="1189989"/>
            <a:chExt cx="2726700" cy="3482836"/>
          </a:xfrm>
        </p:grpSpPr>
        <p:sp>
          <p:nvSpPr>
            <p:cNvPr id="291" name="Shape 291"/>
            <p:cNvSpPr/>
            <p:nvPr/>
          </p:nvSpPr>
          <p:spPr>
            <a:xfrm>
              <a:off x="0" y="1189989"/>
              <a:ext cx="27267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	Input</a:t>
              </a:r>
              <a:endParaRPr>
                <a:solidFill>
                  <a:srgbClr val="FFFFFF"/>
                </a:solidFill>
                <a:latin typeface="Roboto"/>
                <a:ea typeface="Roboto"/>
                <a:cs typeface="Roboto"/>
                <a:sym typeface="Roboto"/>
              </a:endParaRPr>
            </a:p>
          </p:txBody>
        </p:sp>
        <p:sp>
          <p:nvSpPr>
            <p:cNvPr id="292" name="Shape 292"/>
            <p:cNvSpPr txBox="1"/>
            <p:nvPr/>
          </p:nvSpPr>
          <p:spPr>
            <a:xfrm>
              <a:off x="410850" y="2057125"/>
              <a:ext cx="1905000" cy="2615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200">
                  <a:latin typeface="Roboto"/>
                  <a:ea typeface="Roboto"/>
                  <a:cs typeface="Roboto"/>
                  <a:sym typeface="Roboto"/>
                </a:rPr>
                <a:t>Audio </a:t>
              </a:r>
              <a:r>
                <a:rPr lang="en" sz="1200">
                  <a:latin typeface="Roboto"/>
                  <a:ea typeface="Roboto"/>
                  <a:cs typeface="Roboto"/>
                  <a:sym typeface="Roboto"/>
                </a:rPr>
                <a:t>files</a:t>
              </a:r>
              <a:r>
                <a:rPr lang="en" sz="1200">
                  <a:latin typeface="Roboto"/>
                  <a:ea typeface="Roboto"/>
                  <a:cs typeface="Roboto"/>
                  <a:sym typeface="Roboto"/>
                </a:rPr>
                <a:t> in .wav, .mp3 format</a:t>
              </a:r>
              <a:endParaRPr sz="1200">
                <a:latin typeface="Roboto"/>
                <a:ea typeface="Roboto"/>
                <a:cs typeface="Roboto"/>
                <a:sym typeface="Roboto"/>
              </a:endParaRPr>
            </a:p>
          </p:txBody>
        </p:sp>
      </p:grpSp>
      <p:grpSp>
        <p:nvGrpSpPr>
          <p:cNvPr id="293" name="Shape 293"/>
          <p:cNvGrpSpPr/>
          <p:nvPr/>
        </p:nvGrpSpPr>
        <p:grpSpPr>
          <a:xfrm>
            <a:off x="2366400" y="1424225"/>
            <a:ext cx="2541300" cy="3483050"/>
            <a:chOff x="2263425" y="1189775"/>
            <a:chExt cx="2541300" cy="3483050"/>
          </a:xfrm>
        </p:grpSpPr>
        <p:sp>
          <p:nvSpPr>
            <p:cNvPr id="294" name="Shape 294"/>
            <p:cNvSpPr/>
            <p:nvPr/>
          </p:nvSpPr>
          <p:spPr>
            <a:xfrm>
              <a:off x="2263425" y="1189775"/>
              <a:ext cx="25413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algn="l">
                <a:spcBef>
                  <a:spcPts val="0"/>
                </a:spcBef>
                <a:spcAft>
                  <a:spcPts val="0"/>
                </a:spcAft>
                <a:buNone/>
              </a:pPr>
              <a:r>
                <a:rPr lang="en">
                  <a:solidFill>
                    <a:srgbClr val="FFFFFF"/>
                  </a:solidFill>
                  <a:latin typeface="Roboto"/>
                  <a:ea typeface="Roboto"/>
                  <a:cs typeface="Roboto"/>
                  <a:sym typeface="Roboto"/>
                </a:rPr>
                <a:t>Feature Extraction</a:t>
              </a:r>
              <a:endParaRPr>
                <a:solidFill>
                  <a:srgbClr val="FFFFFF"/>
                </a:solidFill>
                <a:latin typeface="Roboto"/>
                <a:ea typeface="Roboto"/>
                <a:cs typeface="Roboto"/>
                <a:sym typeface="Roboto"/>
              </a:endParaRPr>
            </a:p>
          </p:txBody>
        </p:sp>
        <p:sp>
          <p:nvSpPr>
            <p:cNvPr id="295" name="Shape 295"/>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304800" lvl="0" marL="457200" rtl="0">
                <a:lnSpc>
                  <a:spcPct val="115000"/>
                </a:lnSpc>
                <a:spcBef>
                  <a:spcPts val="0"/>
                </a:spcBef>
                <a:spcAft>
                  <a:spcPts val="0"/>
                </a:spcAft>
                <a:buSzPts val="1200"/>
                <a:buFont typeface="Roboto"/>
                <a:buChar char="●"/>
              </a:pPr>
              <a:r>
                <a:rPr lang="en" sz="1200">
                  <a:latin typeface="Roboto"/>
                  <a:ea typeface="Roboto"/>
                  <a:cs typeface="Roboto"/>
                  <a:sym typeface="Roboto"/>
                </a:rPr>
                <a:t>Pitch</a:t>
              </a:r>
              <a:endParaRPr sz="1200">
                <a:latin typeface="Roboto"/>
                <a:ea typeface="Roboto"/>
                <a:cs typeface="Roboto"/>
                <a:sym typeface="Roboto"/>
              </a:endParaRPr>
            </a:p>
            <a:p>
              <a:pPr indent="-304800" lvl="0" marL="457200" rtl="0">
                <a:lnSpc>
                  <a:spcPct val="115000"/>
                </a:lnSpc>
                <a:spcBef>
                  <a:spcPts val="0"/>
                </a:spcBef>
                <a:spcAft>
                  <a:spcPts val="0"/>
                </a:spcAft>
                <a:buSzPts val="1200"/>
                <a:buFont typeface="Roboto"/>
                <a:buChar char="●"/>
              </a:pPr>
              <a:r>
                <a:rPr lang="en" sz="1200">
                  <a:latin typeface="Roboto"/>
                  <a:ea typeface="Roboto"/>
                  <a:cs typeface="Roboto"/>
                  <a:sym typeface="Roboto"/>
                </a:rPr>
                <a:t>Speech Energy</a:t>
              </a:r>
              <a:endParaRPr sz="1200">
                <a:latin typeface="Roboto"/>
                <a:ea typeface="Roboto"/>
                <a:cs typeface="Roboto"/>
                <a:sym typeface="Roboto"/>
              </a:endParaRPr>
            </a:p>
            <a:p>
              <a:pPr indent="-304800" lvl="0" marL="457200" rtl="0">
                <a:lnSpc>
                  <a:spcPct val="115000"/>
                </a:lnSpc>
                <a:spcBef>
                  <a:spcPts val="0"/>
                </a:spcBef>
                <a:spcAft>
                  <a:spcPts val="0"/>
                </a:spcAft>
                <a:buSzPts val="1200"/>
                <a:buFont typeface="Roboto"/>
                <a:buChar char="●"/>
              </a:pPr>
              <a:r>
                <a:rPr lang="en" sz="1200">
                  <a:latin typeface="Roboto"/>
                  <a:ea typeface="Roboto"/>
                  <a:cs typeface="Roboto"/>
                  <a:sym typeface="Roboto"/>
                </a:rPr>
                <a:t>MFCC</a:t>
              </a:r>
              <a:endParaRPr sz="1200">
                <a:latin typeface="Roboto"/>
                <a:ea typeface="Roboto"/>
                <a:cs typeface="Roboto"/>
                <a:sym typeface="Roboto"/>
              </a:endParaRPr>
            </a:p>
            <a:p>
              <a:pPr indent="-304800" lvl="0" marL="457200" rtl="0">
                <a:lnSpc>
                  <a:spcPct val="115000"/>
                </a:lnSpc>
                <a:spcBef>
                  <a:spcPts val="0"/>
                </a:spcBef>
                <a:spcAft>
                  <a:spcPts val="0"/>
                </a:spcAft>
                <a:buSzPts val="1200"/>
                <a:buFont typeface="Roboto"/>
                <a:buChar char="●"/>
              </a:pPr>
              <a:r>
                <a:rPr lang="en" sz="1200">
                  <a:latin typeface="Roboto"/>
                  <a:ea typeface="Roboto"/>
                  <a:cs typeface="Roboto"/>
                  <a:sym typeface="Roboto"/>
                </a:rPr>
                <a:t>Mel</a:t>
              </a:r>
              <a:endParaRPr sz="1200">
                <a:latin typeface="Roboto"/>
                <a:ea typeface="Roboto"/>
                <a:cs typeface="Roboto"/>
                <a:sym typeface="Roboto"/>
              </a:endParaRPr>
            </a:p>
          </p:txBody>
        </p:sp>
      </p:grpSp>
      <p:grpSp>
        <p:nvGrpSpPr>
          <p:cNvPr id="296" name="Shape 296"/>
          <p:cNvGrpSpPr/>
          <p:nvPr/>
        </p:nvGrpSpPr>
        <p:grpSpPr>
          <a:xfrm>
            <a:off x="4432949" y="1424338"/>
            <a:ext cx="2541300" cy="3483050"/>
            <a:chOff x="4329974" y="1189775"/>
            <a:chExt cx="2541300" cy="3483050"/>
          </a:xfrm>
        </p:grpSpPr>
        <p:sp>
          <p:nvSpPr>
            <p:cNvPr id="297" name="Shape 297"/>
            <p:cNvSpPr/>
            <p:nvPr/>
          </p:nvSpPr>
          <p:spPr>
            <a:xfrm>
              <a:off x="4329974" y="1189775"/>
              <a:ext cx="25413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algn="l">
                <a:spcBef>
                  <a:spcPts val="0"/>
                </a:spcBef>
                <a:spcAft>
                  <a:spcPts val="0"/>
                </a:spcAft>
                <a:buNone/>
              </a:pPr>
              <a:r>
                <a:rPr lang="en">
                  <a:solidFill>
                    <a:srgbClr val="FFFFFF"/>
                  </a:solidFill>
                  <a:latin typeface="Roboto"/>
                  <a:ea typeface="Roboto"/>
                  <a:cs typeface="Roboto"/>
                  <a:sym typeface="Roboto"/>
                </a:rPr>
                <a:t>Classification</a:t>
              </a:r>
              <a:endParaRPr>
                <a:solidFill>
                  <a:srgbClr val="FFFFFF"/>
                </a:solidFill>
                <a:latin typeface="Roboto"/>
                <a:ea typeface="Roboto"/>
                <a:cs typeface="Roboto"/>
                <a:sym typeface="Roboto"/>
              </a:endParaRPr>
            </a:p>
          </p:txBody>
        </p:sp>
        <p:sp>
          <p:nvSpPr>
            <p:cNvPr id="298" name="Shape 298"/>
            <p:cNvSpPr txBox="1"/>
            <p:nvPr/>
          </p:nvSpPr>
          <p:spPr>
            <a:xfrm>
              <a:off x="4613553" y="2057125"/>
              <a:ext cx="1905000" cy="2615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200">
                  <a:latin typeface="Roboto"/>
                  <a:ea typeface="Roboto"/>
                  <a:cs typeface="Roboto"/>
                  <a:sym typeface="Roboto"/>
                </a:rPr>
                <a:t>Simple classification algorithms:</a:t>
              </a:r>
              <a:endParaRPr sz="1200">
                <a:latin typeface="Roboto"/>
                <a:ea typeface="Roboto"/>
                <a:cs typeface="Roboto"/>
                <a:sym typeface="Roboto"/>
              </a:endParaRPr>
            </a:p>
            <a:p>
              <a:pPr indent="-304800" lvl="0" marL="457200" rtl="0">
                <a:lnSpc>
                  <a:spcPct val="115000"/>
                </a:lnSpc>
                <a:spcBef>
                  <a:spcPts val="0"/>
                </a:spcBef>
                <a:spcAft>
                  <a:spcPts val="0"/>
                </a:spcAft>
                <a:buSzPts val="1200"/>
                <a:buFont typeface="Roboto"/>
                <a:buChar char="●"/>
              </a:pPr>
              <a:r>
                <a:rPr lang="en" sz="1200">
                  <a:latin typeface="Roboto"/>
                  <a:ea typeface="Roboto"/>
                  <a:cs typeface="Roboto"/>
                  <a:sym typeface="Roboto"/>
                </a:rPr>
                <a:t>SVM</a:t>
              </a:r>
              <a:endParaRPr sz="1200">
                <a:latin typeface="Roboto"/>
                <a:ea typeface="Roboto"/>
                <a:cs typeface="Roboto"/>
                <a:sym typeface="Roboto"/>
              </a:endParaRPr>
            </a:p>
            <a:p>
              <a:pPr indent="-304800" lvl="0" marL="457200" rtl="0">
                <a:lnSpc>
                  <a:spcPct val="115000"/>
                </a:lnSpc>
                <a:spcBef>
                  <a:spcPts val="0"/>
                </a:spcBef>
                <a:spcAft>
                  <a:spcPts val="0"/>
                </a:spcAft>
                <a:buSzPts val="1200"/>
                <a:buFont typeface="Roboto"/>
                <a:buChar char="●"/>
              </a:pPr>
              <a:r>
                <a:rPr lang="en" sz="1200">
                  <a:latin typeface="Roboto"/>
                  <a:ea typeface="Roboto"/>
                  <a:cs typeface="Roboto"/>
                  <a:sym typeface="Roboto"/>
                </a:rPr>
                <a:t>KNN</a:t>
              </a:r>
              <a:endParaRPr sz="1200">
                <a:latin typeface="Roboto"/>
                <a:ea typeface="Roboto"/>
                <a:cs typeface="Roboto"/>
                <a:sym typeface="Roboto"/>
              </a:endParaRPr>
            </a:p>
            <a:p>
              <a:pPr indent="-304800" lvl="0" marL="457200" rtl="0">
                <a:lnSpc>
                  <a:spcPct val="115000"/>
                </a:lnSpc>
                <a:spcBef>
                  <a:spcPts val="0"/>
                </a:spcBef>
                <a:spcAft>
                  <a:spcPts val="0"/>
                </a:spcAft>
                <a:buSzPts val="1200"/>
                <a:buFont typeface="Roboto"/>
                <a:buChar char="●"/>
              </a:pPr>
              <a:r>
                <a:rPr lang="en" sz="1200">
                  <a:latin typeface="Roboto"/>
                  <a:ea typeface="Roboto"/>
                  <a:cs typeface="Roboto"/>
                  <a:sym typeface="Roboto"/>
                </a:rPr>
                <a:t>Random forest</a:t>
              </a:r>
              <a:endParaRPr sz="1200">
                <a:latin typeface="Roboto"/>
                <a:ea typeface="Roboto"/>
                <a:cs typeface="Roboto"/>
                <a:sym typeface="Roboto"/>
              </a:endParaRPr>
            </a:p>
            <a:p>
              <a:pPr indent="-304800" lvl="0" marL="457200" rtl="0">
                <a:lnSpc>
                  <a:spcPct val="115000"/>
                </a:lnSpc>
                <a:spcBef>
                  <a:spcPts val="0"/>
                </a:spcBef>
                <a:spcAft>
                  <a:spcPts val="0"/>
                </a:spcAft>
                <a:buSzPts val="1200"/>
                <a:buFont typeface="Roboto"/>
                <a:buChar char="●"/>
              </a:pPr>
              <a:r>
                <a:rPr lang="en" sz="1200">
                  <a:latin typeface="Roboto"/>
                  <a:ea typeface="Roboto"/>
                  <a:cs typeface="Roboto"/>
                  <a:sym typeface="Roboto"/>
                </a:rPr>
                <a:t>Gradient Boosting</a:t>
              </a:r>
              <a:endParaRPr sz="1200">
                <a:latin typeface="Roboto"/>
                <a:ea typeface="Roboto"/>
                <a:cs typeface="Roboto"/>
                <a:sym typeface="Roboto"/>
              </a:endParaRPr>
            </a:p>
            <a:p>
              <a:pPr indent="-304800" lvl="0" marL="457200" rtl="0">
                <a:lnSpc>
                  <a:spcPct val="115000"/>
                </a:lnSpc>
                <a:spcBef>
                  <a:spcPts val="0"/>
                </a:spcBef>
                <a:spcAft>
                  <a:spcPts val="0"/>
                </a:spcAft>
                <a:buSzPts val="1200"/>
                <a:buFont typeface="Roboto"/>
                <a:buChar char="●"/>
              </a:pPr>
              <a:r>
                <a:rPr lang="en" sz="1200">
                  <a:latin typeface="Roboto"/>
                  <a:ea typeface="Roboto"/>
                  <a:cs typeface="Roboto"/>
                  <a:sym typeface="Roboto"/>
                </a:rPr>
                <a:t>Extra trees</a:t>
              </a:r>
              <a:endParaRPr sz="1200">
                <a:latin typeface="Roboto"/>
                <a:ea typeface="Roboto"/>
                <a:cs typeface="Roboto"/>
                <a:sym typeface="Roboto"/>
              </a:endParaRPr>
            </a:p>
            <a:p>
              <a:pPr indent="0" lvl="0" marL="0" rtl="0">
                <a:lnSpc>
                  <a:spcPct val="115000"/>
                </a:lnSpc>
                <a:spcBef>
                  <a:spcPts val="0"/>
                </a:spcBef>
                <a:spcAft>
                  <a:spcPts val="0"/>
                </a:spcAft>
                <a:buNone/>
              </a:pPr>
              <a:r>
                <a:rPr lang="en" sz="1200">
                  <a:latin typeface="Roboto"/>
                  <a:ea typeface="Roboto"/>
                  <a:cs typeface="Roboto"/>
                  <a:sym typeface="Roboto"/>
                </a:rPr>
                <a:t>Using Deep learning:</a:t>
              </a:r>
              <a:endParaRPr sz="1200">
                <a:latin typeface="Roboto"/>
                <a:ea typeface="Roboto"/>
                <a:cs typeface="Roboto"/>
                <a:sym typeface="Roboto"/>
              </a:endParaRPr>
            </a:p>
            <a:p>
              <a:pPr indent="-304800" lvl="0" marL="457200" rtl="0">
                <a:lnSpc>
                  <a:spcPct val="115000"/>
                </a:lnSpc>
                <a:spcBef>
                  <a:spcPts val="0"/>
                </a:spcBef>
                <a:spcAft>
                  <a:spcPts val="0"/>
                </a:spcAft>
                <a:buSzPts val="1200"/>
                <a:buFont typeface="Roboto"/>
                <a:buChar char="●"/>
              </a:pPr>
              <a:r>
                <a:rPr lang="en" sz="1200">
                  <a:latin typeface="Roboto"/>
                  <a:ea typeface="Roboto"/>
                  <a:cs typeface="Roboto"/>
                  <a:sym typeface="Roboto"/>
                </a:rPr>
                <a:t>CNN</a:t>
              </a:r>
              <a:endParaRPr sz="1200">
                <a:latin typeface="Roboto"/>
                <a:ea typeface="Roboto"/>
                <a:cs typeface="Roboto"/>
                <a:sym typeface="Roboto"/>
              </a:endParaRPr>
            </a:p>
            <a:p>
              <a:pPr indent="-304800" lvl="0" marL="457200" rtl="0">
                <a:lnSpc>
                  <a:spcPct val="115000"/>
                </a:lnSpc>
                <a:spcBef>
                  <a:spcPts val="0"/>
                </a:spcBef>
                <a:spcAft>
                  <a:spcPts val="0"/>
                </a:spcAft>
                <a:buSzPts val="1200"/>
                <a:buFont typeface="Roboto"/>
                <a:buChar char="●"/>
              </a:pPr>
              <a:r>
                <a:rPr lang="en" sz="1200">
                  <a:latin typeface="Roboto"/>
                  <a:ea typeface="Roboto"/>
                  <a:cs typeface="Roboto"/>
                  <a:sym typeface="Roboto"/>
                </a:rPr>
                <a:t>CNN+LSTM</a:t>
              </a:r>
              <a:endParaRPr sz="1200">
                <a:latin typeface="Roboto"/>
                <a:ea typeface="Roboto"/>
                <a:cs typeface="Roboto"/>
                <a:sym typeface="Roboto"/>
              </a:endParaRPr>
            </a:p>
          </p:txBody>
        </p:sp>
      </p:grpSp>
      <p:grpSp>
        <p:nvGrpSpPr>
          <p:cNvPr id="299" name="Shape 299"/>
          <p:cNvGrpSpPr/>
          <p:nvPr/>
        </p:nvGrpSpPr>
        <p:grpSpPr>
          <a:xfrm>
            <a:off x="6499714" y="1424225"/>
            <a:ext cx="2541300" cy="3483050"/>
            <a:chOff x="6396739" y="1189775"/>
            <a:chExt cx="2541300" cy="3483050"/>
          </a:xfrm>
        </p:grpSpPr>
        <p:sp>
          <p:nvSpPr>
            <p:cNvPr id="300" name="Shape 300"/>
            <p:cNvSpPr/>
            <p:nvPr/>
          </p:nvSpPr>
          <p:spPr>
            <a:xfrm>
              <a:off x="6396739" y="1189775"/>
              <a:ext cx="25413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a:solidFill>
                    <a:srgbClr val="FFFFFF"/>
                  </a:solidFill>
                  <a:latin typeface="Roboto"/>
                  <a:ea typeface="Roboto"/>
                  <a:cs typeface="Roboto"/>
                  <a:sym typeface="Roboto"/>
                </a:rPr>
                <a:t>Output</a:t>
              </a:r>
              <a:endParaRPr>
                <a:solidFill>
                  <a:srgbClr val="FFFFFF"/>
                </a:solidFill>
                <a:latin typeface="Roboto"/>
                <a:ea typeface="Roboto"/>
                <a:cs typeface="Roboto"/>
                <a:sym typeface="Roboto"/>
              </a:endParaRPr>
            </a:p>
          </p:txBody>
        </p:sp>
        <p:sp>
          <p:nvSpPr>
            <p:cNvPr id="301" name="Shape 301"/>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200">
                  <a:latin typeface="Roboto"/>
                  <a:ea typeface="Roboto"/>
                  <a:cs typeface="Roboto"/>
                  <a:sym typeface="Roboto"/>
                </a:rPr>
                <a:t>The different emotion to which the audio files belong.</a:t>
              </a:r>
              <a:endParaRPr sz="1200">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Speech Corpus</a:t>
            </a:r>
            <a:endParaRPr/>
          </a:p>
        </p:txBody>
      </p:sp>
      <p:sp>
        <p:nvSpPr>
          <p:cNvPr id="307" name="Shape 307"/>
          <p:cNvSpPr txBox="1"/>
          <p:nvPr>
            <p:ph idx="1" type="body"/>
          </p:nvPr>
        </p:nvSpPr>
        <p:spPr>
          <a:xfrm>
            <a:off x="1267825" y="1276675"/>
            <a:ext cx="7030500" cy="3555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Ryerson Speech database has been used. This dataset contains 1440 files(60 trails per actor x 24 actors), total size = 215 MB classified into 8 different classes, namely angry, calm, disgust, happy, fearful, sad, surprised and neutral. The first 7 of them contains 192 files, whereas neutral contains 96 files in .wav format. Each file has a unique filename made up of 7-part numerical identifiers (e.g., 02-01-06-01-02-01-12.wav).</a:t>
            </a:r>
            <a:r>
              <a:rPr lang="en" sz="1050">
                <a:solidFill>
                  <a:srgbClr val="333333"/>
                </a:solidFill>
                <a:latin typeface="Roboto"/>
                <a:ea typeface="Roboto"/>
                <a:cs typeface="Roboto"/>
                <a:sym typeface="Roboto"/>
              </a:rPr>
              <a:t>: </a:t>
            </a:r>
            <a:endParaRPr sz="1050">
              <a:solidFill>
                <a:srgbClr val="333333"/>
              </a:solidFill>
              <a:latin typeface="Roboto"/>
              <a:ea typeface="Roboto"/>
              <a:cs typeface="Roboto"/>
              <a:sym typeface="Roboto"/>
            </a:endParaRPr>
          </a:p>
          <a:p>
            <a:pPr indent="0" lvl="0" marL="0" rtl="0">
              <a:spcBef>
                <a:spcPts val="1600"/>
              </a:spcBef>
              <a:spcAft>
                <a:spcPts val="0"/>
              </a:spcAft>
              <a:buNone/>
            </a:pPr>
            <a:r>
              <a:rPr lang="en" sz="1100">
                <a:solidFill>
                  <a:srgbClr val="333333"/>
                </a:solidFill>
              </a:rPr>
              <a:t>Filename Identifiers:</a:t>
            </a:r>
            <a:endParaRPr sz="1100">
              <a:solidFill>
                <a:srgbClr val="333333"/>
              </a:solidFill>
            </a:endParaRPr>
          </a:p>
          <a:p>
            <a:pPr indent="-295275" lvl="0" marL="457200" rtl="0">
              <a:spcBef>
                <a:spcPts val="800"/>
              </a:spcBef>
              <a:spcAft>
                <a:spcPts val="0"/>
              </a:spcAft>
              <a:buClr>
                <a:srgbClr val="333333"/>
              </a:buClr>
              <a:buSzPts val="1050"/>
              <a:buFont typeface="Roboto"/>
              <a:buChar char="●"/>
            </a:pPr>
            <a:r>
              <a:rPr lang="en" sz="1050">
                <a:solidFill>
                  <a:srgbClr val="333333"/>
                </a:solidFill>
                <a:latin typeface="Roboto"/>
                <a:ea typeface="Roboto"/>
                <a:cs typeface="Roboto"/>
                <a:sym typeface="Roboto"/>
              </a:rPr>
              <a:t>	Modality (01 = full-AV, 02 = video-only, 03 = audio-only).</a:t>
            </a:r>
            <a:endParaRPr sz="1050">
              <a:solidFill>
                <a:srgbClr val="333333"/>
              </a:solidFill>
              <a:latin typeface="Roboto"/>
              <a:ea typeface="Roboto"/>
              <a:cs typeface="Roboto"/>
              <a:sym typeface="Roboto"/>
            </a:endParaRPr>
          </a:p>
          <a:p>
            <a:pPr indent="-295275" lvl="0" marL="457200" rtl="0">
              <a:spcBef>
                <a:spcPts val="0"/>
              </a:spcBef>
              <a:spcAft>
                <a:spcPts val="0"/>
              </a:spcAft>
              <a:buClr>
                <a:srgbClr val="333333"/>
              </a:buClr>
              <a:buSzPts val="1050"/>
              <a:buFont typeface="Roboto"/>
              <a:buChar char="●"/>
            </a:pPr>
            <a:r>
              <a:rPr lang="en" sz="1050">
                <a:solidFill>
                  <a:srgbClr val="333333"/>
                </a:solidFill>
                <a:latin typeface="Roboto"/>
                <a:ea typeface="Roboto"/>
                <a:cs typeface="Roboto"/>
                <a:sym typeface="Roboto"/>
              </a:rPr>
              <a:t>	Vocal channel (01 = speech,ach  02 = song).</a:t>
            </a:r>
            <a:endParaRPr sz="1050">
              <a:solidFill>
                <a:srgbClr val="333333"/>
              </a:solidFill>
              <a:latin typeface="Roboto"/>
              <a:ea typeface="Roboto"/>
              <a:cs typeface="Roboto"/>
              <a:sym typeface="Roboto"/>
            </a:endParaRPr>
          </a:p>
          <a:p>
            <a:pPr indent="-295275" lvl="0" marL="457200" rtl="0">
              <a:spcBef>
                <a:spcPts val="0"/>
              </a:spcBef>
              <a:spcAft>
                <a:spcPts val="0"/>
              </a:spcAft>
              <a:buClr>
                <a:srgbClr val="333333"/>
              </a:buClr>
              <a:buSzPts val="1050"/>
              <a:buFont typeface="Roboto"/>
              <a:buChar char="●"/>
            </a:pPr>
            <a:r>
              <a:rPr lang="en" sz="1050">
                <a:solidFill>
                  <a:srgbClr val="333333"/>
                </a:solidFill>
                <a:latin typeface="Roboto"/>
                <a:ea typeface="Roboto"/>
                <a:cs typeface="Roboto"/>
                <a:sym typeface="Roboto"/>
              </a:rPr>
              <a:t>	Emotion (01 = neutral, 02 = calm, 03 = happy, 04 = sad, 05 = angry, 06 = fearful, 07 = disgust, 08 = surprised).</a:t>
            </a:r>
            <a:endParaRPr sz="1050">
              <a:solidFill>
                <a:srgbClr val="333333"/>
              </a:solidFill>
              <a:latin typeface="Roboto"/>
              <a:ea typeface="Roboto"/>
              <a:cs typeface="Roboto"/>
              <a:sym typeface="Roboto"/>
            </a:endParaRPr>
          </a:p>
          <a:p>
            <a:pPr indent="-295275" lvl="0" marL="457200" rtl="0">
              <a:spcBef>
                <a:spcPts val="0"/>
              </a:spcBef>
              <a:spcAft>
                <a:spcPts val="0"/>
              </a:spcAft>
              <a:buClr>
                <a:srgbClr val="333333"/>
              </a:buClr>
              <a:buSzPts val="1050"/>
              <a:buFont typeface="Roboto"/>
              <a:buChar char="●"/>
            </a:pPr>
            <a:r>
              <a:rPr lang="en" sz="1050">
                <a:solidFill>
                  <a:srgbClr val="333333"/>
                </a:solidFill>
                <a:latin typeface="Roboto"/>
                <a:ea typeface="Roboto"/>
                <a:cs typeface="Roboto"/>
                <a:sym typeface="Roboto"/>
              </a:rPr>
              <a:t>	Emotional intensity (01 = normal, 02 = strong). NOTE: There is no strong intensity for the 'neutral' emotion.</a:t>
            </a:r>
            <a:endParaRPr sz="1050">
              <a:solidFill>
                <a:srgbClr val="333333"/>
              </a:solidFill>
              <a:latin typeface="Roboto"/>
              <a:ea typeface="Roboto"/>
              <a:cs typeface="Roboto"/>
              <a:sym typeface="Roboto"/>
            </a:endParaRPr>
          </a:p>
          <a:p>
            <a:pPr indent="-295275" lvl="0" marL="457200" rtl="0">
              <a:spcBef>
                <a:spcPts val="0"/>
              </a:spcBef>
              <a:spcAft>
                <a:spcPts val="0"/>
              </a:spcAft>
              <a:buClr>
                <a:srgbClr val="333333"/>
              </a:buClr>
              <a:buSzPts val="1050"/>
              <a:buFont typeface="Roboto"/>
              <a:buChar char="●"/>
            </a:pPr>
            <a:r>
              <a:rPr lang="en" sz="1050">
                <a:solidFill>
                  <a:srgbClr val="333333"/>
                </a:solidFill>
                <a:latin typeface="Roboto"/>
                <a:ea typeface="Roboto"/>
                <a:cs typeface="Roboto"/>
                <a:sym typeface="Roboto"/>
              </a:rPr>
              <a:t>	Statement (01 = "Kids are talking by the door", 02 = "Dogs are sitting by the door").</a:t>
            </a:r>
            <a:endParaRPr sz="1050">
              <a:solidFill>
                <a:srgbClr val="333333"/>
              </a:solidFill>
              <a:latin typeface="Roboto"/>
              <a:ea typeface="Roboto"/>
              <a:cs typeface="Roboto"/>
              <a:sym typeface="Roboto"/>
            </a:endParaRPr>
          </a:p>
          <a:p>
            <a:pPr indent="-295275" lvl="0" marL="457200" rtl="0">
              <a:spcBef>
                <a:spcPts val="0"/>
              </a:spcBef>
              <a:spcAft>
                <a:spcPts val="0"/>
              </a:spcAft>
              <a:buClr>
                <a:srgbClr val="333333"/>
              </a:buClr>
              <a:buSzPts val="1050"/>
              <a:buFont typeface="Roboto"/>
              <a:buChar char="●"/>
            </a:pPr>
            <a:r>
              <a:rPr lang="en" sz="1050">
                <a:solidFill>
                  <a:srgbClr val="333333"/>
                </a:solidFill>
                <a:latin typeface="Roboto"/>
                <a:ea typeface="Roboto"/>
                <a:cs typeface="Roboto"/>
                <a:sym typeface="Roboto"/>
              </a:rPr>
              <a:t>	Repetition (01 = 1st repetition, 02 = 2nd repetition).</a:t>
            </a:r>
            <a:endParaRPr sz="1050">
              <a:solidFill>
                <a:srgbClr val="333333"/>
              </a:solidFill>
              <a:latin typeface="Roboto"/>
              <a:ea typeface="Roboto"/>
              <a:cs typeface="Roboto"/>
              <a:sym typeface="Roboto"/>
            </a:endParaRPr>
          </a:p>
          <a:p>
            <a:pPr indent="-295275" lvl="0" marL="457200" rtl="0">
              <a:spcBef>
                <a:spcPts val="0"/>
              </a:spcBef>
              <a:spcAft>
                <a:spcPts val="0"/>
              </a:spcAft>
              <a:buClr>
                <a:srgbClr val="333333"/>
              </a:buClr>
              <a:buSzPts val="1050"/>
              <a:buFont typeface="Roboto"/>
              <a:buChar char="●"/>
            </a:pPr>
            <a:r>
              <a:rPr lang="en" sz="1050">
                <a:solidFill>
                  <a:srgbClr val="333333"/>
                </a:solidFill>
                <a:latin typeface="Roboto"/>
                <a:ea typeface="Roboto"/>
                <a:cs typeface="Roboto"/>
                <a:sym typeface="Roboto"/>
              </a:rPr>
              <a:t>	Actor (01 to 24. Odd numbered actors are male, even numbered actors are female).</a:t>
            </a:r>
            <a:endParaRPr sz="1050">
              <a:solidFill>
                <a:srgbClr val="333333"/>
              </a:solidFill>
              <a:latin typeface="Roboto"/>
              <a:ea typeface="Roboto"/>
              <a:cs typeface="Roboto"/>
              <a:sym typeface="Roboto"/>
            </a:endParaRPr>
          </a:p>
          <a:p>
            <a:pPr indent="0" lvl="0" marL="0">
              <a:spcBef>
                <a:spcPts val="800"/>
              </a:spcBef>
              <a:spcAft>
                <a:spcPts val="1600"/>
              </a:spcAft>
              <a:buNone/>
            </a:pPr>
            <a:r>
              <a:t/>
            </a:r>
            <a:endParaRPr sz="1050">
              <a:solidFill>
                <a:srgbClr val="33333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Feature Extraction</a:t>
            </a:r>
            <a:endParaRPr/>
          </a:p>
        </p:txBody>
      </p:sp>
      <p:sp>
        <p:nvSpPr>
          <p:cNvPr id="313" name="Shape 31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solidFill>
                  <a:srgbClr val="333333"/>
                </a:solidFill>
                <a:highlight>
                  <a:srgbClr val="FFFFFF"/>
                </a:highlight>
              </a:rPr>
              <a:t>‘pyAudioAnalysis’ is used to extract audio features, train and apply audio classifiers, segment an audio stream using supervised or unsupervised methodologies and visualize content relationships.</a:t>
            </a:r>
            <a:r>
              <a:rPr lang="en"/>
              <a:t> </a:t>
            </a:r>
            <a:r>
              <a:rPr lang="en">
                <a:solidFill>
                  <a:srgbClr val="24292E"/>
                </a:solidFill>
              </a:rPr>
              <a:t>The total number of features implemented in pyAudioAnalysis is 34 which includes Zero Crossing Rate, Energy, Entropy of Energy, Spectral Flux, MFCCs, Chroma Vector etc. </a:t>
            </a:r>
            <a:r>
              <a:rPr lang="en">
                <a:solidFill>
                  <a:srgbClr val="333333"/>
                </a:solidFill>
                <a:highlight>
                  <a:srgbClr val="FFFFFF"/>
                </a:highlight>
              </a:rPr>
              <a:t>The library is written in Python, which is a high-level programming language that has been attracting increasing interest, especially in the academic and scientific community during the past few years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Classifiers Used</a:t>
            </a:r>
            <a:endParaRPr/>
          </a:p>
        </p:txBody>
      </p:sp>
      <p:graphicFrame>
        <p:nvGraphicFramePr>
          <p:cNvPr id="319" name="Shape 319"/>
          <p:cNvGraphicFramePr/>
          <p:nvPr/>
        </p:nvGraphicFramePr>
        <p:xfrm>
          <a:off x="952500" y="1597875"/>
          <a:ext cx="3000000" cy="3000000"/>
        </p:xfrm>
        <a:graphic>
          <a:graphicData uri="http://schemas.openxmlformats.org/drawingml/2006/table">
            <a:tbl>
              <a:tblPr>
                <a:noFill/>
                <a:tableStyleId>{9485C639-2D4A-4278-B690-DDCCADEF1A5C}</a:tableStyleId>
              </a:tblPr>
              <a:tblGrid>
                <a:gridCol w="3619500"/>
                <a:gridCol w="3619500"/>
              </a:tblGrid>
              <a:tr h="381000">
                <a:tc>
                  <a:txBody>
                    <a:bodyPr>
                      <a:noAutofit/>
                    </a:bodyPr>
                    <a:lstStyle/>
                    <a:p>
                      <a:pPr indent="0" lvl="0" marL="0" rtl="0" algn="ctr">
                        <a:spcBef>
                          <a:spcPts val="0"/>
                        </a:spcBef>
                        <a:spcAft>
                          <a:spcPts val="0"/>
                        </a:spcAft>
                        <a:buNone/>
                      </a:pPr>
                      <a:r>
                        <a:rPr b="1" lang="en" sz="1600">
                          <a:latin typeface="Nunito"/>
                          <a:ea typeface="Nunito"/>
                          <a:cs typeface="Nunito"/>
                          <a:sym typeface="Nunito"/>
                        </a:rPr>
                        <a:t>Classifier Type</a:t>
                      </a:r>
                      <a:endParaRPr b="1" sz="1600">
                        <a:latin typeface="Nunito"/>
                        <a:ea typeface="Nunito"/>
                        <a:cs typeface="Nunito"/>
                        <a:sym typeface="Nunito"/>
                      </a:endParaRPr>
                    </a:p>
                  </a:txBody>
                  <a:tcPr marT="91425" marB="91425" marR="91425" marL="9142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600">
                          <a:latin typeface="Nunito"/>
                          <a:ea typeface="Nunito"/>
                          <a:cs typeface="Nunito"/>
                          <a:sym typeface="Nunito"/>
                        </a:rPr>
                        <a:t>Accuracy</a:t>
                      </a:r>
                      <a:endParaRPr b="1" sz="1600">
                        <a:latin typeface="Nunito"/>
                        <a:ea typeface="Nunito"/>
                        <a:cs typeface="Nunito"/>
                        <a:sym typeface="Nunito"/>
                      </a:endParaRPr>
                    </a:p>
                  </a:txBody>
                  <a:tcPr marT="91425" marB="91425" marR="91425" marL="91425">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
                          <a:latin typeface="Nunito"/>
                          <a:ea typeface="Nunito"/>
                          <a:cs typeface="Nunito"/>
                          <a:sym typeface="Nunito"/>
                        </a:rPr>
                        <a:t>SVM</a:t>
                      </a:r>
                      <a:endParaRPr>
                        <a:latin typeface="Nunito"/>
                        <a:ea typeface="Nunito"/>
                        <a:cs typeface="Nunito"/>
                        <a:sym typeface="Nunito"/>
                      </a:endParaRPr>
                    </a:p>
                  </a:txBody>
                  <a:tcPr marT="91425" marB="91425" marR="91425" marL="9142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
                          <a:latin typeface="Nunito"/>
                          <a:ea typeface="Nunito"/>
                          <a:cs typeface="Nunito"/>
                          <a:sym typeface="Nunito"/>
                        </a:rPr>
                        <a:t>51%</a:t>
                      </a:r>
                      <a:endParaRPr>
                        <a:latin typeface="Nunito"/>
                        <a:ea typeface="Nunito"/>
                        <a:cs typeface="Nunito"/>
                        <a:sym typeface="Nunito"/>
                      </a:endParaRPr>
                    </a:p>
                  </a:txBody>
                  <a:tcPr marT="91425" marB="91425" marR="91425" marL="91425">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r>
              <a:tr h="381000">
                <a:tc>
                  <a:txBody>
                    <a:bodyPr>
                      <a:noAutofit/>
                    </a:bodyPr>
                    <a:lstStyle/>
                    <a:p>
                      <a:pPr indent="0" lvl="0" marL="0" rtl="0" algn="ctr">
                        <a:spcBef>
                          <a:spcPts val="0"/>
                        </a:spcBef>
                        <a:spcAft>
                          <a:spcPts val="0"/>
                        </a:spcAft>
                        <a:buNone/>
                      </a:pPr>
                      <a:r>
                        <a:rPr lang="en">
                          <a:latin typeface="Nunito"/>
                          <a:ea typeface="Nunito"/>
                          <a:cs typeface="Nunito"/>
                          <a:sym typeface="Nunito"/>
                        </a:rPr>
                        <a:t>KNN</a:t>
                      </a:r>
                      <a:endParaRPr>
                        <a:latin typeface="Nunito"/>
                        <a:ea typeface="Nunito"/>
                        <a:cs typeface="Nunito"/>
                        <a:sym typeface="Nunito"/>
                      </a:endParaRPr>
                    </a:p>
                  </a:txBody>
                  <a:tcPr marT="91425" marB="91425" marR="91425" marL="91425">
                    <a:lnL cap="flat" cmpd="sng" w="9525">
                      <a:solidFill>
                        <a:srgbClr val="000000"/>
                      </a:solidFill>
                      <a:prstDash val="solid"/>
                      <a:round/>
                      <a:headEnd len="sm" w="sm" type="none"/>
                      <a:tailEnd len="sm" w="sm" type="none"/>
                    </a:lnL>
                  </a:tcPr>
                </a:tc>
                <a:tc>
                  <a:txBody>
                    <a:bodyPr>
                      <a:noAutofit/>
                    </a:bodyPr>
                    <a:lstStyle/>
                    <a:p>
                      <a:pPr indent="0" lvl="0" marL="0" rtl="0" algn="ctr">
                        <a:spcBef>
                          <a:spcPts val="0"/>
                        </a:spcBef>
                        <a:spcAft>
                          <a:spcPts val="0"/>
                        </a:spcAft>
                        <a:buNone/>
                      </a:pPr>
                      <a:r>
                        <a:rPr lang="en">
                          <a:latin typeface="Nunito"/>
                          <a:ea typeface="Nunito"/>
                          <a:cs typeface="Nunito"/>
                          <a:sym typeface="Nunito"/>
                        </a:rPr>
                        <a:t>55%</a:t>
                      </a:r>
                      <a:endParaRPr>
                        <a:latin typeface="Nunito"/>
                        <a:ea typeface="Nunito"/>
                        <a:cs typeface="Nunito"/>
                        <a:sym typeface="Nunito"/>
                      </a:endParaRPr>
                    </a:p>
                  </a:txBody>
                  <a:tcPr marT="91425" marB="91425" marR="91425" marL="91425">
                    <a:lnR cap="flat" cmpd="sng" w="9525">
                      <a:solidFill>
                        <a:srgbClr val="000000"/>
                      </a:solidFill>
                      <a:prstDash val="solid"/>
                      <a:round/>
                      <a:headEnd len="sm" w="sm" type="none"/>
                      <a:tailEnd len="sm" w="sm" type="none"/>
                    </a:lnR>
                  </a:tcPr>
                </a:tc>
              </a:tr>
              <a:tr h="381000">
                <a:tc>
                  <a:txBody>
                    <a:bodyPr>
                      <a:noAutofit/>
                    </a:bodyPr>
                    <a:lstStyle/>
                    <a:p>
                      <a:pPr indent="0" lvl="0" marL="0" rtl="0" algn="ctr">
                        <a:spcBef>
                          <a:spcPts val="0"/>
                        </a:spcBef>
                        <a:spcAft>
                          <a:spcPts val="0"/>
                        </a:spcAft>
                        <a:buNone/>
                      </a:pPr>
                      <a:r>
                        <a:rPr lang="en">
                          <a:latin typeface="Nunito"/>
                          <a:ea typeface="Nunito"/>
                          <a:cs typeface="Nunito"/>
                          <a:sym typeface="Nunito"/>
                        </a:rPr>
                        <a:t>Gradient Boosting</a:t>
                      </a:r>
                      <a:endParaRPr>
                        <a:latin typeface="Nunito"/>
                        <a:ea typeface="Nunito"/>
                        <a:cs typeface="Nunito"/>
                        <a:sym typeface="Nunito"/>
                      </a:endParaRPr>
                    </a:p>
                  </a:txBody>
                  <a:tcPr marT="91425" marB="91425" marR="91425" marL="91425">
                    <a:lnL cap="flat" cmpd="sng" w="9525">
                      <a:solidFill>
                        <a:srgbClr val="000000"/>
                      </a:solidFill>
                      <a:prstDash val="solid"/>
                      <a:round/>
                      <a:headEnd len="sm" w="sm" type="none"/>
                      <a:tailEnd len="sm" w="sm" type="none"/>
                    </a:lnL>
                  </a:tcPr>
                </a:tc>
                <a:tc>
                  <a:txBody>
                    <a:bodyPr>
                      <a:noAutofit/>
                    </a:bodyPr>
                    <a:lstStyle/>
                    <a:p>
                      <a:pPr indent="0" lvl="0" marL="0" rtl="0" algn="ctr">
                        <a:spcBef>
                          <a:spcPts val="0"/>
                        </a:spcBef>
                        <a:spcAft>
                          <a:spcPts val="0"/>
                        </a:spcAft>
                        <a:buNone/>
                      </a:pPr>
                      <a:r>
                        <a:rPr lang="en">
                          <a:latin typeface="Nunito"/>
                          <a:ea typeface="Nunito"/>
                          <a:cs typeface="Nunito"/>
                          <a:sym typeface="Nunito"/>
                        </a:rPr>
                        <a:t>47%</a:t>
                      </a:r>
                      <a:endParaRPr>
                        <a:latin typeface="Nunito"/>
                        <a:ea typeface="Nunito"/>
                        <a:cs typeface="Nunito"/>
                        <a:sym typeface="Nunito"/>
                      </a:endParaRPr>
                    </a:p>
                  </a:txBody>
                  <a:tcPr marT="91425" marB="91425" marR="91425" marL="91425">
                    <a:lnR cap="flat" cmpd="sng" w="9525">
                      <a:solidFill>
                        <a:srgbClr val="000000"/>
                      </a:solidFill>
                      <a:prstDash val="solid"/>
                      <a:round/>
                      <a:headEnd len="sm" w="sm" type="none"/>
                      <a:tailEnd len="sm" w="sm" type="none"/>
                    </a:lnR>
                  </a:tcPr>
                </a:tc>
              </a:tr>
              <a:tr h="381000">
                <a:tc>
                  <a:txBody>
                    <a:bodyPr>
                      <a:noAutofit/>
                    </a:bodyPr>
                    <a:lstStyle/>
                    <a:p>
                      <a:pPr indent="0" lvl="0" marL="0" rtl="0" algn="ctr">
                        <a:spcBef>
                          <a:spcPts val="0"/>
                        </a:spcBef>
                        <a:spcAft>
                          <a:spcPts val="0"/>
                        </a:spcAft>
                        <a:buNone/>
                      </a:pPr>
                      <a:r>
                        <a:rPr lang="en">
                          <a:latin typeface="Nunito"/>
                          <a:ea typeface="Nunito"/>
                          <a:cs typeface="Nunito"/>
                          <a:sym typeface="Nunito"/>
                        </a:rPr>
                        <a:t>Random Forest</a:t>
                      </a:r>
                      <a:endParaRPr>
                        <a:latin typeface="Nunito"/>
                        <a:ea typeface="Nunito"/>
                        <a:cs typeface="Nunito"/>
                        <a:sym typeface="Nunito"/>
                      </a:endParaRPr>
                    </a:p>
                  </a:txBody>
                  <a:tcPr marT="91425" marB="91425" marR="91425" marL="91425">
                    <a:lnL cap="flat" cmpd="sng" w="9525">
                      <a:solidFill>
                        <a:srgbClr val="000000"/>
                      </a:solidFill>
                      <a:prstDash val="solid"/>
                      <a:round/>
                      <a:headEnd len="sm" w="sm" type="none"/>
                      <a:tailEnd len="sm" w="sm" type="none"/>
                    </a:lnL>
                  </a:tcPr>
                </a:tc>
                <a:tc>
                  <a:txBody>
                    <a:bodyPr>
                      <a:noAutofit/>
                    </a:bodyPr>
                    <a:lstStyle/>
                    <a:p>
                      <a:pPr indent="0" lvl="0" marL="0" rtl="0" algn="ctr">
                        <a:spcBef>
                          <a:spcPts val="0"/>
                        </a:spcBef>
                        <a:spcAft>
                          <a:spcPts val="0"/>
                        </a:spcAft>
                        <a:buNone/>
                      </a:pPr>
                      <a:r>
                        <a:rPr lang="en">
                          <a:latin typeface="Nunito"/>
                          <a:ea typeface="Nunito"/>
                          <a:cs typeface="Nunito"/>
                          <a:sym typeface="Nunito"/>
                        </a:rPr>
                        <a:t>52%</a:t>
                      </a:r>
                      <a:endParaRPr>
                        <a:latin typeface="Nunito"/>
                        <a:ea typeface="Nunito"/>
                        <a:cs typeface="Nunito"/>
                        <a:sym typeface="Nunito"/>
                      </a:endParaRPr>
                    </a:p>
                  </a:txBody>
                  <a:tcPr marT="91425" marB="91425" marR="91425" marL="91425">
                    <a:lnR cap="flat" cmpd="sng" w="9525">
                      <a:solidFill>
                        <a:srgbClr val="000000"/>
                      </a:solidFill>
                      <a:prstDash val="solid"/>
                      <a:round/>
                      <a:headEnd len="sm" w="sm" type="none"/>
                      <a:tailEnd len="sm" w="sm" type="none"/>
                    </a:lnR>
                  </a:tcPr>
                </a:tc>
              </a:tr>
              <a:tr h="381000">
                <a:tc>
                  <a:txBody>
                    <a:bodyPr>
                      <a:noAutofit/>
                    </a:bodyPr>
                    <a:lstStyle/>
                    <a:p>
                      <a:pPr indent="0" lvl="0" marL="0" rtl="0" algn="ctr">
                        <a:spcBef>
                          <a:spcPts val="0"/>
                        </a:spcBef>
                        <a:spcAft>
                          <a:spcPts val="0"/>
                        </a:spcAft>
                        <a:buNone/>
                      </a:pPr>
                      <a:r>
                        <a:rPr lang="en">
                          <a:latin typeface="Nunito"/>
                          <a:ea typeface="Nunito"/>
                          <a:cs typeface="Nunito"/>
                          <a:sym typeface="Nunito"/>
                        </a:rPr>
                        <a:t>Extra Trees</a:t>
                      </a:r>
                      <a:endParaRPr>
                        <a:latin typeface="Nunito"/>
                        <a:ea typeface="Nunito"/>
                        <a:cs typeface="Nunito"/>
                        <a:sym typeface="Nunito"/>
                      </a:endParaRPr>
                    </a:p>
                  </a:txBody>
                  <a:tcPr marT="91425" marB="91425" marR="91425" marL="91425">
                    <a:lnL cap="flat" cmpd="sng" w="9525">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latin typeface="Nunito"/>
                          <a:ea typeface="Nunito"/>
                          <a:cs typeface="Nunito"/>
                          <a:sym typeface="Nunito"/>
                        </a:rPr>
                        <a:t>54%</a:t>
                      </a:r>
                      <a:endParaRPr>
                        <a:latin typeface="Nunito"/>
                        <a:ea typeface="Nunito"/>
                        <a:cs typeface="Nunito"/>
                        <a:sym typeface="Nunito"/>
                      </a:endParaRPr>
                    </a:p>
                  </a:txBody>
                  <a:tcPr marT="91425" marB="91425" marR="91425" marL="91425">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USING DEEP LEARNING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Preprocessing</a:t>
            </a:r>
            <a:endParaRPr/>
          </a:p>
        </p:txBody>
      </p:sp>
      <p:sp>
        <p:nvSpPr>
          <p:cNvPr id="330" name="Shape 330"/>
          <p:cNvSpPr txBox="1"/>
          <p:nvPr>
            <p:ph idx="1" type="body"/>
          </p:nvPr>
        </p:nvSpPr>
        <p:spPr>
          <a:xfrm>
            <a:off x="1303800" y="1460850"/>
            <a:ext cx="3794400" cy="2221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Initially, all audio files are cropped to same length.</a:t>
            </a:r>
            <a:endParaRPr/>
          </a:p>
          <a:p>
            <a:pPr indent="0" lvl="0" marL="0">
              <a:spcBef>
                <a:spcPts val="1600"/>
              </a:spcBef>
              <a:spcAft>
                <a:spcPts val="0"/>
              </a:spcAft>
              <a:buNone/>
            </a:pPr>
            <a:r>
              <a:rPr lang="en"/>
              <a:t>Mel and mfcc spectrograms are generated using the functions implemented in the librosa library of python.</a:t>
            </a:r>
            <a:endParaRPr/>
          </a:p>
          <a:p>
            <a:pPr indent="0" lvl="0" marL="0">
              <a:spcBef>
                <a:spcPts val="1600"/>
              </a:spcBef>
              <a:spcAft>
                <a:spcPts val="0"/>
              </a:spcAft>
              <a:buNone/>
            </a:pPr>
            <a:r>
              <a:rPr lang="en"/>
              <a:t>These spectrograms generated are used as an input for the CNN.</a:t>
            </a:r>
            <a:endParaRPr/>
          </a:p>
          <a:p>
            <a:pPr indent="0" lvl="0" marL="0">
              <a:spcBef>
                <a:spcPts val="1600"/>
              </a:spcBef>
              <a:spcAft>
                <a:spcPts val="1600"/>
              </a:spcAft>
              <a:buNone/>
            </a:pPr>
            <a:r>
              <a:t/>
            </a:r>
            <a:endParaRPr/>
          </a:p>
        </p:txBody>
      </p:sp>
      <p:pic>
        <p:nvPicPr>
          <p:cNvPr id="331" name="Shape 331"/>
          <p:cNvPicPr preferRelativeResize="0"/>
          <p:nvPr/>
        </p:nvPicPr>
        <p:blipFill>
          <a:blip r:embed="rId3">
            <a:alphaModFix/>
          </a:blip>
          <a:stretch>
            <a:fillRect/>
          </a:stretch>
        </p:blipFill>
        <p:spPr>
          <a:xfrm>
            <a:off x="6278925" y="1294199"/>
            <a:ext cx="2248150" cy="1535200"/>
          </a:xfrm>
          <a:prstGeom prst="rect">
            <a:avLst/>
          </a:prstGeom>
          <a:noFill/>
          <a:ln>
            <a:noFill/>
          </a:ln>
        </p:spPr>
      </p:pic>
      <p:pic>
        <p:nvPicPr>
          <p:cNvPr id="332" name="Shape 332"/>
          <p:cNvPicPr preferRelativeResize="0"/>
          <p:nvPr/>
        </p:nvPicPr>
        <p:blipFill>
          <a:blip r:embed="rId4">
            <a:alphaModFix/>
          </a:blip>
          <a:stretch>
            <a:fillRect/>
          </a:stretch>
        </p:blipFill>
        <p:spPr>
          <a:xfrm>
            <a:off x="6278925" y="3167104"/>
            <a:ext cx="2248150" cy="1471996"/>
          </a:xfrm>
          <a:prstGeom prst="rect">
            <a:avLst/>
          </a:prstGeom>
          <a:noFill/>
          <a:ln>
            <a:noFill/>
          </a:ln>
        </p:spPr>
      </p:pic>
      <p:sp>
        <p:nvSpPr>
          <p:cNvPr id="333" name="Shape 333"/>
          <p:cNvSpPr txBox="1"/>
          <p:nvPr/>
        </p:nvSpPr>
        <p:spPr>
          <a:xfrm>
            <a:off x="6687675" y="2736375"/>
            <a:ext cx="1635000" cy="256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Mel Spectrogram</a:t>
            </a:r>
            <a:endParaRPr/>
          </a:p>
        </p:txBody>
      </p:sp>
      <p:sp>
        <p:nvSpPr>
          <p:cNvPr id="334" name="Shape 334"/>
          <p:cNvSpPr txBox="1"/>
          <p:nvPr/>
        </p:nvSpPr>
        <p:spPr>
          <a:xfrm>
            <a:off x="6500300" y="4564425"/>
            <a:ext cx="1805400" cy="256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MFCC Spectrogram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Shape 33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Architecture</a:t>
            </a:r>
            <a:endParaRPr/>
          </a:p>
        </p:txBody>
      </p:sp>
      <p:sp>
        <p:nvSpPr>
          <p:cNvPr id="340" name="Shape 340"/>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CNN model consist of three convolutional layers(with maxpooling), two fully connected layer and a softmax layer. The input of the network is 128x128. Non-linear activation function such as ReLU is used. In order to avoid overfitting the fully connected layers are followed by dropout layers.</a:t>
            </a:r>
            <a:endParaRPr/>
          </a:p>
          <a:p>
            <a:pPr indent="0" lvl="0" marL="0" rtl="0">
              <a:spcBef>
                <a:spcPts val="1600"/>
              </a:spcBef>
              <a:spcAft>
                <a:spcPts val="1600"/>
              </a:spcAft>
              <a:buNone/>
            </a:pPr>
            <a:r>
              <a:t/>
            </a:r>
            <a:endParaRPr/>
          </a:p>
        </p:txBody>
      </p:sp>
      <p:pic>
        <p:nvPicPr>
          <p:cNvPr id="341" name="Shape 341"/>
          <p:cNvPicPr preferRelativeResize="0"/>
          <p:nvPr/>
        </p:nvPicPr>
        <p:blipFill>
          <a:blip r:embed="rId3">
            <a:alphaModFix/>
          </a:blip>
          <a:stretch>
            <a:fillRect/>
          </a:stretch>
        </p:blipFill>
        <p:spPr>
          <a:xfrm>
            <a:off x="3457575" y="2153750"/>
            <a:ext cx="5686425" cy="2910250"/>
          </a:xfrm>
          <a:prstGeom prst="rect">
            <a:avLst/>
          </a:prstGeom>
          <a:noFill/>
          <a:ln>
            <a:noFill/>
          </a:ln>
        </p:spPr>
      </p:pic>
      <p:sp>
        <p:nvSpPr>
          <p:cNvPr id="342" name="Shape 342"/>
          <p:cNvSpPr txBox="1"/>
          <p:nvPr/>
        </p:nvSpPr>
        <p:spPr>
          <a:xfrm>
            <a:off x="3542525" y="4178400"/>
            <a:ext cx="942300" cy="2043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t>128x128x32</a:t>
            </a:r>
            <a:endParaRPr sz="1000"/>
          </a:p>
        </p:txBody>
      </p:sp>
      <p:sp>
        <p:nvSpPr>
          <p:cNvPr id="343" name="Shape 343"/>
          <p:cNvSpPr txBox="1"/>
          <p:nvPr/>
        </p:nvSpPr>
        <p:spPr>
          <a:xfrm>
            <a:off x="4723400" y="4064850"/>
            <a:ext cx="806100" cy="2043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t>64x64x64</a:t>
            </a:r>
            <a:endParaRPr sz="1000"/>
          </a:p>
        </p:txBody>
      </p:sp>
      <p:sp>
        <p:nvSpPr>
          <p:cNvPr id="344" name="Shape 344"/>
          <p:cNvSpPr txBox="1"/>
          <p:nvPr/>
        </p:nvSpPr>
        <p:spPr>
          <a:xfrm>
            <a:off x="5677150" y="3894525"/>
            <a:ext cx="749400" cy="2043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t>32x32x64</a:t>
            </a:r>
            <a:endParaRPr sz="1000"/>
          </a:p>
          <a:p>
            <a:pPr indent="0" lvl="0" marL="0">
              <a:spcBef>
                <a:spcPts val="0"/>
              </a:spcBef>
              <a:spcAft>
                <a:spcPts val="0"/>
              </a:spcAft>
              <a:buNone/>
            </a:pPr>
            <a:r>
              <a:t/>
            </a:r>
            <a:endParaRPr sz="1000"/>
          </a:p>
        </p:txBody>
      </p:sp>
      <p:sp>
        <p:nvSpPr>
          <p:cNvPr id="345" name="Shape 345"/>
          <p:cNvSpPr txBox="1"/>
          <p:nvPr/>
        </p:nvSpPr>
        <p:spPr>
          <a:xfrm>
            <a:off x="6642250" y="4689350"/>
            <a:ext cx="1010400" cy="2499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t>FC1 (16384)</a:t>
            </a:r>
            <a:endParaRPr sz="1000"/>
          </a:p>
        </p:txBody>
      </p:sp>
      <p:sp>
        <p:nvSpPr>
          <p:cNvPr id="346" name="Shape 346"/>
          <p:cNvSpPr txBox="1"/>
          <p:nvPr/>
        </p:nvSpPr>
        <p:spPr>
          <a:xfrm>
            <a:off x="7573325" y="4689325"/>
            <a:ext cx="942300" cy="2499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t>FC2 (128)</a:t>
            </a:r>
            <a:endParaRPr sz="1000"/>
          </a:p>
        </p:txBody>
      </p:sp>
      <p:sp>
        <p:nvSpPr>
          <p:cNvPr id="347" name="Shape 347"/>
          <p:cNvSpPr txBox="1"/>
          <p:nvPr/>
        </p:nvSpPr>
        <p:spPr>
          <a:xfrm>
            <a:off x="8424900" y="4314625"/>
            <a:ext cx="658500" cy="2499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t>FC3 (8)</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