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Oswald Bold" charset="1" panose="00000800000000000000"/>
      <p:regular r:id="rId24"/>
    </p:embeddedFont>
    <p:embeddedFont>
      <p:font typeface="Montserrat Classic Bold" charset="1" panose="00000800000000000000"/>
      <p:regular r:id="rId25"/>
    </p:embeddedFont>
    <p:embeddedFont>
      <p:font typeface="DM Sans" charset="1" panose="00000000000000000000"/>
      <p:regular r:id="rId26"/>
    </p:embeddedFont>
    <p:embeddedFont>
      <p:font typeface="Oswald"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1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1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1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13.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430335" y="3202251"/>
            <a:ext cx="13274931" cy="4208864"/>
            <a:chOff x="0" y="0"/>
            <a:chExt cx="2563605" cy="812800"/>
          </a:xfrm>
        </p:grpSpPr>
        <p:sp>
          <p:nvSpPr>
            <p:cNvPr name="Freeform 6" id="6"/>
            <p:cNvSpPr/>
            <p:nvPr/>
          </p:nvSpPr>
          <p:spPr>
            <a:xfrm flipH="false" flipV="false" rot="0">
              <a:off x="0" y="0"/>
              <a:ext cx="2563605" cy="812800"/>
            </a:xfrm>
            <a:custGeom>
              <a:avLst/>
              <a:gdLst/>
              <a:ahLst/>
              <a:cxnLst/>
              <a:rect r="r" b="b" t="t" l="l"/>
              <a:pathLst>
                <a:path h="812800" w="2563605">
                  <a:moveTo>
                    <a:pt x="0" y="0"/>
                  </a:moveTo>
                  <a:lnTo>
                    <a:pt x="2563605" y="0"/>
                  </a:lnTo>
                  <a:lnTo>
                    <a:pt x="256360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56360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1608356" y="4348786"/>
            <a:ext cx="15071289"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BLIND STICK</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SMART ARDUINO</a:t>
            </a:r>
          </a:p>
        </p:txBody>
      </p:sp>
      <p:sp>
        <p:nvSpPr>
          <p:cNvPr name="TextBox 10" id="10"/>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BY:  RISHI MEHTA &amp; AYUSH GOYAL</a:t>
            </a:r>
          </a:p>
        </p:txBody>
      </p:sp>
      <p:sp>
        <p:nvSpPr>
          <p:cNvPr name="TextBox 11" id="11"/>
          <p:cNvSpPr txBox="true"/>
          <p:nvPr/>
        </p:nvSpPr>
        <p:spPr>
          <a:xfrm rot="0">
            <a:off x="2719596" y="8136735"/>
            <a:ext cx="12848809" cy="503993"/>
          </a:xfrm>
          <a:prstGeom prst="rect">
            <a:avLst/>
          </a:prstGeom>
        </p:spPr>
        <p:txBody>
          <a:bodyPr anchor="t" rtlCol="false" tIns="0" lIns="0" bIns="0" rIns="0">
            <a:spAutoFit/>
          </a:bodyPr>
          <a:lstStyle/>
          <a:p>
            <a:pPr algn="ctr">
              <a:lnSpc>
                <a:spcPts val="4075"/>
              </a:lnSpc>
            </a:pPr>
            <a:r>
              <a:rPr lang="en-US" sz="2953" spc="156">
                <a:solidFill>
                  <a:srgbClr val="231F20"/>
                </a:solidFill>
                <a:latin typeface="Montserrat Classic Bold"/>
              </a:rPr>
              <a:t>UNDER THE GUIDANCE OF  DR JUHI SINGH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4854278" y="2960039"/>
            <a:ext cx="8886125" cy="6727738"/>
          </a:xfrm>
          <a:custGeom>
            <a:avLst/>
            <a:gdLst/>
            <a:ahLst/>
            <a:cxnLst/>
            <a:rect r="r" b="b" t="t" l="l"/>
            <a:pathLst>
              <a:path h="6727738" w="8886125">
                <a:moveTo>
                  <a:pt x="0" y="0"/>
                </a:moveTo>
                <a:lnTo>
                  <a:pt x="8886126" y="0"/>
                </a:lnTo>
                <a:lnTo>
                  <a:pt x="8886126" y="6727738"/>
                </a:lnTo>
                <a:lnTo>
                  <a:pt x="0" y="6727738"/>
                </a:lnTo>
                <a:lnTo>
                  <a:pt x="0" y="0"/>
                </a:lnTo>
                <a:close/>
              </a:path>
            </a:pathLst>
          </a:custGeom>
          <a:blipFill>
            <a:blip r:embed="rId6"/>
            <a:stretch>
              <a:fillRect l="0" t="0" r="0" b="0"/>
            </a:stretch>
          </a:blipFill>
        </p:spPr>
      </p:sp>
      <p:sp>
        <p:nvSpPr>
          <p:cNvPr name="TextBox 6" id="6"/>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r>
              <a:rPr lang="en-US" sz="7832" spc="767">
                <a:solidFill>
                  <a:srgbClr val="231F20"/>
                </a:solidFill>
                <a:latin typeface="Oswald Bold"/>
              </a:rPr>
              <a:t>CAMERA MODULE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5051247" y="2846117"/>
            <a:ext cx="8185506" cy="6718936"/>
          </a:xfrm>
          <a:custGeom>
            <a:avLst/>
            <a:gdLst/>
            <a:ahLst/>
            <a:cxnLst/>
            <a:rect r="r" b="b" t="t" l="l"/>
            <a:pathLst>
              <a:path h="6718936" w="8185506">
                <a:moveTo>
                  <a:pt x="0" y="0"/>
                </a:moveTo>
                <a:lnTo>
                  <a:pt x="8185506" y="0"/>
                </a:lnTo>
                <a:lnTo>
                  <a:pt x="8185506" y="6718936"/>
                </a:lnTo>
                <a:lnTo>
                  <a:pt x="0" y="6718936"/>
                </a:lnTo>
                <a:lnTo>
                  <a:pt x="0" y="0"/>
                </a:lnTo>
                <a:close/>
              </a:path>
            </a:pathLst>
          </a:custGeom>
          <a:blipFill>
            <a:blip r:embed="rId6"/>
            <a:stretch>
              <a:fillRect l="0" t="0" r="0" b="0"/>
            </a:stretch>
          </a:blipFill>
        </p:spPr>
      </p:sp>
      <p:sp>
        <p:nvSpPr>
          <p:cNvPr name="TextBox 6" id="6"/>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r>
              <a:rPr lang="en-US" sz="7832" spc="767">
                <a:solidFill>
                  <a:srgbClr val="231F20"/>
                </a:solidFill>
                <a:latin typeface="Oswald Bold"/>
              </a:rPr>
              <a:t>VOICE MODULE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5268624" y="3458228"/>
            <a:ext cx="8077972" cy="5947407"/>
          </a:xfrm>
          <a:custGeom>
            <a:avLst/>
            <a:gdLst/>
            <a:ahLst/>
            <a:cxnLst/>
            <a:rect r="r" b="b" t="t" l="l"/>
            <a:pathLst>
              <a:path h="5947407" w="8077972">
                <a:moveTo>
                  <a:pt x="0" y="0"/>
                </a:moveTo>
                <a:lnTo>
                  <a:pt x="8077972" y="0"/>
                </a:lnTo>
                <a:lnTo>
                  <a:pt x="8077972" y="5947407"/>
                </a:lnTo>
                <a:lnTo>
                  <a:pt x="0" y="5947407"/>
                </a:lnTo>
                <a:lnTo>
                  <a:pt x="0" y="0"/>
                </a:lnTo>
                <a:close/>
              </a:path>
            </a:pathLst>
          </a:custGeom>
          <a:blipFill>
            <a:blip r:embed="rId6"/>
            <a:stretch>
              <a:fillRect l="0" t="0" r="0" b="0"/>
            </a:stretch>
          </a:blipFill>
        </p:spPr>
      </p:sp>
      <p:sp>
        <p:nvSpPr>
          <p:cNvPr name="TextBox 6" id="6"/>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r>
              <a:rPr lang="en-US" sz="7832" spc="767">
                <a:solidFill>
                  <a:srgbClr val="231F20"/>
                </a:solidFill>
                <a:latin typeface="Oswald Bold"/>
              </a:rPr>
              <a:t>ULTRASONIC SENSOR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4701474" y="3075660"/>
            <a:ext cx="9171371" cy="6548932"/>
          </a:xfrm>
          <a:custGeom>
            <a:avLst/>
            <a:gdLst/>
            <a:ahLst/>
            <a:cxnLst/>
            <a:rect r="r" b="b" t="t" l="l"/>
            <a:pathLst>
              <a:path h="6548932" w="9171371">
                <a:moveTo>
                  <a:pt x="0" y="0"/>
                </a:moveTo>
                <a:lnTo>
                  <a:pt x="9171370" y="0"/>
                </a:lnTo>
                <a:lnTo>
                  <a:pt x="9171370" y="6548932"/>
                </a:lnTo>
                <a:lnTo>
                  <a:pt x="0" y="6548932"/>
                </a:lnTo>
                <a:lnTo>
                  <a:pt x="0" y="0"/>
                </a:lnTo>
                <a:close/>
              </a:path>
            </a:pathLst>
          </a:custGeom>
          <a:blipFill>
            <a:blip r:embed="rId6"/>
            <a:stretch>
              <a:fillRect l="0" t="0" r="0" b="0"/>
            </a:stretch>
          </a:blipFill>
        </p:spPr>
      </p:sp>
      <p:sp>
        <p:nvSpPr>
          <p:cNvPr name="TextBox 6" id="6"/>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r>
              <a:rPr lang="en-US" sz="7832" spc="767">
                <a:solidFill>
                  <a:srgbClr val="231F20"/>
                </a:solidFill>
                <a:latin typeface="Oswald Bold"/>
              </a:rPr>
              <a:t>WATER SENSOR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6463572" y="2509894"/>
            <a:ext cx="5378389" cy="7607339"/>
          </a:xfrm>
          <a:custGeom>
            <a:avLst/>
            <a:gdLst/>
            <a:ahLst/>
            <a:cxnLst/>
            <a:rect r="r" b="b" t="t" l="l"/>
            <a:pathLst>
              <a:path h="7607339" w="5378389">
                <a:moveTo>
                  <a:pt x="0" y="0"/>
                </a:moveTo>
                <a:lnTo>
                  <a:pt x="5378389" y="0"/>
                </a:lnTo>
                <a:lnTo>
                  <a:pt x="5378389" y="7607339"/>
                </a:lnTo>
                <a:lnTo>
                  <a:pt x="0" y="7607339"/>
                </a:lnTo>
                <a:lnTo>
                  <a:pt x="0" y="0"/>
                </a:lnTo>
                <a:close/>
              </a:path>
            </a:pathLst>
          </a:custGeom>
          <a:blipFill>
            <a:blip r:embed="rId6"/>
            <a:stretch>
              <a:fillRect l="0" t="0" r="0" b="0"/>
            </a:stretch>
          </a:blipFill>
        </p:spPr>
      </p:sp>
      <p:sp>
        <p:nvSpPr>
          <p:cNvPr name="TextBox 6" id="6"/>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r>
              <a:rPr lang="en-US" sz="7832" spc="767">
                <a:solidFill>
                  <a:srgbClr val="231F20"/>
                </a:solidFill>
                <a:latin typeface="Oswald Bold"/>
              </a:rPr>
              <a:t>PROTOTYPE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6" id="6"/>
          <p:cNvGrpSpPr/>
          <p:nvPr/>
        </p:nvGrpSpPr>
        <p:grpSpPr>
          <a:xfrm rot="0">
            <a:off x="857389" y="3512388"/>
            <a:ext cx="16649821" cy="5253197"/>
            <a:chOff x="0" y="0"/>
            <a:chExt cx="5180217" cy="1634414"/>
          </a:xfrm>
        </p:grpSpPr>
        <p:sp>
          <p:nvSpPr>
            <p:cNvPr name="Freeform 7" id="7"/>
            <p:cNvSpPr/>
            <p:nvPr/>
          </p:nvSpPr>
          <p:spPr>
            <a:xfrm flipH="false" flipV="false" rot="0">
              <a:off x="0" y="0"/>
              <a:ext cx="5180217" cy="1634414"/>
            </a:xfrm>
            <a:custGeom>
              <a:avLst/>
              <a:gdLst/>
              <a:ahLst/>
              <a:cxnLst/>
              <a:rect r="r" b="b" t="t" l="l"/>
              <a:pathLst>
                <a:path h="1634414" w="5180217">
                  <a:moveTo>
                    <a:pt x="0" y="0"/>
                  </a:moveTo>
                  <a:lnTo>
                    <a:pt x="5180217" y="0"/>
                  </a:lnTo>
                  <a:lnTo>
                    <a:pt x="5180217" y="1634414"/>
                  </a:lnTo>
                  <a:lnTo>
                    <a:pt x="0" y="1634414"/>
                  </a:lnTo>
                  <a:close/>
                </a:path>
              </a:pathLst>
            </a:custGeom>
            <a:solidFill>
              <a:srgbClr val="1A1A1A"/>
            </a:solidFill>
          </p:spPr>
        </p:sp>
        <p:sp>
          <p:nvSpPr>
            <p:cNvPr name="TextBox 8" id="8"/>
            <p:cNvSpPr txBox="true"/>
            <p:nvPr/>
          </p:nvSpPr>
          <p:spPr>
            <a:xfrm>
              <a:off x="0" y="-57150"/>
              <a:ext cx="5180217" cy="1691564"/>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9" id="9"/>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TextBox 10" id="10"/>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p>
        </p:txBody>
      </p:sp>
      <p:sp>
        <p:nvSpPr>
          <p:cNvPr name="TextBox 11" id="11"/>
          <p:cNvSpPr txBox="true"/>
          <p:nvPr/>
        </p:nvSpPr>
        <p:spPr>
          <a:xfrm rot="0">
            <a:off x="2274468" y="1770742"/>
            <a:ext cx="13617940" cy="1335430"/>
          </a:xfrm>
          <a:prstGeom prst="rect">
            <a:avLst/>
          </a:prstGeom>
        </p:spPr>
        <p:txBody>
          <a:bodyPr anchor="t" rtlCol="false" tIns="0" lIns="0" bIns="0" rIns="0">
            <a:spAutoFit/>
          </a:bodyPr>
          <a:lstStyle/>
          <a:p>
            <a:pPr algn="ctr">
              <a:lnSpc>
                <a:spcPts val="10808"/>
              </a:lnSpc>
              <a:spcBef>
                <a:spcPct val="0"/>
              </a:spcBef>
            </a:pPr>
            <a:r>
              <a:rPr lang="en-US" sz="7832" spc="767">
                <a:solidFill>
                  <a:srgbClr val="000000"/>
                </a:solidFill>
                <a:latin typeface="Oswald Bold"/>
              </a:rPr>
              <a:t>CONCLUSION/FUTURE </a:t>
            </a:r>
          </a:p>
        </p:txBody>
      </p:sp>
      <p:sp>
        <p:nvSpPr>
          <p:cNvPr name="TextBox 12" id="12"/>
          <p:cNvSpPr txBox="true"/>
          <p:nvPr/>
        </p:nvSpPr>
        <p:spPr>
          <a:xfrm rot="0">
            <a:off x="1028700" y="3898813"/>
            <a:ext cx="16230600" cy="1467917"/>
          </a:xfrm>
          <a:prstGeom prst="rect">
            <a:avLst/>
          </a:prstGeom>
        </p:spPr>
        <p:txBody>
          <a:bodyPr anchor="t" rtlCol="false" tIns="0" lIns="0" bIns="0" rIns="0">
            <a:spAutoFit/>
          </a:bodyPr>
          <a:lstStyle/>
          <a:p>
            <a:pPr algn="just">
              <a:lnSpc>
                <a:spcPts val="3960"/>
              </a:lnSpc>
              <a:spcBef>
                <a:spcPct val="0"/>
              </a:spcBef>
            </a:pPr>
            <a:r>
              <a:rPr lang="en-US" sz="2870" spc="281">
                <a:solidFill>
                  <a:srgbClr val="FFFFFF"/>
                </a:solidFill>
                <a:latin typeface="Oswald"/>
              </a:rPr>
              <a:t>INTEGRATION OF ADVANCED SENSORS AND GPS NAVIGATION ENHANCES MOBILITY, SAFETY, AND INDEPENDENCE FOR VISUALLY IMPAIRED USERS, MARKING A SIGNIFICANT ADVANCEMENT IN ASSISTIVE TECHNOLOGY.</a:t>
            </a:r>
          </a:p>
        </p:txBody>
      </p:sp>
      <p:sp>
        <p:nvSpPr>
          <p:cNvPr name="TextBox 13" id="13"/>
          <p:cNvSpPr txBox="true"/>
          <p:nvPr/>
        </p:nvSpPr>
        <p:spPr>
          <a:xfrm rot="0">
            <a:off x="1028700" y="6157305"/>
            <a:ext cx="16230600" cy="1467917"/>
          </a:xfrm>
          <a:prstGeom prst="rect">
            <a:avLst/>
          </a:prstGeom>
        </p:spPr>
        <p:txBody>
          <a:bodyPr anchor="t" rtlCol="false" tIns="0" lIns="0" bIns="0" rIns="0">
            <a:spAutoFit/>
          </a:bodyPr>
          <a:lstStyle/>
          <a:p>
            <a:pPr algn="just">
              <a:lnSpc>
                <a:spcPts val="3960"/>
              </a:lnSpc>
              <a:spcBef>
                <a:spcPct val="0"/>
              </a:spcBef>
            </a:pPr>
            <a:r>
              <a:rPr lang="en-US" sz="2870" spc="281">
                <a:solidFill>
                  <a:srgbClr val="FFFFFF"/>
                </a:solidFill>
                <a:latin typeface="Oswald"/>
              </a:rPr>
              <a:t>FUTURE SCOPE INCLUDES INTEGRATION OF ADVANCED SENSORS, COLLABORATION WITH WEARABLE TECHNOLOGY, AND CUSTOMIZATION OPTIONS, UNDERSCORING THE COMMITMENT TO ACCESSIBILITY AND INCLUSIVITY FOR VISUALLY IMPAIRED INDIVIDUALS.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6" id="6"/>
          <p:cNvGrpSpPr/>
          <p:nvPr/>
        </p:nvGrpSpPr>
        <p:grpSpPr>
          <a:xfrm rot="0">
            <a:off x="857389" y="3512388"/>
            <a:ext cx="16649821" cy="5253197"/>
            <a:chOff x="0" y="0"/>
            <a:chExt cx="5180217" cy="1634414"/>
          </a:xfrm>
        </p:grpSpPr>
        <p:sp>
          <p:nvSpPr>
            <p:cNvPr name="Freeform 7" id="7"/>
            <p:cNvSpPr/>
            <p:nvPr/>
          </p:nvSpPr>
          <p:spPr>
            <a:xfrm flipH="false" flipV="false" rot="0">
              <a:off x="0" y="0"/>
              <a:ext cx="5180217" cy="1634414"/>
            </a:xfrm>
            <a:custGeom>
              <a:avLst/>
              <a:gdLst/>
              <a:ahLst/>
              <a:cxnLst/>
              <a:rect r="r" b="b" t="t" l="l"/>
              <a:pathLst>
                <a:path h="1634414" w="5180217">
                  <a:moveTo>
                    <a:pt x="0" y="0"/>
                  </a:moveTo>
                  <a:lnTo>
                    <a:pt x="5180217" y="0"/>
                  </a:lnTo>
                  <a:lnTo>
                    <a:pt x="5180217" y="1634414"/>
                  </a:lnTo>
                  <a:lnTo>
                    <a:pt x="0" y="1634414"/>
                  </a:lnTo>
                  <a:close/>
                </a:path>
              </a:pathLst>
            </a:custGeom>
            <a:solidFill>
              <a:srgbClr val="1A1A1A"/>
            </a:solidFill>
          </p:spPr>
        </p:sp>
        <p:sp>
          <p:nvSpPr>
            <p:cNvPr name="TextBox 8" id="8"/>
            <p:cNvSpPr txBox="true"/>
            <p:nvPr/>
          </p:nvSpPr>
          <p:spPr>
            <a:xfrm>
              <a:off x="0" y="-57150"/>
              <a:ext cx="5180217" cy="1691564"/>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9" id="9"/>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TextBox 10" id="10"/>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r>
              <a:rPr lang="en-US" sz="7832" spc="767">
                <a:solidFill>
                  <a:srgbClr val="231F20"/>
                </a:solidFill>
                <a:latin typeface="Oswald Bold"/>
              </a:rPr>
              <a:t>REFERENCES</a:t>
            </a:r>
          </a:p>
        </p:txBody>
      </p:sp>
      <p:sp>
        <p:nvSpPr>
          <p:cNvPr name="TextBox 11" id="11"/>
          <p:cNvSpPr txBox="true"/>
          <p:nvPr/>
        </p:nvSpPr>
        <p:spPr>
          <a:xfrm rot="0">
            <a:off x="1247529" y="3692493"/>
            <a:ext cx="15383917" cy="4763770"/>
          </a:xfrm>
          <a:prstGeom prst="rect">
            <a:avLst/>
          </a:prstGeom>
        </p:spPr>
        <p:txBody>
          <a:bodyPr anchor="t" rtlCol="false" tIns="0" lIns="0" bIns="0" rIns="0">
            <a:spAutoFit/>
          </a:bodyPr>
          <a:lstStyle/>
          <a:p>
            <a:pPr algn="just">
              <a:lnSpc>
                <a:spcPts val="3769"/>
              </a:lnSpc>
            </a:pPr>
            <a:r>
              <a:rPr lang="en-US" sz="2899">
                <a:solidFill>
                  <a:srgbClr val="FFFFFF"/>
                </a:solidFill>
                <a:latin typeface="Oswald"/>
              </a:rPr>
              <a:t>[1] KUMAR, R., SHARMA, P., AND GUPTA, S. (2017). “DESIGN AND DEVELOPMENT OF SMART BLIND STICK USING ULTRASONIC SENSOR.” INTERNATIONAL JOURNAL OF ADVANCED RESEARCH IN COMPUTER SCIENCE, 8(5), 250-256.</a:t>
            </a:r>
          </a:p>
          <a:p>
            <a:pPr algn="just">
              <a:lnSpc>
                <a:spcPts val="3769"/>
              </a:lnSpc>
            </a:pPr>
            <a:r>
              <a:rPr lang="en-US" sz="2899">
                <a:solidFill>
                  <a:srgbClr val="FFFFFF"/>
                </a:solidFill>
                <a:latin typeface="Oswald"/>
              </a:rPr>
              <a:t>[2] Kadam, D., Jain, A., and Patel, R. (2018). “Smart Cane: Assistive Navigation Device for Visually Impaired People.” International Journal of Engineering and Technology, 7(4), 152-158.</a:t>
            </a:r>
          </a:p>
          <a:p>
            <a:pPr algn="just">
              <a:lnSpc>
                <a:spcPts val="3769"/>
              </a:lnSpc>
            </a:pPr>
            <a:r>
              <a:rPr lang="en-US" sz="2899">
                <a:solidFill>
                  <a:srgbClr val="FFFFFF"/>
                </a:solidFill>
                <a:latin typeface="Oswald"/>
              </a:rPr>
              <a:t>[3] Zadeh, L.A. (1981). “Possibility theory and soft data analysis.” Mathematical Frontiers of the Social and Policy Sciences, L. Cobb and R.M. Tharall, eds., Westview, Boulder, Colo., 69-129.</a:t>
            </a:r>
          </a:p>
          <a:p>
            <a:pPr algn="just">
              <a:lnSpc>
                <a:spcPts val="3899"/>
              </a:lnSpc>
            </a:pPr>
            <a:r>
              <a:rPr lang="en-US" sz="2999">
                <a:solidFill>
                  <a:srgbClr val="FFFFFF"/>
                </a:solidFill>
                <a:latin typeface="Oswald"/>
              </a:rPr>
              <a:t>[4] Cotton, F.A. (2003). Chemical Applications of Group Theory, McMilan, London.</a:t>
            </a:r>
          </a:p>
          <a:p>
            <a:pPr algn="just">
              <a:lnSpc>
                <a:spcPts val="3769"/>
              </a:lnSpc>
            </a:pPr>
            <a:r>
              <a:rPr lang="en-US" sz="2899">
                <a:solidFill>
                  <a:srgbClr val="FFFFFF"/>
                </a:solidFill>
                <a:latin typeface="Oswald"/>
              </a:rPr>
              <a:t>[5] Garrett, D.L. (2003). “Coupled analysis of floating production systems.” Proc., Int. Symp. on Deep Mooring Systems, ASCE, Reston, Va., 152-167.</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46313" y="3549362"/>
            <a:ext cx="8097687"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QUESTIONS?</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46313" y="3549362"/>
            <a:ext cx="8097687"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THANK YOU</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999474"/>
            <a:chOff x="0" y="0"/>
            <a:chExt cx="368852" cy="1843483"/>
          </a:xfrm>
        </p:grpSpPr>
        <p:sp>
          <p:nvSpPr>
            <p:cNvPr name="Freeform 4" id="4"/>
            <p:cNvSpPr/>
            <p:nvPr/>
          </p:nvSpPr>
          <p:spPr>
            <a:xfrm flipH="false" flipV="false" rot="0">
              <a:off x="0" y="0"/>
              <a:ext cx="368852" cy="1843483"/>
            </a:xfrm>
            <a:custGeom>
              <a:avLst/>
              <a:gdLst/>
              <a:ahLst/>
              <a:cxnLst/>
              <a:rect r="r" b="b" t="t" l="l"/>
              <a:pathLst>
                <a:path h="1843483" w="368852">
                  <a:moveTo>
                    <a:pt x="0" y="0"/>
                  </a:moveTo>
                  <a:lnTo>
                    <a:pt x="368852" y="0"/>
                  </a:lnTo>
                  <a:lnTo>
                    <a:pt x="368852" y="1843483"/>
                  </a:lnTo>
                  <a:lnTo>
                    <a:pt x="0" y="1843483"/>
                  </a:lnTo>
                  <a:close/>
                </a:path>
              </a:pathLst>
            </a:custGeom>
            <a:solidFill>
              <a:srgbClr val="CCCCCC"/>
            </a:solidFill>
          </p:spPr>
        </p:sp>
        <p:sp>
          <p:nvSpPr>
            <p:cNvPr name="TextBox 5" id="5"/>
            <p:cNvSpPr txBox="true"/>
            <p:nvPr/>
          </p:nvSpPr>
          <p:spPr>
            <a:xfrm>
              <a:off x="0" y="-19050"/>
              <a:ext cx="368852" cy="186253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67922" y="3069985"/>
            <a:ext cx="11160556" cy="7574613"/>
          </a:xfrm>
          <a:prstGeom prst="rect">
            <a:avLst/>
          </a:prstGeom>
        </p:spPr>
        <p:txBody>
          <a:bodyPr anchor="t" rtlCol="false" tIns="0" lIns="0" bIns="0" rIns="0">
            <a:spAutoFit/>
          </a:bodyPr>
          <a:lstStyle/>
          <a:p>
            <a:pPr algn="l">
              <a:lnSpc>
                <a:spcPts val="6713"/>
              </a:lnSpc>
            </a:pPr>
            <a:r>
              <a:rPr lang="en-US" sz="4864" spc="476">
                <a:solidFill>
                  <a:srgbClr val="231F20"/>
                </a:solidFill>
                <a:latin typeface="DM Sans"/>
              </a:rPr>
              <a:t>ABSTRACT                                         </a:t>
            </a:r>
          </a:p>
          <a:p>
            <a:pPr algn="l">
              <a:lnSpc>
                <a:spcPts val="6713"/>
              </a:lnSpc>
            </a:pPr>
            <a:r>
              <a:rPr lang="en-US" sz="4864" spc="476">
                <a:solidFill>
                  <a:srgbClr val="231F20"/>
                </a:solidFill>
                <a:latin typeface="DM Sans"/>
              </a:rPr>
              <a:t>Aim and Objective                                </a:t>
            </a:r>
          </a:p>
          <a:p>
            <a:pPr algn="l">
              <a:lnSpc>
                <a:spcPts val="6713"/>
              </a:lnSpc>
            </a:pPr>
            <a:r>
              <a:rPr lang="en-US" sz="4864" spc="476">
                <a:solidFill>
                  <a:srgbClr val="231F20"/>
                </a:solidFill>
                <a:latin typeface="DM Sans"/>
              </a:rPr>
              <a:t>Hardware Requirements              </a:t>
            </a:r>
          </a:p>
          <a:p>
            <a:pPr algn="l">
              <a:lnSpc>
                <a:spcPts val="6713"/>
              </a:lnSpc>
            </a:pPr>
            <a:r>
              <a:rPr lang="en-US" sz="4864" spc="476">
                <a:solidFill>
                  <a:srgbClr val="231F20"/>
                </a:solidFill>
                <a:latin typeface="DM Sans"/>
              </a:rPr>
              <a:t>Software Requirements                </a:t>
            </a:r>
          </a:p>
          <a:p>
            <a:pPr algn="l">
              <a:lnSpc>
                <a:spcPts val="6713"/>
              </a:lnSpc>
            </a:pPr>
            <a:r>
              <a:rPr lang="en-US" sz="4864" spc="476">
                <a:solidFill>
                  <a:srgbClr val="231F20"/>
                </a:solidFill>
                <a:latin typeface="DM Sans"/>
              </a:rPr>
              <a:t>Implementation </a:t>
            </a:r>
          </a:p>
          <a:p>
            <a:pPr algn="l">
              <a:lnSpc>
                <a:spcPts val="6713"/>
              </a:lnSpc>
            </a:pPr>
            <a:r>
              <a:rPr lang="en-US" sz="4864" spc="476">
                <a:solidFill>
                  <a:srgbClr val="231F20"/>
                </a:solidFill>
                <a:latin typeface="DM Sans"/>
              </a:rPr>
              <a:t>Circuit Diagrams                                        </a:t>
            </a:r>
          </a:p>
          <a:p>
            <a:pPr algn="l">
              <a:lnSpc>
                <a:spcPts val="6713"/>
              </a:lnSpc>
            </a:pPr>
            <a:r>
              <a:rPr lang="en-US" sz="4864" spc="476">
                <a:solidFill>
                  <a:srgbClr val="231F20"/>
                </a:solidFill>
                <a:latin typeface="DM Sans"/>
              </a:rPr>
              <a:t>Conclusion/Future Scope              </a:t>
            </a:r>
          </a:p>
          <a:p>
            <a:pPr algn="l">
              <a:lnSpc>
                <a:spcPts val="6713"/>
              </a:lnSpc>
            </a:pPr>
            <a:r>
              <a:rPr lang="en-US" sz="4864" spc="476">
                <a:solidFill>
                  <a:srgbClr val="231F20"/>
                </a:solidFill>
                <a:latin typeface="DM Sans"/>
              </a:rPr>
              <a:t>References                                      </a:t>
            </a:r>
          </a:p>
          <a:p>
            <a:pPr algn="l">
              <a:lnSpc>
                <a:spcPts val="6713"/>
              </a:lnSpc>
            </a:pPr>
          </a:p>
        </p:txBody>
      </p:sp>
      <p:sp>
        <p:nvSpPr>
          <p:cNvPr name="TextBox 16" id="16"/>
          <p:cNvSpPr txBox="true"/>
          <p:nvPr/>
        </p:nvSpPr>
        <p:spPr>
          <a:xfrm rot="0">
            <a:off x="5250954" y="89743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6" id="6"/>
          <p:cNvGrpSpPr/>
          <p:nvPr/>
        </p:nvGrpSpPr>
        <p:grpSpPr>
          <a:xfrm rot="0">
            <a:off x="857389" y="3512388"/>
            <a:ext cx="16649821" cy="5253197"/>
            <a:chOff x="0" y="0"/>
            <a:chExt cx="5180217" cy="1634414"/>
          </a:xfrm>
        </p:grpSpPr>
        <p:sp>
          <p:nvSpPr>
            <p:cNvPr name="Freeform 7" id="7"/>
            <p:cNvSpPr/>
            <p:nvPr/>
          </p:nvSpPr>
          <p:spPr>
            <a:xfrm flipH="false" flipV="false" rot="0">
              <a:off x="0" y="0"/>
              <a:ext cx="5180217" cy="1634414"/>
            </a:xfrm>
            <a:custGeom>
              <a:avLst/>
              <a:gdLst/>
              <a:ahLst/>
              <a:cxnLst/>
              <a:rect r="r" b="b" t="t" l="l"/>
              <a:pathLst>
                <a:path h="1634414" w="5180217">
                  <a:moveTo>
                    <a:pt x="0" y="0"/>
                  </a:moveTo>
                  <a:lnTo>
                    <a:pt x="5180217" y="0"/>
                  </a:lnTo>
                  <a:lnTo>
                    <a:pt x="5180217" y="1634414"/>
                  </a:lnTo>
                  <a:lnTo>
                    <a:pt x="0" y="1634414"/>
                  </a:lnTo>
                  <a:close/>
                </a:path>
              </a:pathLst>
            </a:custGeom>
            <a:solidFill>
              <a:srgbClr val="1A1A1A"/>
            </a:solidFill>
          </p:spPr>
        </p:sp>
        <p:sp>
          <p:nvSpPr>
            <p:cNvPr name="TextBox 8" id="8"/>
            <p:cNvSpPr txBox="true"/>
            <p:nvPr/>
          </p:nvSpPr>
          <p:spPr>
            <a:xfrm>
              <a:off x="0" y="-57150"/>
              <a:ext cx="5180217" cy="1691564"/>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9" id="9"/>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TextBox 10" id="10"/>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ABSTRACT</a:t>
            </a:r>
          </a:p>
        </p:txBody>
      </p:sp>
      <p:sp>
        <p:nvSpPr>
          <p:cNvPr name="TextBox 11" id="11"/>
          <p:cNvSpPr txBox="true"/>
          <p:nvPr/>
        </p:nvSpPr>
        <p:spPr>
          <a:xfrm rot="0">
            <a:off x="1511122" y="3684634"/>
            <a:ext cx="15547532" cy="5226800"/>
          </a:xfrm>
          <a:prstGeom prst="rect">
            <a:avLst/>
          </a:prstGeom>
        </p:spPr>
        <p:txBody>
          <a:bodyPr anchor="t" rtlCol="false" tIns="0" lIns="0" bIns="0" rIns="0">
            <a:spAutoFit/>
          </a:bodyPr>
          <a:lstStyle/>
          <a:p>
            <a:pPr algn="just">
              <a:lnSpc>
                <a:spcPts val="4171"/>
              </a:lnSpc>
            </a:pPr>
            <a:r>
              <a:rPr lang="en-US" sz="3022" spc="296">
                <a:solidFill>
                  <a:srgbClr val="FFFBFB"/>
                </a:solidFill>
                <a:latin typeface="DM Sans"/>
              </a:rPr>
              <a:t>Visually impaired people find difficultiesdetecting obstacles in front of them , during walking in the street, which makes it dangerous. The smart stick comes as a proposed solution to enable them to identify the world around. In this model we propose a solution, represented in a smart stick with water level sensor to identify any water hurdles in front of the user. This stick is capable of detecting all obstacles in the range of 50cm and gives suitable message empowering blind to move twice his normal speed because he/she feels safe . This smart stick is of low cost, fast response, low power consumption, light weight and ability to fold.</a:t>
            </a:r>
          </a:p>
          <a:p>
            <a:pPr algn="just">
              <a:lnSpc>
                <a:spcPts val="417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6" id="6"/>
          <p:cNvGrpSpPr/>
          <p:nvPr/>
        </p:nvGrpSpPr>
        <p:grpSpPr>
          <a:xfrm rot="0">
            <a:off x="857389" y="3512388"/>
            <a:ext cx="16649821" cy="5253197"/>
            <a:chOff x="0" y="0"/>
            <a:chExt cx="5180217" cy="1634414"/>
          </a:xfrm>
        </p:grpSpPr>
        <p:sp>
          <p:nvSpPr>
            <p:cNvPr name="Freeform 7" id="7"/>
            <p:cNvSpPr/>
            <p:nvPr/>
          </p:nvSpPr>
          <p:spPr>
            <a:xfrm flipH="false" flipV="false" rot="0">
              <a:off x="0" y="0"/>
              <a:ext cx="5180217" cy="1634414"/>
            </a:xfrm>
            <a:custGeom>
              <a:avLst/>
              <a:gdLst/>
              <a:ahLst/>
              <a:cxnLst/>
              <a:rect r="r" b="b" t="t" l="l"/>
              <a:pathLst>
                <a:path h="1634414" w="5180217">
                  <a:moveTo>
                    <a:pt x="0" y="0"/>
                  </a:moveTo>
                  <a:lnTo>
                    <a:pt x="5180217" y="0"/>
                  </a:lnTo>
                  <a:lnTo>
                    <a:pt x="5180217" y="1634414"/>
                  </a:lnTo>
                  <a:lnTo>
                    <a:pt x="0" y="1634414"/>
                  </a:lnTo>
                  <a:close/>
                </a:path>
              </a:pathLst>
            </a:custGeom>
            <a:solidFill>
              <a:srgbClr val="1A1A1A"/>
            </a:solidFill>
          </p:spPr>
        </p:sp>
        <p:sp>
          <p:nvSpPr>
            <p:cNvPr name="TextBox 8" id="8"/>
            <p:cNvSpPr txBox="true"/>
            <p:nvPr/>
          </p:nvSpPr>
          <p:spPr>
            <a:xfrm>
              <a:off x="0" y="-57150"/>
              <a:ext cx="5180217" cy="1691564"/>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9" id="9"/>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TextBox 10" id="10"/>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AIM AND OBJECTIVE </a:t>
            </a:r>
          </a:p>
        </p:txBody>
      </p:sp>
      <p:sp>
        <p:nvSpPr>
          <p:cNvPr name="TextBox 11" id="11"/>
          <p:cNvSpPr txBox="true"/>
          <p:nvPr/>
        </p:nvSpPr>
        <p:spPr>
          <a:xfrm rot="0">
            <a:off x="1028700" y="4109430"/>
            <a:ext cx="15725453" cy="1790700"/>
          </a:xfrm>
          <a:prstGeom prst="rect">
            <a:avLst/>
          </a:prstGeom>
        </p:spPr>
        <p:txBody>
          <a:bodyPr anchor="t" rtlCol="false" tIns="0" lIns="0" bIns="0" rIns="0">
            <a:spAutoFit/>
          </a:bodyPr>
          <a:lstStyle/>
          <a:p>
            <a:pPr algn="just">
              <a:lnSpc>
                <a:spcPts val="3566"/>
              </a:lnSpc>
              <a:spcBef>
                <a:spcPct val="0"/>
              </a:spcBef>
            </a:pPr>
            <a:r>
              <a:rPr lang="en-US" sz="2971">
                <a:solidFill>
                  <a:srgbClr val="FFFFFF"/>
                </a:solidFill>
                <a:latin typeface="Oswald"/>
              </a:rPr>
              <a:t>AIM: </a:t>
            </a:r>
          </a:p>
          <a:p>
            <a:pPr algn="just">
              <a:lnSpc>
                <a:spcPts val="3566"/>
              </a:lnSpc>
              <a:spcBef>
                <a:spcPct val="0"/>
              </a:spcBef>
            </a:pPr>
            <a:r>
              <a:rPr lang="en-US" sz="2971">
                <a:solidFill>
                  <a:srgbClr val="FFFFFF"/>
                </a:solidFill>
                <a:latin typeface="Oswald"/>
              </a:rPr>
              <a:t>THE MAIN AIM OF THE SYSTEM IS TO PROVIDE A EFFICIENT  NAVIGATION AID FOR THE BLIND PERSONS WHICH GIVES A SENSE OF VISION BY PROVIDING THE INFORMATION ABOUT THEIR SURROUNDINGS AND OBJECTS AROUND THEM</a:t>
            </a:r>
          </a:p>
        </p:txBody>
      </p:sp>
      <p:sp>
        <p:nvSpPr>
          <p:cNvPr name="TextBox 12" id="12"/>
          <p:cNvSpPr txBox="true"/>
          <p:nvPr/>
        </p:nvSpPr>
        <p:spPr>
          <a:xfrm rot="0">
            <a:off x="1040413" y="6585202"/>
            <a:ext cx="16283773" cy="1343025"/>
          </a:xfrm>
          <a:prstGeom prst="rect">
            <a:avLst/>
          </a:prstGeom>
        </p:spPr>
        <p:txBody>
          <a:bodyPr anchor="t" rtlCol="false" tIns="0" lIns="0" bIns="0" rIns="0">
            <a:spAutoFit/>
          </a:bodyPr>
          <a:lstStyle/>
          <a:p>
            <a:pPr algn="just">
              <a:lnSpc>
                <a:spcPts val="3566"/>
              </a:lnSpc>
              <a:spcBef>
                <a:spcPct val="0"/>
              </a:spcBef>
            </a:pPr>
            <a:r>
              <a:rPr lang="en-US" sz="2971">
                <a:solidFill>
                  <a:srgbClr val="FFFFFF"/>
                </a:solidFill>
                <a:latin typeface="Oswald"/>
              </a:rPr>
              <a:t>OBJECTIVES:</a:t>
            </a:r>
          </a:p>
          <a:p>
            <a:pPr algn="just">
              <a:lnSpc>
                <a:spcPts val="3566"/>
              </a:lnSpc>
              <a:spcBef>
                <a:spcPct val="0"/>
              </a:spcBef>
            </a:pPr>
            <a:r>
              <a:rPr lang="en-US" sz="2971">
                <a:solidFill>
                  <a:srgbClr val="FFFFFF"/>
                </a:solidFill>
                <a:latin typeface="Oswald"/>
              </a:rPr>
              <a:t>THE MAIN OBJECTIVE IS TO MAKE THIS MODEL COST EFFECTIVE. AND GIVE A BLIND PERSON MORE CONFIDENCE MOVING AROUND.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6" id="6"/>
          <p:cNvGrpSpPr/>
          <p:nvPr/>
        </p:nvGrpSpPr>
        <p:grpSpPr>
          <a:xfrm rot="0">
            <a:off x="857389" y="3512388"/>
            <a:ext cx="16649821" cy="5253197"/>
            <a:chOff x="0" y="0"/>
            <a:chExt cx="5180217" cy="1634414"/>
          </a:xfrm>
        </p:grpSpPr>
        <p:sp>
          <p:nvSpPr>
            <p:cNvPr name="Freeform 7" id="7"/>
            <p:cNvSpPr/>
            <p:nvPr/>
          </p:nvSpPr>
          <p:spPr>
            <a:xfrm flipH="false" flipV="false" rot="0">
              <a:off x="0" y="0"/>
              <a:ext cx="5180217" cy="1634414"/>
            </a:xfrm>
            <a:custGeom>
              <a:avLst/>
              <a:gdLst/>
              <a:ahLst/>
              <a:cxnLst/>
              <a:rect r="r" b="b" t="t" l="l"/>
              <a:pathLst>
                <a:path h="1634414" w="5180217">
                  <a:moveTo>
                    <a:pt x="0" y="0"/>
                  </a:moveTo>
                  <a:lnTo>
                    <a:pt x="5180217" y="0"/>
                  </a:lnTo>
                  <a:lnTo>
                    <a:pt x="5180217" y="1634414"/>
                  </a:lnTo>
                  <a:lnTo>
                    <a:pt x="0" y="1634414"/>
                  </a:lnTo>
                  <a:close/>
                </a:path>
              </a:pathLst>
            </a:custGeom>
            <a:solidFill>
              <a:srgbClr val="1A1A1A"/>
            </a:solidFill>
          </p:spPr>
        </p:sp>
        <p:sp>
          <p:nvSpPr>
            <p:cNvPr name="TextBox 8" id="8"/>
            <p:cNvSpPr txBox="true"/>
            <p:nvPr/>
          </p:nvSpPr>
          <p:spPr>
            <a:xfrm>
              <a:off x="0" y="-57150"/>
              <a:ext cx="5180217" cy="1691564"/>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9" id="9"/>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TextBox 10" id="10"/>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r>
              <a:rPr lang="en-US" sz="7832" spc="767">
                <a:solidFill>
                  <a:srgbClr val="231F20"/>
                </a:solidFill>
                <a:latin typeface="Oswald Bold"/>
              </a:rPr>
              <a:t>HARDWARE REQUIREMENTS</a:t>
            </a:r>
          </a:p>
        </p:txBody>
      </p:sp>
      <p:sp>
        <p:nvSpPr>
          <p:cNvPr name="TextBox 11" id="11"/>
          <p:cNvSpPr txBox="true"/>
          <p:nvPr/>
        </p:nvSpPr>
        <p:spPr>
          <a:xfrm rot="0">
            <a:off x="1028700" y="4109430"/>
            <a:ext cx="15725453" cy="4533900"/>
          </a:xfrm>
          <a:prstGeom prst="rect">
            <a:avLst/>
          </a:prstGeom>
        </p:spPr>
        <p:txBody>
          <a:bodyPr anchor="t" rtlCol="false" tIns="0" lIns="0" bIns="0" rIns="0">
            <a:spAutoFit/>
          </a:bodyPr>
          <a:lstStyle/>
          <a:p>
            <a:pPr algn="just">
              <a:lnSpc>
                <a:spcPts val="3566"/>
              </a:lnSpc>
            </a:pPr>
            <a:r>
              <a:rPr lang="en-US" sz="2971">
                <a:solidFill>
                  <a:srgbClr val="FFFFFF"/>
                </a:solidFill>
                <a:latin typeface="Oswald"/>
              </a:rPr>
              <a:t>·</a:t>
            </a:r>
            <a:r>
              <a:rPr lang="en-US" sz="2971">
                <a:solidFill>
                  <a:srgbClr val="FFFFFF"/>
                </a:solidFill>
                <a:latin typeface="Oswald Bold"/>
              </a:rPr>
              <a:t>CAMERA MODULE (ESP-32)</a:t>
            </a:r>
          </a:p>
          <a:p>
            <a:pPr algn="just">
              <a:lnSpc>
                <a:spcPts val="3566"/>
              </a:lnSpc>
            </a:pPr>
            <a:r>
              <a:rPr lang="en-US" sz="2971">
                <a:solidFill>
                  <a:srgbClr val="FFFFFF"/>
                </a:solidFill>
                <a:latin typeface="Oswald Bold"/>
              </a:rPr>
              <a:t>·GPS module (NEO-6M)</a:t>
            </a:r>
          </a:p>
          <a:p>
            <a:pPr algn="just">
              <a:lnSpc>
                <a:spcPts val="3566"/>
              </a:lnSpc>
            </a:pPr>
            <a:r>
              <a:rPr lang="en-US" sz="2971">
                <a:solidFill>
                  <a:srgbClr val="FFFFFF"/>
                </a:solidFill>
                <a:latin typeface="Oswald Bold"/>
              </a:rPr>
              <a:t>·Buzzer (3 V)</a:t>
            </a:r>
          </a:p>
          <a:p>
            <a:pPr algn="just">
              <a:lnSpc>
                <a:spcPts val="3566"/>
              </a:lnSpc>
            </a:pPr>
            <a:r>
              <a:rPr lang="en-US" sz="2971">
                <a:solidFill>
                  <a:srgbClr val="FFFFFF"/>
                </a:solidFill>
                <a:latin typeface="Oswald Bold"/>
              </a:rPr>
              <a:t>·Ultrasonic sensors (HC-SR04)</a:t>
            </a:r>
          </a:p>
          <a:p>
            <a:pPr algn="just">
              <a:lnSpc>
                <a:spcPts val="3566"/>
              </a:lnSpc>
            </a:pPr>
            <a:r>
              <a:rPr lang="en-US" sz="2971">
                <a:solidFill>
                  <a:srgbClr val="FFFFFF"/>
                </a:solidFill>
                <a:latin typeface="Oswald Bold"/>
              </a:rPr>
              <a:t>·Power supply components</a:t>
            </a:r>
          </a:p>
          <a:p>
            <a:pPr algn="just">
              <a:lnSpc>
                <a:spcPts val="3566"/>
              </a:lnSpc>
            </a:pPr>
            <a:r>
              <a:rPr lang="en-US" sz="2971">
                <a:solidFill>
                  <a:srgbClr val="FFFFFF"/>
                </a:solidFill>
                <a:latin typeface="Oswald Bold"/>
              </a:rPr>
              <a:t>·Arduino - Uno board</a:t>
            </a:r>
          </a:p>
          <a:p>
            <a:pPr algn="just">
              <a:lnSpc>
                <a:spcPts val="3566"/>
              </a:lnSpc>
            </a:pPr>
            <a:r>
              <a:rPr lang="en-US" sz="2971">
                <a:solidFill>
                  <a:srgbClr val="FFFFFF"/>
                </a:solidFill>
                <a:latin typeface="Oswald Bold"/>
              </a:rPr>
              <a:t>·Water level sensor</a:t>
            </a:r>
          </a:p>
          <a:p>
            <a:pPr algn="just">
              <a:lnSpc>
                <a:spcPts val="3566"/>
              </a:lnSpc>
            </a:pPr>
            <a:r>
              <a:rPr lang="en-US" sz="2971">
                <a:solidFill>
                  <a:srgbClr val="FFFFFF"/>
                </a:solidFill>
                <a:latin typeface="Oswald Bold"/>
              </a:rPr>
              <a:t>·A cane/stick</a:t>
            </a:r>
          </a:p>
          <a:p>
            <a:pPr algn="just">
              <a:lnSpc>
                <a:spcPts val="3566"/>
              </a:lnSpc>
            </a:pPr>
            <a:r>
              <a:rPr lang="en-US" sz="2971">
                <a:solidFill>
                  <a:srgbClr val="FFFFFF"/>
                </a:solidFill>
                <a:latin typeface="Oswald Bold"/>
              </a:rPr>
              <a:t>·Jumper Wire</a:t>
            </a:r>
          </a:p>
          <a:p>
            <a:pPr algn="just">
              <a:lnSpc>
                <a:spcPts val="4046"/>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6" id="6"/>
          <p:cNvGrpSpPr/>
          <p:nvPr/>
        </p:nvGrpSpPr>
        <p:grpSpPr>
          <a:xfrm rot="0">
            <a:off x="827856" y="4005103"/>
            <a:ext cx="16649821" cy="5253197"/>
            <a:chOff x="0" y="0"/>
            <a:chExt cx="5180217" cy="1634414"/>
          </a:xfrm>
        </p:grpSpPr>
        <p:sp>
          <p:nvSpPr>
            <p:cNvPr name="Freeform 7" id="7"/>
            <p:cNvSpPr/>
            <p:nvPr/>
          </p:nvSpPr>
          <p:spPr>
            <a:xfrm flipH="false" flipV="false" rot="0">
              <a:off x="0" y="0"/>
              <a:ext cx="5180217" cy="1634414"/>
            </a:xfrm>
            <a:custGeom>
              <a:avLst/>
              <a:gdLst/>
              <a:ahLst/>
              <a:cxnLst/>
              <a:rect r="r" b="b" t="t" l="l"/>
              <a:pathLst>
                <a:path h="1634414" w="5180217">
                  <a:moveTo>
                    <a:pt x="0" y="0"/>
                  </a:moveTo>
                  <a:lnTo>
                    <a:pt x="5180217" y="0"/>
                  </a:lnTo>
                  <a:lnTo>
                    <a:pt x="5180217" y="1634414"/>
                  </a:lnTo>
                  <a:lnTo>
                    <a:pt x="0" y="1634414"/>
                  </a:lnTo>
                  <a:close/>
                </a:path>
              </a:pathLst>
            </a:custGeom>
            <a:solidFill>
              <a:srgbClr val="1A1A1A"/>
            </a:solidFill>
          </p:spPr>
        </p:sp>
        <p:sp>
          <p:nvSpPr>
            <p:cNvPr name="TextBox 8" id="8"/>
            <p:cNvSpPr txBox="true"/>
            <p:nvPr/>
          </p:nvSpPr>
          <p:spPr>
            <a:xfrm>
              <a:off x="0" y="-57150"/>
              <a:ext cx="5180217" cy="1691564"/>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9" id="9"/>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TextBox 10" id="10"/>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r>
              <a:rPr lang="en-US" sz="7832" spc="767">
                <a:solidFill>
                  <a:srgbClr val="231F20"/>
                </a:solidFill>
                <a:latin typeface="Oswald Bold"/>
              </a:rPr>
              <a:t>SOFTWARE REQUIREMENTS</a:t>
            </a:r>
          </a:p>
        </p:txBody>
      </p:sp>
      <p:sp>
        <p:nvSpPr>
          <p:cNvPr name="TextBox 11" id="11"/>
          <p:cNvSpPr txBox="true"/>
          <p:nvPr/>
        </p:nvSpPr>
        <p:spPr>
          <a:xfrm rot="0">
            <a:off x="1290040" y="4924425"/>
            <a:ext cx="15725453" cy="4669935"/>
          </a:xfrm>
          <a:prstGeom prst="rect">
            <a:avLst/>
          </a:prstGeom>
        </p:spPr>
        <p:txBody>
          <a:bodyPr anchor="t" rtlCol="false" tIns="0" lIns="0" bIns="0" rIns="0">
            <a:spAutoFit/>
          </a:bodyPr>
          <a:lstStyle/>
          <a:p>
            <a:pPr algn="just">
              <a:lnSpc>
                <a:spcPts val="6185"/>
              </a:lnSpc>
            </a:pPr>
            <a:r>
              <a:rPr lang="en-US" sz="3171">
                <a:solidFill>
                  <a:srgbClr val="FFFFFF"/>
                </a:solidFill>
                <a:latin typeface="Oswald"/>
              </a:rPr>
              <a:t>·</a:t>
            </a:r>
            <a:r>
              <a:rPr lang="en-US" sz="3171">
                <a:solidFill>
                  <a:srgbClr val="FFFFFF"/>
                </a:solidFill>
                <a:latin typeface="Oswald Bold"/>
              </a:rPr>
              <a:t>ARDUINO IDE</a:t>
            </a:r>
          </a:p>
          <a:p>
            <a:pPr algn="just">
              <a:lnSpc>
                <a:spcPts val="6185"/>
              </a:lnSpc>
            </a:pPr>
            <a:r>
              <a:rPr lang="en-US" sz="3171">
                <a:solidFill>
                  <a:srgbClr val="FFFFFF"/>
                </a:solidFill>
                <a:latin typeface="Oswald Bold"/>
              </a:rPr>
              <a:t>·PYTHON PROGRAMMING ENVIRONMENT</a:t>
            </a:r>
          </a:p>
          <a:p>
            <a:pPr algn="just">
              <a:lnSpc>
                <a:spcPts val="6185"/>
              </a:lnSpc>
            </a:pPr>
            <a:r>
              <a:rPr lang="en-US" sz="3171">
                <a:solidFill>
                  <a:srgbClr val="FFFFFF"/>
                </a:solidFill>
                <a:latin typeface="Oswald Bold"/>
              </a:rPr>
              <a:t>·OPENCV </a:t>
            </a:r>
          </a:p>
          <a:p>
            <a:pPr algn="just">
              <a:lnSpc>
                <a:spcPts val="6185"/>
              </a:lnSpc>
            </a:pPr>
            <a:r>
              <a:rPr lang="en-US" sz="3171">
                <a:solidFill>
                  <a:srgbClr val="FFFFFF"/>
                </a:solidFill>
                <a:latin typeface="Oswald Bold"/>
              </a:rPr>
              <a:t>·TEXT-TO-SPEECH LIBRARIES</a:t>
            </a:r>
          </a:p>
          <a:p>
            <a:pPr algn="just">
              <a:lnSpc>
                <a:spcPts val="6380"/>
              </a:lnSpc>
            </a:pPr>
          </a:p>
          <a:p>
            <a:pPr algn="just">
              <a:lnSpc>
                <a:spcPts val="657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6" id="6"/>
          <p:cNvGrpSpPr/>
          <p:nvPr/>
        </p:nvGrpSpPr>
        <p:grpSpPr>
          <a:xfrm rot="0">
            <a:off x="857389" y="3512388"/>
            <a:ext cx="16649821" cy="5253197"/>
            <a:chOff x="0" y="0"/>
            <a:chExt cx="5180217" cy="1634414"/>
          </a:xfrm>
        </p:grpSpPr>
        <p:sp>
          <p:nvSpPr>
            <p:cNvPr name="Freeform 7" id="7"/>
            <p:cNvSpPr/>
            <p:nvPr/>
          </p:nvSpPr>
          <p:spPr>
            <a:xfrm flipH="false" flipV="false" rot="0">
              <a:off x="0" y="0"/>
              <a:ext cx="5180217" cy="1634414"/>
            </a:xfrm>
            <a:custGeom>
              <a:avLst/>
              <a:gdLst/>
              <a:ahLst/>
              <a:cxnLst/>
              <a:rect r="r" b="b" t="t" l="l"/>
              <a:pathLst>
                <a:path h="1634414" w="5180217">
                  <a:moveTo>
                    <a:pt x="0" y="0"/>
                  </a:moveTo>
                  <a:lnTo>
                    <a:pt x="5180217" y="0"/>
                  </a:lnTo>
                  <a:lnTo>
                    <a:pt x="5180217" y="1634414"/>
                  </a:lnTo>
                  <a:lnTo>
                    <a:pt x="0" y="1634414"/>
                  </a:lnTo>
                  <a:close/>
                </a:path>
              </a:pathLst>
            </a:custGeom>
            <a:solidFill>
              <a:srgbClr val="1A1A1A"/>
            </a:solidFill>
          </p:spPr>
        </p:sp>
        <p:sp>
          <p:nvSpPr>
            <p:cNvPr name="TextBox 8" id="8"/>
            <p:cNvSpPr txBox="true"/>
            <p:nvPr/>
          </p:nvSpPr>
          <p:spPr>
            <a:xfrm>
              <a:off x="0" y="-57150"/>
              <a:ext cx="5180217" cy="1691564"/>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9" id="9"/>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TextBox 10" id="10"/>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r>
              <a:rPr lang="en-US" sz="7832" spc="767">
                <a:solidFill>
                  <a:srgbClr val="231F20"/>
                </a:solidFill>
                <a:latin typeface="Oswald Bold"/>
              </a:rPr>
              <a:t>IMPLEMENTATION</a:t>
            </a:r>
          </a:p>
        </p:txBody>
      </p:sp>
      <p:sp>
        <p:nvSpPr>
          <p:cNvPr name="TextBox 11" id="11"/>
          <p:cNvSpPr txBox="true"/>
          <p:nvPr/>
        </p:nvSpPr>
        <p:spPr>
          <a:xfrm rot="0">
            <a:off x="1227078" y="4582964"/>
            <a:ext cx="15383917" cy="3300453"/>
          </a:xfrm>
          <a:prstGeom prst="rect">
            <a:avLst/>
          </a:prstGeom>
        </p:spPr>
        <p:txBody>
          <a:bodyPr anchor="t" rtlCol="false" tIns="0" lIns="0" bIns="0" rIns="0">
            <a:spAutoFit/>
          </a:bodyPr>
          <a:lstStyle/>
          <a:p>
            <a:pPr algn="just">
              <a:lnSpc>
                <a:spcPts val="4383"/>
              </a:lnSpc>
            </a:pPr>
            <a:r>
              <a:rPr lang="en-US" sz="3371">
                <a:solidFill>
                  <a:srgbClr val="FFFFFF"/>
                </a:solidFill>
                <a:latin typeface="Oswald"/>
              </a:rPr>
              <a:t>   - ASSEMBLE THE ARDUINO UNO, SENSORS (OBSTACLE DETECTION, OBJECT IDENTIFICATION, WATER HAZARD DETECTION), GPS MODULE, BUZZER, AND OTHER PERIPHERALS ACCORDING TO THE DESIGN SPECIFICATIONS.</a:t>
            </a:r>
          </a:p>
          <a:p>
            <a:pPr algn="just">
              <a:lnSpc>
                <a:spcPts val="4383"/>
              </a:lnSpc>
            </a:pPr>
          </a:p>
          <a:p>
            <a:pPr algn="just">
              <a:lnSpc>
                <a:spcPts val="4383"/>
              </a:lnSpc>
            </a:pPr>
            <a:r>
              <a:rPr lang="en-US" sz="3371">
                <a:solidFill>
                  <a:srgbClr val="FFFFFF"/>
                </a:solidFill>
                <a:latin typeface="Oswald"/>
              </a:rPr>
              <a:t>   - ENSURE PROPER WIRING AND CONNECTIONS BETWEEN COMPONENTS TO FACILITATE COMMUNICATION AND FUNCTIONALITY.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6" id="6"/>
          <p:cNvGrpSpPr/>
          <p:nvPr/>
        </p:nvGrpSpPr>
        <p:grpSpPr>
          <a:xfrm rot="0">
            <a:off x="857389" y="3512388"/>
            <a:ext cx="16649821" cy="5253197"/>
            <a:chOff x="0" y="0"/>
            <a:chExt cx="5180217" cy="1634414"/>
          </a:xfrm>
        </p:grpSpPr>
        <p:sp>
          <p:nvSpPr>
            <p:cNvPr name="Freeform 7" id="7"/>
            <p:cNvSpPr/>
            <p:nvPr/>
          </p:nvSpPr>
          <p:spPr>
            <a:xfrm flipH="false" flipV="false" rot="0">
              <a:off x="0" y="0"/>
              <a:ext cx="5180217" cy="1634414"/>
            </a:xfrm>
            <a:custGeom>
              <a:avLst/>
              <a:gdLst/>
              <a:ahLst/>
              <a:cxnLst/>
              <a:rect r="r" b="b" t="t" l="l"/>
              <a:pathLst>
                <a:path h="1634414" w="5180217">
                  <a:moveTo>
                    <a:pt x="0" y="0"/>
                  </a:moveTo>
                  <a:lnTo>
                    <a:pt x="5180217" y="0"/>
                  </a:lnTo>
                  <a:lnTo>
                    <a:pt x="5180217" y="1634414"/>
                  </a:lnTo>
                  <a:lnTo>
                    <a:pt x="0" y="1634414"/>
                  </a:lnTo>
                  <a:close/>
                </a:path>
              </a:pathLst>
            </a:custGeom>
            <a:solidFill>
              <a:srgbClr val="1A1A1A"/>
            </a:solidFill>
          </p:spPr>
        </p:sp>
        <p:sp>
          <p:nvSpPr>
            <p:cNvPr name="TextBox 8" id="8"/>
            <p:cNvSpPr txBox="true"/>
            <p:nvPr/>
          </p:nvSpPr>
          <p:spPr>
            <a:xfrm>
              <a:off x="0" y="-57150"/>
              <a:ext cx="5180217" cy="1691564"/>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9" id="9"/>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TextBox 10" id="10"/>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r>
              <a:rPr lang="en-US" sz="7832" spc="767">
                <a:solidFill>
                  <a:srgbClr val="231F20"/>
                </a:solidFill>
                <a:latin typeface="Oswald Bold"/>
              </a:rPr>
              <a:t>INTEGRATION &amp; TESTING</a:t>
            </a:r>
          </a:p>
        </p:txBody>
      </p:sp>
      <p:sp>
        <p:nvSpPr>
          <p:cNvPr name="TextBox 11" id="11"/>
          <p:cNvSpPr txBox="true"/>
          <p:nvPr/>
        </p:nvSpPr>
        <p:spPr>
          <a:xfrm rot="0">
            <a:off x="1247529" y="3692493"/>
            <a:ext cx="15383917" cy="5510253"/>
          </a:xfrm>
          <a:prstGeom prst="rect">
            <a:avLst/>
          </a:prstGeom>
        </p:spPr>
        <p:txBody>
          <a:bodyPr anchor="t" rtlCol="false" tIns="0" lIns="0" bIns="0" rIns="0">
            <a:spAutoFit/>
          </a:bodyPr>
          <a:lstStyle/>
          <a:p>
            <a:pPr algn="just">
              <a:lnSpc>
                <a:spcPts val="4383"/>
              </a:lnSpc>
            </a:pPr>
            <a:r>
              <a:rPr lang="en-US" sz="3371">
                <a:solidFill>
                  <a:srgbClr val="FFFFFF"/>
                </a:solidFill>
                <a:latin typeface="Oswald"/>
              </a:rPr>
              <a:t>   - INTEGRATE HARDWARE AND SOFTWARE COMPONENTS TO CREATE THE FUNCTIONING BLIND STICK SYSTEM.</a:t>
            </a:r>
          </a:p>
          <a:p>
            <a:pPr algn="just">
              <a:lnSpc>
                <a:spcPts val="4383"/>
              </a:lnSpc>
            </a:pPr>
          </a:p>
          <a:p>
            <a:pPr algn="just">
              <a:lnSpc>
                <a:spcPts val="4383"/>
              </a:lnSpc>
            </a:pPr>
            <a:r>
              <a:rPr lang="en-US" sz="3371">
                <a:solidFill>
                  <a:srgbClr val="FFFFFF"/>
                </a:solidFill>
                <a:latin typeface="Oswald"/>
              </a:rPr>
              <a:t>   - Conduct rigorous testing, including unit testing of individual components, integration testing to ensure seamless communication between modules, and system testing to validate overall functionality.</a:t>
            </a:r>
          </a:p>
          <a:p>
            <a:pPr algn="just">
              <a:lnSpc>
                <a:spcPts val="4383"/>
              </a:lnSpc>
            </a:pPr>
          </a:p>
          <a:p>
            <a:pPr algn="just">
              <a:lnSpc>
                <a:spcPts val="4383"/>
              </a:lnSpc>
            </a:pPr>
            <a:r>
              <a:rPr lang="en-US" sz="3371">
                <a:solidFill>
                  <a:srgbClr val="FFFFFF"/>
                </a:solidFill>
                <a:latin typeface="Oswald"/>
              </a:rPr>
              <a:t>   - Address any bugs or issues identified during testing, refining the implementation as needed to enhance performance and reliability.</a:t>
            </a:r>
          </a:p>
          <a:p>
            <a:pPr algn="just">
              <a:lnSpc>
                <a:spcPts val="4383"/>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4351357" y="2839907"/>
            <a:ext cx="9970944" cy="6790109"/>
          </a:xfrm>
          <a:custGeom>
            <a:avLst/>
            <a:gdLst/>
            <a:ahLst/>
            <a:cxnLst/>
            <a:rect r="r" b="b" t="t" l="l"/>
            <a:pathLst>
              <a:path h="6790109" w="9970944">
                <a:moveTo>
                  <a:pt x="0" y="0"/>
                </a:moveTo>
                <a:lnTo>
                  <a:pt x="9970943" y="0"/>
                </a:lnTo>
                <a:lnTo>
                  <a:pt x="9970943" y="6790109"/>
                </a:lnTo>
                <a:lnTo>
                  <a:pt x="0" y="6790109"/>
                </a:lnTo>
                <a:lnTo>
                  <a:pt x="0" y="0"/>
                </a:lnTo>
                <a:close/>
              </a:path>
            </a:pathLst>
          </a:custGeom>
          <a:blipFill>
            <a:blip r:embed="rId6"/>
            <a:stretch>
              <a:fillRect l="0" t="0" r="0" b="0"/>
            </a:stretch>
          </a:blipFill>
        </p:spPr>
      </p:sp>
      <p:sp>
        <p:nvSpPr>
          <p:cNvPr name="TextBox 6" id="6"/>
          <p:cNvSpPr txBox="true"/>
          <p:nvPr/>
        </p:nvSpPr>
        <p:spPr>
          <a:xfrm rot="0">
            <a:off x="2343797" y="1174464"/>
            <a:ext cx="13617940" cy="1335430"/>
          </a:xfrm>
          <a:prstGeom prst="rect">
            <a:avLst/>
          </a:prstGeom>
        </p:spPr>
        <p:txBody>
          <a:bodyPr anchor="t" rtlCol="false" tIns="0" lIns="0" bIns="0" rIns="0">
            <a:spAutoFit/>
          </a:bodyPr>
          <a:lstStyle/>
          <a:p>
            <a:pPr algn="ctr" marL="0" indent="0" lvl="0">
              <a:lnSpc>
                <a:spcPts val="10808"/>
              </a:lnSpc>
              <a:spcBef>
                <a:spcPct val="0"/>
              </a:spcBef>
            </a:pPr>
            <a:r>
              <a:rPr lang="en-US" sz="7832" spc="767">
                <a:solidFill>
                  <a:srgbClr val="231F20"/>
                </a:solidFill>
                <a:latin typeface="Oswald Bold"/>
              </a:rPr>
              <a:t>GSM MODULE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DAGFRv4MPYM</dc:identifier>
  <dcterms:modified xsi:type="dcterms:W3CDTF">2011-08-01T06:04:30Z</dcterms:modified>
  <cp:revision>1</cp:revision>
  <dc:title>SABS</dc:title>
</cp:coreProperties>
</file>