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9"/>
  </p:notesMasterIdLst>
  <p:handoutMasterIdLst>
    <p:handoutMasterId r:id="rId40"/>
  </p:handoutMasterIdLst>
  <p:sldIdLst>
    <p:sldId id="286" r:id="rId2"/>
    <p:sldId id="314" r:id="rId3"/>
    <p:sldId id="309" r:id="rId4"/>
    <p:sldId id="310" r:id="rId5"/>
    <p:sldId id="276" r:id="rId6"/>
    <p:sldId id="277" r:id="rId7"/>
    <p:sldId id="311" r:id="rId8"/>
    <p:sldId id="278" r:id="rId9"/>
    <p:sldId id="279" r:id="rId10"/>
    <p:sldId id="312" r:id="rId11"/>
    <p:sldId id="296" r:id="rId12"/>
    <p:sldId id="297" r:id="rId13"/>
    <p:sldId id="298" r:id="rId14"/>
    <p:sldId id="280" r:id="rId15"/>
    <p:sldId id="299" r:id="rId16"/>
    <p:sldId id="313" r:id="rId17"/>
    <p:sldId id="281" r:id="rId18"/>
    <p:sldId id="300" r:id="rId19"/>
    <p:sldId id="282" r:id="rId20"/>
    <p:sldId id="301" r:id="rId21"/>
    <p:sldId id="283" r:id="rId22"/>
    <p:sldId id="284" r:id="rId23"/>
    <p:sldId id="258" r:id="rId24"/>
    <p:sldId id="308" r:id="rId25"/>
    <p:sldId id="291" r:id="rId26"/>
    <p:sldId id="292" r:id="rId27"/>
    <p:sldId id="293" r:id="rId28"/>
    <p:sldId id="285" r:id="rId29"/>
    <p:sldId id="263" r:id="rId30"/>
    <p:sldId id="257" r:id="rId31"/>
    <p:sldId id="261" r:id="rId32"/>
    <p:sldId id="287" r:id="rId33"/>
    <p:sldId id="289" r:id="rId34"/>
    <p:sldId id="266" r:id="rId35"/>
    <p:sldId id="290" r:id="rId36"/>
    <p:sldId id="267" r:id="rId37"/>
    <p:sldId id="273" r:id="rId38"/>
  </p:sldIdLst>
  <p:sldSz cx="9144000" cy="6858000" type="screen4x3"/>
  <p:notesSz cx="7023100" cy="9309100"/>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6" autoAdjust="0"/>
    <p:restoredTop sz="94660"/>
  </p:normalViewPr>
  <p:slideViewPr>
    <p:cSldViewPr>
      <p:cViewPr varScale="1">
        <p:scale>
          <a:sx n="108" d="100"/>
          <a:sy n="108" d="100"/>
        </p:scale>
        <p:origin x="1722" y="14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3043238"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71683" name="Rectangle 3"/>
          <p:cNvSpPr>
            <a:spLocks noGrp="1" noChangeArrowheads="1"/>
          </p:cNvSpPr>
          <p:nvPr>
            <p:ph type="dt" sz="quarter" idx="1"/>
          </p:nvPr>
        </p:nvSpPr>
        <p:spPr bwMode="auto">
          <a:xfrm>
            <a:off x="3978275" y="0"/>
            <a:ext cx="3043238"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71684" name="Rectangle 4"/>
          <p:cNvSpPr>
            <a:spLocks noGrp="1" noChangeArrowheads="1"/>
          </p:cNvSpPr>
          <p:nvPr>
            <p:ph type="ftr" sz="quarter" idx="2"/>
          </p:nvPr>
        </p:nvSpPr>
        <p:spPr bwMode="auto">
          <a:xfrm>
            <a:off x="0" y="8842375"/>
            <a:ext cx="3043238"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1685" name="Rectangle 5"/>
          <p:cNvSpPr>
            <a:spLocks noGrp="1" noChangeArrowheads="1"/>
          </p:cNvSpPr>
          <p:nvPr>
            <p:ph type="sldNum" sz="quarter" idx="3"/>
          </p:nvPr>
        </p:nvSpPr>
        <p:spPr bwMode="auto">
          <a:xfrm>
            <a:off x="3978275" y="8842375"/>
            <a:ext cx="3043238"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D386A64-242B-407B-AD25-9A05262997CF}"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672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978275" y="0"/>
            <a:ext cx="3043238" cy="466725"/>
          </a:xfrm>
          <a:prstGeom prst="rect">
            <a:avLst/>
          </a:prstGeom>
        </p:spPr>
        <p:txBody>
          <a:bodyPr vert="horz" lIns="91440" tIns="45720" rIns="91440" bIns="45720" rtlCol="0"/>
          <a:lstStyle>
            <a:lvl1pPr algn="r">
              <a:defRPr sz="1200"/>
            </a:lvl1pPr>
          </a:lstStyle>
          <a:p>
            <a:fld id="{FBF2F182-25B4-4026-92F8-9A674C358772}" type="datetimeFigureOut">
              <a:rPr lang="en-IN" smtClean="0"/>
              <a:t>28-11-2019</a:t>
            </a:fld>
            <a:endParaRPr lang="en-IN"/>
          </a:p>
        </p:txBody>
      </p:sp>
      <p:sp>
        <p:nvSpPr>
          <p:cNvPr id="4" name="Slide Image Placeholder 3"/>
          <p:cNvSpPr>
            <a:spLocks noGrp="1" noRot="1" noChangeAspect="1"/>
          </p:cNvSpPr>
          <p:nvPr>
            <p:ph type="sldImg" idx="2"/>
          </p:nvPr>
        </p:nvSpPr>
        <p:spPr>
          <a:xfrm>
            <a:off x="1417638" y="1163638"/>
            <a:ext cx="4187825" cy="3141662"/>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01675" y="4479925"/>
            <a:ext cx="5619750" cy="36655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842375"/>
            <a:ext cx="3043238" cy="46672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978275" y="8842375"/>
            <a:ext cx="3043238" cy="466725"/>
          </a:xfrm>
          <a:prstGeom prst="rect">
            <a:avLst/>
          </a:prstGeom>
        </p:spPr>
        <p:txBody>
          <a:bodyPr vert="horz" lIns="91440" tIns="45720" rIns="91440" bIns="45720" rtlCol="0" anchor="b"/>
          <a:lstStyle>
            <a:lvl1pPr algn="r">
              <a:defRPr sz="1200"/>
            </a:lvl1pPr>
          </a:lstStyle>
          <a:p>
            <a:fld id="{5F038971-21A9-4466-A0E2-D4110E36440B}" type="slidenum">
              <a:rPr lang="en-IN" smtClean="0"/>
              <a:t>‹#›</a:t>
            </a:fld>
            <a:endParaRPr lang="en-IN"/>
          </a:p>
        </p:txBody>
      </p:sp>
    </p:spTree>
    <p:extLst>
      <p:ext uri="{BB962C8B-B14F-4D97-AF65-F5344CB8AC3E}">
        <p14:creationId xmlns:p14="http://schemas.microsoft.com/office/powerpoint/2010/main" val="2098874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a:t>
            </a:r>
          </a:p>
        </p:txBody>
      </p:sp>
    </p:spTree>
    <p:extLst>
      <p:ext uri="{BB962C8B-B14F-4D97-AF65-F5344CB8AC3E}">
        <p14:creationId xmlns:p14="http://schemas.microsoft.com/office/powerpoint/2010/main" val="1715896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a:t>
            </a:r>
          </a:p>
        </p:txBody>
      </p:sp>
    </p:spTree>
    <p:extLst>
      <p:ext uri="{BB962C8B-B14F-4D97-AF65-F5344CB8AC3E}">
        <p14:creationId xmlns:p14="http://schemas.microsoft.com/office/powerpoint/2010/main" val="689102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D0575AC-FF16-4FEC-B6DB-FEEEEE2C198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0AC009F-0B39-4933-B654-8152A2700E8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C504E41-FE6E-4C61-9534-2CB625CDD17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F028603-EE98-4616-BC38-67E968D640F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5F9E7CA-4CC8-4B3E-B8B3-F011F25CDCB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E7EC755-DA6F-4F4D-870E-BD5BC170B6B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7DF6EDE-63B8-423B-AEAA-F077EA05258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3205408-91C3-49DC-846D-69634ADEE25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DA1F822-49F1-4482-AF14-18800A15540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DFD26FA-7366-43F7-A106-436063834A1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829ABFD-1B38-42B7-98DB-B2B57783479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613510B5-9B71-4659-B0FE-9C26CF92703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eaLnBrk="0" fontAlgn="base" hangingPunct="0">
        <a:spcBef>
          <a:spcPct val="0"/>
        </a:spcBef>
        <a:spcAft>
          <a:spcPct val="0"/>
        </a:spcAft>
        <a:defRPr sz="4400">
          <a:solidFill>
            <a:schemeClr val="tx2"/>
          </a:solidFill>
          <a:latin typeface="Arial" charset="0"/>
        </a:defRPr>
      </a:lvl6pPr>
      <a:lvl7pPr marL="914400" algn="ctr" rtl="0" eaLnBrk="0" fontAlgn="base" hangingPunct="0">
        <a:spcBef>
          <a:spcPct val="0"/>
        </a:spcBef>
        <a:spcAft>
          <a:spcPct val="0"/>
        </a:spcAft>
        <a:defRPr sz="4400">
          <a:solidFill>
            <a:schemeClr val="tx2"/>
          </a:solidFill>
          <a:latin typeface="Arial" charset="0"/>
        </a:defRPr>
      </a:lvl7pPr>
      <a:lvl8pPr marL="1371600" algn="ctr" rtl="0" eaLnBrk="0" fontAlgn="base" hangingPunct="0">
        <a:spcBef>
          <a:spcPct val="0"/>
        </a:spcBef>
        <a:spcAft>
          <a:spcPct val="0"/>
        </a:spcAft>
        <a:defRPr sz="4400">
          <a:solidFill>
            <a:schemeClr val="tx2"/>
          </a:solidFill>
          <a:latin typeface="Arial" charset="0"/>
        </a:defRPr>
      </a:lvl8pPr>
      <a:lvl9pPr marL="1828800" algn="ctr" rtl="0" eaLnBrk="0" fontAlgn="base" hangingPunct="0">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8" descr="Sukh Ram cutout"/>
          <p:cNvPicPr>
            <a:picLocks noChangeAspect="1" noChangeArrowheads="1"/>
          </p:cNvPicPr>
          <p:nvPr/>
        </p:nvPicPr>
        <p:blipFill>
          <a:blip r:embed="rId3">
            <a:lum bright="18000" contrast="-12000"/>
          </a:blip>
          <a:srcRect b="12965"/>
          <a:stretch>
            <a:fillRect/>
          </a:stretch>
        </p:blipFill>
        <p:spPr bwMode="auto">
          <a:xfrm>
            <a:off x="4430713" y="1423988"/>
            <a:ext cx="2282825" cy="2078037"/>
          </a:xfrm>
          <a:prstGeom prst="rect">
            <a:avLst/>
          </a:prstGeom>
          <a:noFill/>
          <a:ln w="9525">
            <a:noFill/>
            <a:miter lim="800000"/>
            <a:headEnd/>
            <a:tailEnd/>
          </a:ln>
        </p:spPr>
      </p:pic>
      <p:pic>
        <p:nvPicPr>
          <p:cNvPr id="3075" name="Picture 9" descr="Ris Balbir cutout"/>
          <p:cNvPicPr>
            <a:picLocks noChangeAspect="1" noChangeArrowheads="1"/>
          </p:cNvPicPr>
          <p:nvPr/>
        </p:nvPicPr>
        <p:blipFill>
          <a:blip r:embed="rId4">
            <a:lum bright="36000" contrast="-30000"/>
          </a:blip>
          <a:srcRect l="9938"/>
          <a:stretch>
            <a:fillRect/>
          </a:stretch>
        </p:blipFill>
        <p:spPr bwMode="auto">
          <a:xfrm>
            <a:off x="2438400" y="1430338"/>
            <a:ext cx="2454275" cy="2043112"/>
          </a:xfrm>
          <a:prstGeom prst="rect">
            <a:avLst/>
          </a:prstGeom>
          <a:noFill/>
          <a:ln w="9525">
            <a:noFill/>
            <a:miter lim="800000"/>
            <a:headEnd/>
            <a:tailEnd/>
          </a:ln>
        </p:spPr>
      </p:pic>
      <p:pic>
        <p:nvPicPr>
          <p:cNvPr id="171012" name="Picture 4" descr="SOTT copy"/>
          <p:cNvPicPr>
            <a:picLocks noChangeAspect="1" noChangeArrowheads="1"/>
          </p:cNvPicPr>
          <p:nvPr/>
        </p:nvPicPr>
        <p:blipFill>
          <a:blip r:embed="rId5"/>
          <a:srcRect/>
          <a:stretch>
            <a:fillRect/>
          </a:stretch>
        </p:blipFill>
        <p:spPr bwMode="auto">
          <a:xfrm>
            <a:off x="2595563" y="1111250"/>
            <a:ext cx="4003675" cy="3976688"/>
          </a:xfrm>
          <a:prstGeom prst="rect">
            <a:avLst/>
          </a:prstGeom>
          <a:noFill/>
          <a:effectLst>
            <a:outerShdw dist="64758" dir="4721404" algn="ctr" rotWithShape="0">
              <a:srgbClr val="FF0000">
                <a:alpha val="59000"/>
              </a:srgbClr>
            </a:outerShdw>
          </a:effectLst>
        </p:spPr>
      </p:pic>
      <p:pic>
        <p:nvPicPr>
          <p:cNvPr id="3077" name="Picture 10" descr="Pencil Sketch Tank copy"/>
          <p:cNvPicPr>
            <a:picLocks noChangeAspect="1" noChangeArrowheads="1"/>
          </p:cNvPicPr>
          <p:nvPr/>
        </p:nvPicPr>
        <p:blipFill>
          <a:blip r:embed="rId6"/>
          <a:srcRect/>
          <a:stretch>
            <a:fillRect/>
          </a:stretch>
        </p:blipFill>
        <p:spPr bwMode="auto">
          <a:xfrm>
            <a:off x="3409950" y="4167188"/>
            <a:ext cx="2128838" cy="1425575"/>
          </a:xfrm>
          <a:prstGeom prst="rect">
            <a:avLst/>
          </a:prstGeom>
          <a:noFill/>
          <a:ln w="9525">
            <a:noFill/>
            <a:miter lim="800000"/>
            <a:headEnd/>
            <a:tailEnd/>
          </a:ln>
        </p:spPr>
      </p:pic>
      <p:sp>
        <p:nvSpPr>
          <p:cNvPr id="8" name="Rounded Rectangle 7"/>
          <p:cNvSpPr/>
          <p:nvPr/>
        </p:nvSpPr>
        <p:spPr>
          <a:xfrm>
            <a:off x="304800" y="0"/>
            <a:ext cx="8534400" cy="990600"/>
          </a:xfrm>
          <a:prstGeom prst="roundRect">
            <a:avLst/>
          </a:prstGeom>
          <a:solidFill>
            <a:schemeClr val="tx1"/>
          </a:solidFill>
          <a:ln>
            <a:solidFill>
              <a:schemeClr val="bg1"/>
            </a:solidFill>
          </a:ln>
          <a:effectLst>
            <a:glow rad="1397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00"/>
              </a:solidFill>
            </a:endParaRPr>
          </a:p>
        </p:txBody>
      </p:sp>
      <p:sp>
        <p:nvSpPr>
          <p:cNvPr id="3081" name="TextBox 8"/>
          <p:cNvSpPr txBox="1">
            <a:spLocks noChangeArrowheads="1"/>
          </p:cNvSpPr>
          <p:nvPr/>
        </p:nvSpPr>
        <p:spPr bwMode="auto">
          <a:xfrm>
            <a:off x="762000" y="152400"/>
            <a:ext cx="7543800" cy="708025"/>
          </a:xfrm>
          <a:prstGeom prst="rect">
            <a:avLst/>
          </a:prstGeom>
          <a:noFill/>
          <a:ln w="9525">
            <a:noFill/>
            <a:miter lim="800000"/>
            <a:headEnd/>
            <a:tailEnd/>
          </a:ln>
        </p:spPr>
        <p:txBody>
          <a:bodyPr>
            <a:spAutoFit/>
          </a:bodyPr>
          <a:lstStyle/>
          <a:p>
            <a:pPr algn="ctr"/>
            <a:r>
              <a:rPr lang="en-US" sz="4000" b="1" u="sng" dirty="0">
                <a:solidFill>
                  <a:srgbClr val="FFFF00"/>
                </a:solidFill>
                <a:cs typeface="Arial" charset="0"/>
              </a:rPr>
              <a:t>SCHOOL OF TECH TRG</a:t>
            </a:r>
          </a:p>
        </p:txBody>
      </p:sp>
      <p:sp>
        <p:nvSpPr>
          <p:cNvPr id="10" name="Rounded Rectangle 9"/>
          <p:cNvSpPr/>
          <p:nvPr/>
        </p:nvSpPr>
        <p:spPr>
          <a:xfrm>
            <a:off x="1524000" y="6019800"/>
            <a:ext cx="6172200" cy="838200"/>
          </a:xfrm>
          <a:prstGeom prst="roundRect">
            <a:avLst/>
          </a:prstGeom>
          <a:solidFill>
            <a:schemeClr val="tx1"/>
          </a:solidFill>
          <a:ln>
            <a:solidFill>
              <a:schemeClr val="bg1"/>
            </a:solidFill>
          </a:ln>
          <a:effectLst>
            <a:glow rad="1397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200" b="1" u="sng" dirty="0">
                <a:solidFill>
                  <a:srgbClr val="FFFF00"/>
                </a:solidFill>
              </a:rPr>
              <a:t>ELECTRONICS WING</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PAM.jpg"/>
          <p:cNvPicPr>
            <a:picLocks noChangeAspect="1"/>
          </p:cNvPicPr>
          <p:nvPr/>
        </p:nvPicPr>
        <p:blipFill>
          <a:blip r:embed="rId2"/>
          <a:srcRect/>
          <a:stretch>
            <a:fillRect/>
          </a:stretch>
        </p:blipFill>
        <p:spPr bwMode="auto">
          <a:xfrm>
            <a:off x="0" y="701675"/>
            <a:ext cx="8915400" cy="5722938"/>
          </a:xfrm>
          <a:prstGeom prst="rect">
            <a:avLst/>
          </a:prstGeom>
          <a:noFill/>
          <a:ln w="9525">
            <a:noFill/>
            <a:miter lim="800000"/>
            <a:headEnd/>
            <a:tailEnd/>
          </a:ln>
        </p:spPr>
      </p:pic>
      <p:sp>
        <p:nvSpPr>
          <p:cNvPr id="3" name="Text Box 2">
            <a:extLst>
              <a:ext uri="{FF2B5EF4-FFF2-40B4-BE49-F238E27FC236}">
                <a16:creationId xmlns:a16="http://schemas.microsoft.com/office/drawing/2014/main" id="{73EFE28A-8EE0-4251-8D3F-5B8EE29339D3}"/>
              </a:ext>
            </a:extLst>
          </p:cNvPr>
          <p:cNvSpPr txBox="1">
            <a:spLocks noChangeArrowheads="1"/>
          </p:cNvSpPr>
          <p:nvPr/>
        </p:nvSpPr>
        <p:spPr bwMode="auto">
          <a:xfrm>
            <a:off x="0" y="0"/>
            <a:ext cx="9144000" cy="701675"/>
          </a:xfrm>
          <a:prstGeom prst="rect">
            <a:avLst/>
          </a:prstGeom>
          <a:solidFill>
            <a:schemeClr val="tx1"/>
          </a:solidFill>
          <a:ln w="9525">
            <a:noFill/>
            <a:miter lim="800000"/>
            <a:headEnd/>
            <a:tailEnd/>
          </a:ln>
        </p:spPr>
        <p:txBody>
          <a:bodyPr wrap="square">
            <a:spAutoFit/>
          </a:bodyPr>
          <a:lstStyle/>
          <a:p>
            <a:pPr algn="ctr">
              <a:spcBef>
                <a:spcPct val="50000"/>
              </a:spcBef>
            </a:pPr>
            <a:r>
              <a:rPr lang="en-US" sz="4000" b="1" u="sng" dirty="0">
                <a:solidFill>
                  <a:srgbClr val="FFFF00"/>
                </a:solidFill>
              </a:rPr>
              <a:t>PULSE MODULATION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4" descr="scan0009"/>
          <p:cNvPicPr>
            <a:picLocks noChangeAspect="1" noChangeArrowheads="1"/>
          </p:cNvPicPr>
          <p:nvPr/>
        </p:nvPicPr>
        <p:blipFill>
          <a:blip r:embed="rId2"/>
          <a:srcRect/>
          <a:stretch>
            <a:fillRect/>
          </a:stretch>
        </p:blipFill>
        <p:spPr bwMode="auto">
          <a:xfrm>
            <a:off x="990600" y="1066800"/>
            <a:ext cx="7315200" cy="5334000"/>
          </a:xfrm>
          <a:prstGeom prst="rect">
            <a:avLst/>
          </a:prstGeom>
          <a:noFill/>
          <a:ln w="9525">
            <a:noFill/>
            <a:miter lim="800000"/>
            <a:headEnd/>
            <a:tailEnd/>
          </a:ln>
        </p:spPr>
      </p:pic>
      <p:sp>
        <p:nvSpPr>
          <p:cNvPr id="11267" name="Rectangle 5"/>
          <p:cNvSpPr>
            <a:spLocks noGrp="1" noChangeArrowheads="1"/>
          </p:cNvSpPr>
          <p:nvPr>
            <p:ph type="title"/>
          </p:nvPr>
        </p:nvSpPr>
        <p:spPr>
          <a:xfrm>
            <a:off x="0" y="-228600"/>
            <a:ext cx="9144000" cy="1143000"/>
          </a:xfrm>
          <a:solidFill>
            <a:schemeClr val="tx1"/>
          </a:solidFill>
        </p:spPr>
        <p:txBody>
          <a:bodyPr/>
          <a:lstStyle/>
          <a:p>
            <a:r>
              <a:rPr lang="en-US" sz="3600" b="1" u="sng" dirty="0">
                <a:solidFill>
                  <a:srgbClr val="FFFF00"/>
                </a:solidFill>
              </a:rPr>
              <a:t>PULSE AMPLITUDE MODULATION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p:cNvSpPr>
            <a:spLocks noGrp="1" noChangeArrowheads="1"/>
          </p:cNvSpPr>
          <p:nvPr>
            <p:ph type="title"/>
          </p:nvPr>
        </p:nvSpPr>
        <p:spPr>
          <a:xfrm>
            <a:off x="0" y="0"/>
            <a:ext cx="9144000" cy="1143000"/>
          </a:xfrm>
          <a:solidFill>
            <a:schemeClr val="tx1"/>
          </a:solidFill>
        </p:spPr>
        <p:txBody>
          <a:bodyPr/>
          <a:lstStyle/>
          <a:p>
            <a:r>
              <a:rPr lang="en-US" sz="4000" b="1" u="sng" dirty="0">
                <a:solidFill>
                  <a:srgbClr val="FFFF00"/>
                </a:solidFill>
              </a:rPr>
              <a:t>PULSE WIDTH MODULATION</a:t>
            </a:r>
          </a:p>
        </p:txBody>
      </p:sp>
      <p:pic>
        <p:nvPicPr>
          <p:cNvPr id="12291" name="Picture 5" descr="scan"/>
          <p:cNvPicPr>
            <a:picLocks noGrp="1" noChangeAspect="1" noChangeArrowheads="1"/>
          </p:cNvPicPr>
          <p:nvPr>
            <p:ph idx="1"/>
          </p:nvPr>
        </p:nvPicPr>
        <p:blipFill>
          <a:blip r:embed="rId2"/>
          <a:srcRect/>
          <a:stretch>
            <a:fillRect/>
          </a:stretch>
        </p:blipFill>
        <p:spPr>
          <a:xfrm>
            <a:off x="2209800" y="1143000"/>
            <a:ext cx="6629400" cy="5410200"/>
          </a:xfrm>
          <a:noFill/>
        </p:spPr>
      </p:pic>
      <p:sp>
        <p:nvSpPr>
          <p:cNvPr id="12292" name="Text Box 8"/>
          <p:cNvSpPr txBox="1">
            <a:spLocks noChangeArrowheads="1"/>
          </p:cNvSpPr>
          <p:nvPr/>
        </p:nvSpPr>
        <p:spPr bwMode="auto">
          <a:xfrm>
            <a:off x="76200" y="3886200"/>
            <a:ext cx="2482850" cy="366713"/>
          </a:xfrm>
          <a:prstGeom prst="rect">
            <a:avLst/>
          </a:prstGeom>
          <a:noFill/>
          <a:ln w="9525">
            <a:noFill/>
            <a:miter lim="800000"/>
            <a:headEnd/>
            <a:tailEnd/>
          </a:ln>
        </p:spPr>
        <p:txBody>
          <a:bodyPr wrap="none">
            <a:spAutoFit/>
          </a:bodyPr>
          <a:lstStyle/>
          <a:p>
            <a:r>
              <a:rPr lang="en-US" sz="1800" b="1"/>
              <a:t>SYMMETRICAL PWM</a:t>
            </a:r>
          </a:p>
        </p:txBody>
      </p:sp>
      <p:sp>
        <p:nvSpPr>
          <p:cNvPr id="12293" name="Text Box 9"/>
          <p:cNvSpPr txBox="1">
            <a:spLocks noChangeArrowheads="1"/>
          </p:cNvSpPr>
          <p:nvPr/>
        </p:nvSpPr>
        <p:spPr bwMode="auto">
          <a:xfrm>
            <a:off x="76200" y="4800600"/>
            <a:ext cx="2590800" cy="366713"/>
          </a:xfrm>
          <a:prstGeom prst="rect">
            <a:avLst/>
          </a:prstGeom>
          <a:noFill/>
          <a:ln w="9525">
            <a:noFill/>
            <a:miter lim="800000"/>
            <a:headEnd/>
            <a:tailEnd/>
          </a:ln>
        </p:spPr>
        <p:txBody>
          <a:bodyPr>
            <a:spAutoFit/>
          </a:bodyPr>
          <a:lstStyle/>
          <a:p>
            <a:pPr algn="ctr"/>
            <a:r>
              <a:rPr lang="en-US" sz="1800" b="1"/>
              <a:t>LEADING EDGE PWM</a:t>
            </a:r>
          </a:p>
        </p:txBody>
      </p:sp>
      <p:sp>
        <p:nvSpPr>
          <p:cNvPr id="12294" name="Text Box 10"/>
          <p:cNvSpPr txBox="1">
            <a:spLocks noChangeArrowheads="1"/>
          </p:cNvSpPr>
          <p:nvPr/>
        </p:nvSpPr>
        <p:spPr bwMode="auto">
          <a:xfrm>
            <a:off x="76200" y="5791200"/>
            <a:ext cx="2597150" cy="366713"/>
          </a:xfrm>
          <a:prstGeom prst="rect">
            <a:avLst/>
          </a:prstGeom>
          <a:noFill/>
          <a:ln w="9525">
            <a:noFill/>
            <a:miter lim="800000"/>
            <a:headEnd/>
            <a:tailEnd/>
          </a:ln>
        </p:spPr>
        <p:txBody>
          <a:bodyPr wrap="none">
            <a:spAutoFit/>
          </a:bodyPr>
          <a:lstStyle/>
          <a:p>
            <a:r>
              <a:rPr lang="en-US" sz="1800" b="1"/>
              <a:t>TRAILING EDGE PWM</a:t>
            </a:r>
          </a:p>
        </p:txBody>
      </p:sp>
      <p:sp>
        <p:nvSpPr>
          <p:cNvPr id="12295" name="Text Box 11"/>
          <p:cNvSpPr txBox="1">
            <a:spLocks noChangeArrowheads="1"/>
          </p:cNvSpPr>
          <p:nvPr/>
        </p:nvSpPr>
        <p:spPr bwMode="auto">
          <a:xfrm>
            <a:off x="44450" y="2209800"/>
            <a:ext cx="2190750" cy="366713"/>
          </a:xfrm>
          <a:prstGeom prst="rect">
            <a:avLst/>
          </a:prstGeom>
          <a:noFill/>
          <a:ln w="9525">
            <a:noFill/>
            <a:miter lim="800000"/>
            <a:headEnd/>
            <a:tailEnd/>
          </a:ln>
        </p:spPr>
        <p:txBody>
          <a:bodyPr wrap="none">
            <a:spAutoFit/>
          </a:bodyPr>
          <a:lstStyle/>
          <a:p>
            <a:r>
              <a:rPr lang="en-US" sz="1800" b="1"/>
              <a:t>MODULATING SIG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0" y="0"/>
            <a:ext cx="9144000" cy="1143000"/>
          </a:xfrm>
          <a:solidFill>
            <a:schemeClr val="tx1"/>
          </a:solidFill>
        </p:spPr>
        <p:txBody>
          <a:bodyPr/>
          <a:lstStyle/>
          <a:p>
            <a:r>
              <a:rPr lang="en-US" b="1" u="sng" dirty="0">
                <a:solidFill>
                  <a:srgbClr val="FFFF00"/>
                </a:solidFill>
              </a:rPr>
              <a:t>PULSE POSITION MODULATION</a:t>
            </a:r>
          </a:p>
        </p:txBody>
      </p:sp>
      <p:pic>
        <p:nvPicPr>
          <p:cNvPr id="13315" name="Picture 4" descr="scan0003"/>
          <p:cNvPicPr>
            <a:picLocks noGrp="1" noChangeAspect="1" noChangeArrowheads="1"/>
          </p:cNvPicPr>
          <p:nvPr>
            <p:ph idx="1"/>
          </p:nvPr>
        </p:nvPicPr>
        <p:blipFill>
          <a:blip r:embed="rId2"/>
          <a:srcRect/>
          <a:stretch>
            <a:fillRect/>
          </a:stretch>
        </p:blipFill>
        <p:spPr>
          <a:xfrm>
            <a:off x="0" y="914400"/>
            <a:ext cx="9144000" cy="5943600"/>
          </a:xfr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0" y="-304800"/>
            <a:ext cx="9144000" cy="1143000"/>
          </a:xfrm>
          <a:solidFill>
            <a:schemeClr val="tx1"/>
          </a:solidFill>
        </p:spPr>
        <p:txBody>
          <a:bodyPr/>
          <a:lstStyle/>
          <a:p>
            <a:r>
              <a:rPr lang="en-US" b="1" u="sng" dirty="0">
                <a:solidFill>
                  <a:srgbClr val="FFFF00"/>
                </a:solidFill>
              </a:rPr>
              <a:t>PULSE CODE MODULATION </a:t>
            </a:r>
          </a:p>
        </p:txBody>
      </p:sp>
      <p:sp>
        <p:nvSpPr>
          <p:cNvPr id="14339" name="Rectangle 3"/>
          <p:cNvSpPr>
            <a:spLocks noGrp="1" noChangeArrowheads="1"/>
          </p:cNvSpPr>
          <p:nvPr>
            <p:ph type="subTitle" idx="1"/>
          </p:nvPr>
        </p:nvSpPr>
        <p:spPr>
          <a:xfrm>
            <a:off x="0" y="685800"/>
            <a:ext cx="9144000" cy="4343400"/>
          </a:xfrm>
        </p:spPr>
        <p:txBody>
          <a:bodyPr/>
          <a:lstStyle/>
          <a:p>
            <a:pPr algn="l"/>
            <a:r>
              <a:rPr lang="en-US" b="1" u="sng"/>
              <a:t>SAMPLING</a:t>
            </a:r>
            <a:r>
              <a:rPr lang="en-US" b="1"/>
              <a:t> :- THE PROCESS OF DIVIDING A SIG INTO TIME INTERVALS i.e THE SAMPLING RATE.</a:t>
            </a:r>
            <a:r>
              <a:rPr lang="en-US" b="1">
                <a:solidFill>
                  <a:schemeClr val="accent2"/>
                </a:solidFill>
              </a:rPr>
              <a:t> </a:t>
            </a:r>
          </a:p>
          <a:p>
            <a:pPr algn="l"/>
            <a:r>
              <a:rPr lang="en-US" b="1" u="sng">
                <a:solidFill>
                  <a:schemeClr val="accent2"/>
                </a:solidFill>
              </a:rPr>
              <a:t>SAMPLING THEOREM</a:t>
            </a:r>
            <a:r>
              <a:rPr lang="en-US" b="1">
                <a:solidFill>
                  <a:schemeClr val="accent2"/>
                </a:solidFill>
              </a:rPr>
              <a:t> :- IF THE  SAMPLING RATE OF ANY PULSE MODE SYS EXCEEDS TWICE THE MAX OF THE SIG FREQ THE ORIG SIG CAN BE RECONSTRUCTED IN THE RECEIVER WITH MINIMUM DISTORTION.</a:t>
            </a:r>
          </a:p>
          <a:p>
            <a:pPr algn="l"/>
            <a:r>
              <a:rPr lang="en-US" b="1">
                <a:solidFill>
                  <a:schemeClr val="accent2"/>
                </a:solidFill>
              </a:rPr>
              <a:t>        </a:t>
            </a:r>
            <a:r>
              <a:rPr lang="en-US" b="1"/>
              <a:t>fs   	 2 f(DATA SIG)</a:t>
            </a:r>
          </a:p>
          <a:p>
            <a:pPr algn="l"/>
            <a:r>
              <a:rPr lang="en-US" u="sng">
                <a:solidFill>
                  <a:schemeClr val="accent2"/>
                </a:solidFill>
              </a:rPr>
              <a:t>NOTE</a:t>
            </a:r>
            <a:r>
              <a:rPr lang="en-US">
                <a:solidFill>
                  <a:schemeClr val="accent2"/>
                </a:solidFill>
              </a:rPr>
              <a:t>-</a:t>
            </a:r>
            <a:r>
              <a:rPr lang="en-US" b="1">
                <a:solidFill>
                  <a:schemeClr val="accent2"/>
                </a:solidFill>
              </a:rPr>
              <a:t>USED FOR DETERMINING MIN SAMPLING RATE.</a:t>
            </a:r>
          </a:p>
        </p:txBody>
      </p:sp>
      <p:sp>
        <p:nvSpPr>
          <p:cNvPr id="14340" name="Line 4"/>
          <p:cNvSpPr>
            <a:spLocks noChangeShapeType="1"/>
          </p:cNvSpPr>
          <p:nvPr/>
        </p:nvSpPr>
        <p:spPr bwMode="auto">
          <a:xfrm>
            <a:off x="1524000" y="4953000"/>
            <a:ext cx="381000" cy="152400"/>
          </a:xfrm>
          <a:prstGeom prst="line">
            <a:avLst/>
          </a:prstGeom>
          <a:noFill/>
          <a:ln w="38100">
            <a:solidFill>
              <a:schemeClr val="tx1"/>
            </a:solidFill>
            <a:round/>
            <a:headEnd/>
            <a:tailEnd/>
          </a:ln>
        </p:spPr>
        <p:txBody>
          <a:bodyPr wrap="none" anchor="ctr"/>
          <a:lstStyle/>
          <a:p>
            <a:endParaRPr lang="en-US"/>
          </a:p>
        </p:txBody>
      </p:sp>
      <p:sp>
        <p:nvSpPr>
          <p:cNvPr id="14341" name="Line 5"/>
          <p:cNvSpPr>
            <a:spLocks noChangeShapeType="1"/>
          </p:cNvSpPr>
          <p:nvPr/>
        </p:nvSpPr>
        <p:spPr bwMode="auto">
          <a:xfrm flipH="1">
            <a:off x="1524000" y="5105400"/>
            <a:ext cx="381000" cy="152400"/>
          </a:xfrm>
          <a:prstGeom prst="line">
            <a:avLst/>
          </a:prstGeom>
          <a:noFill/>
          <a:ln w="38100">
            <a:solidFill>
              <a:schemeClr val="tx1"/>
            </a:solidFill>
            <a:round/>
            <a:headEnd/>
            <a:tailEnd/>
          </a:ln>
        </p:spPr>
        <p:txBody>
          <a:bodyPr wrap="none" anchor="ctr"/>
          <a:lstStyle/>
          <a:p>
            <a:endParaRPr lang="en-US"/>
          </a:p>
        </p:txBody>
      </p:sp>
      <p:sp>
        <p:nvSpPr>
          <p:cNvPr id="14342" name="Line 6"/>
          <p:cNvSpPr>
            <a:spLocks noChangeShapeType="1"/>
          </p:cNvSpPr>
          <p:nvPr/>
        </p:nvSpPr>
        <p:spPr bwMode="auto">
          <a:xfrm flipH="1">
            <a:off x="1600200" y="5181600"/>
            <a:ext cx="381000" cy="152400"/>
          </a:xfrm>
          <a:prstGeom prst="line">
            <a:avLst/>
          </a:prstGeom>
          <a:noFill/>
          <a:ln w="38100">
            <a:solidFill>
              <a:schemeClr val="tx1"/>
            </a:solidFill>
            <a:round/>
            <a:headEnd/>
            <a:tailEnd/>
          </a:ln>
        </p:spPr>
        <p:txBody>
          <a:bodyPr wrap="none" anchor="ct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title"/>
          </p:nvPr>
        </p:nvSpPr>
        <p:spPr>
          <a:xfrm>
            <a:off x="0" y="0"/>
            <a:ext cx="9144000" cy="1143000"/>
          </a:xfrm>
          <a:solidFill>
            <a:schemeClr val="tx1"/>
          </a:solidFill>
        </p:spPr>
        <p:txBody>
          <a:bodyPr/>
          <a:lstStyle/>
          <a:p>
            <a:r>
              <a:rPr lang="en-US" sz="4000" b="1" u="sng" dirty="0">
                <a:solidFill>
                  <a:srgbClr val="FFFF00"/>
                </a:solidFill>
              </a:rPr>
              <a:t>BINARY AND PULSE CODE</a:t>
            </a:r>
          </a:p>
        </p:txBody>
      </p:sp>
      <p:pic>
        <p:nvPicPr>
          <p:cNvPr id="15363" name="Picture 5" descr="scan0005"/>
          <p:cNvPicPr>
            <a:picLocks noGrp="1" noChangeAspect="1" noChangeArrowheads="1"/>
          </p:cNvPicPr>
          <p:nvPr>
            <p:ph idx="1"/>
          </p:nvPr>
        </p:nvPicPr>
        <p:blipFill>
          <a:blip r:embed="rId2">
            <a:lum bright="-6000" contrast="12000"/>
          </a:blip>
          <a:srcRect/>
          <a:stretch>
            <a:fillRect/>
          </a:stretch>
        </p:blipFill>
        <p:spPr>
          <a:xfrm rot="21470483">
            <a:off x="231338" y="1361959"/>
            <a:ext cx="8761412" cy="5332929"/>
          </a:xfr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0" y="0"/>
            <a:ext cx="9144000" cy="1066800"/>
          </a:xfrm>
          <a:solidFill>
            <a:schemeClr val="tx1"/>
          </a:solidFill>
        </p:spPr>
        <p:txBody>
          <a:bodyPr/>
          <a:lstStyle/>
          <a:p>
            <a:r>
              <a:rPr lang="en-US" b="1" u="sng" dirty="0">
                <a:solidFill>
                  <a:srgbClr val="FFFF00"/>
                </a:solidFill>
              </a:rPr>
              <a:t>SAMPLING</a:t>
            </a:r>
          </a:p>
        </p:txBody>
      </p:sp>
      <p:sp>
        <p:nvSpPr>
          <p:cNvPr id="16387" name="Content Placeholder 2"/>
          <p:cNvSpPr>
            <a:spLocks noGrp="1"/>
          </p:cNvSpPr>
          <p:nvPr>
            <p:ph idx="1"/>
          </p:nvPr>
        </p:nvSpPr>
        <p:spPr/>
        <p:txBody>
          <a:bodyPr/>
          <a:lstStyle/>
          <a:p>
            <a:r>
              <a:rPr lang="en-US" sz="2800"/>
              <a:t>In signal processing, sampling is the reduction of a continuous signal to a discrete signal. A common example is the conversion of a sound wave (a continuous signal) to a sequence of samples (a discrete-time signal). A sample is a value or set of values at a point in time and/or space.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0" y="0"/>
            <a:ext cx="9144000" cy="762000"/>
          </a:xfrm>
          <a:solidFill>
            <a:schemeClr val="tx1"/>
          </a:solidFill>
        </p:spPr>
        <p:txBody>
          <a:bodyPr/>
          <a:lstStyle/>
          <a:p>
            <a:r>
              <a:rPr lang="en-US" b="1" u="sng" dirty="0">
                <a:solidFill>
                  <a:srgbClr val="FFFF00"/>
                </a:solidFill>
              </a:rPr>
              <a:t>QUANTIZATION </a:t>
            </a:r>
          </a:p>
        </p:txBody>
      </p:sp>
      <p:sp>
        <p:nvSpPr>
          <p:cNvPr id="17411" name="Rectangle 3"/>
          <p:cNvSpPr>
            <a:spLocks noGrp="1" noChangeArrowheads="1"/>
          </p:cNvSpPr>
          <p:nvPr>
            <p:ph type="subTitle" idx="1"/>
          </p:nvPr>
        </p:nvSpPr>
        <p:spPr>
          <a:xfrm>
            <a:off x="0" y="1295400"/>
            <a:ext cx="9144000" cy="4724400"/>
          </a:xfrm>
        </p:spPr>
        <p:txBody>
          <a:bodyPr/>
          <a:lstStyle/>
          <a:p>
            <a:pPr algn="l"/>
            <a:r>
              <a:rPr lang="en-US" b="1" dirty="0"/>
              <a:t>IT IS THE PROCESS OF ASSIGNING THE SAMPLE VALUE TO A NEAREST QUANTIFIABLE LEVEL . EACH OF THIS QUANTIFIABLE LEVELS IS ASSIGNED A FINITE NO OF CODES.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title"/>
          </p:nvPr>
        </p:nvSpPr>
        <p:spPr>
          <a:xfrm>
            <a:off x="0" y="0"/>
            <a:ext cx="9144000" cy="685800"/>
          </a:xfrm>
          <a:solidFill>
            <a:schemeClr val="tx1"/>
          </a:solidFill>
        </p:spPr>
        <p:txBody>
          <a:bodyPr/>
          <a:lstStyle/>
          <a:p>
            <a:r>
              <a:rPr lang="en-US" sz="4000" b="1" u="sng" dirty="0">
                <a:solidFill>
                  <a:srgbClr val="FFFF00"/>
                </a:solidFill>
              </a:rPr>
              <a:t>QUANTIZATION</a:t>
            </a:r>
          </a:p>
        </p:txBody>
      </p:sp>
      <p:pic>
        <p:nvPicPr>
          <p:cNvPr id="18435" name="Picture 5" descr="scan0006"/>
          <p:cNvPicPr>
            <a:picLocks noGrp="1" noChangeAspect="1" noChangeArrowheads="1"/>
          </p:cNvPicPr>
          <p:nvPr>
            <p:ph idx="1"/>
          </p:nvPr>
        </p:nvPicPr>
        <p:blipFill>
          <a:blip r:embed="rId2"/>
          <a:srcRect/>
          <a:stretch>
            <a:fillRect/>
          </a:stretch>
        </p:blipFill>
        <p:spPr>
          <a:xfrm rot="198040">
            <a:off x="133350" y="1454150"/>
            <a:ext cx="8856663" cy="4794250"/>
          </a:xfr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0" y="0"/>
            <a:ext cx="9144000" cy="914400"/>
          </a:xfrm>
          <a:solidFill>
            <a:schemeClr val="tx1"/>
          </a:solidFill>
        </p:spPr>
        <p:txBody>
          <a:bodyPr/>
          <a:lstStyle/>
          <a:p>
            <a:r>
              <a:rPr lang="en-US" b="1" u="sng" dirty="0">
                <a:solidFill>
                  <a:srgbClr val="FFFF00"/>
                </a:solidFill>
              </a:rPr>
              <a:t>ENCODING </a:t>
            </a:r>
            <a:endParaRPr lang="en-US" dirty="0">
              <a:solidFill>
                <a:srgbClr val="FFFF00"/>
              </a:solidFill>
            </a:endParaRPr>
          </a:p>
        </p:txBody>
      </p:sp>
      <p:sp>
        <p:nvSpPr>
          <p:cNvPr id="19459" name="Rectangle 3"/>
          <p:cNvSpPr>
            <a:spLocks noGrp="1" noChangeArrowheads="1"/>
          </p:cNvSpPr>
          <p:nvPr>
            <p:ph type="subTitle" idx="1"/>
          </p:nvPr>
        </p:nvSpPr>
        <p:spPr>
          <a:xfrm>
            <a:off x="0" y="1295400"/>
            <a:ext cx="9144000" cy="4343400"/>
          </a:xfrm>
        </p:spPr>
        <p:txBody>
          <a:bodyPr/>
          <a:lstStyle/>
          <a:p>
            <a:pPr algn="l"/>
            <a:r>
              <a:rPr lang="en-US" b="1"/>
              <a:t>THE PROCESS OF ASSIGNING CODE TO THE QUANTIFIABLE LEVEL OF THE INPUT SIGNAL. THUS THE SIGNAL IS CONVERTED INTO BINARY CODES.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8" descr="Sukh Ram cutout"/>
          <p:cNvPicPr>
            <a:picLocks noChangeAspect="1" noChangeArrowheads="1"/>
          </p:cNvPicPr>
          <p:nvPr/>
        </p:nvPicPr>
        <p:blipFill>
          <a:blip r:embed="rId3">
            <a:lum bright="18000" contrast="-12000"/>
          </a:blip>
          <a:srcRect b="12965"/>
          <a:stretch>
            <a:fillRect/>
          </a:stretch>
        </p:blipFill>
        <p:spPr bwMode="auto">
          <a:xfrm>
            <a:off x="4430713" y="1423988"/>
            <a:ext cx="2282825" cy="2078037"/>
          </a:xfrm>
          <a:prstGeom prst="rect">
            <a:avLst/>
          </a:prstGeom>
          <a:noFill/>
          <a:ln w="9525">
            <a:noFill/>
            <a:miter lim="800000"/>
            <a:headEnd/>
            <a:tailEnd/>
          </a:ln>
        </p:spPr>
      </p:pic>
      <p:pic>
        <p:nvPicPr>
          <p:cNvPr id="3075" name="Picture 9" descr="Ris Balbir cutout"/>
          <p:cNvPicPr>
            <a:picLocks noChangeAspect="1" noChangeArrowheads="1"/>
          </p:cNvPicPr>
          <p:nvPr/>
        </p:nvPicPr>
        <p:blipFill>
          <a:blip r:embed="rId4">
            <a:lum bright="36000" contrast="-30000"/>
          </a:blip>
          <a:srcRect l="9938"/>
          <a:stretch>
            <a:fillRect/>
          </a:stretch>
        </p:blipFill>
        <p:spPr bwMode="auto">
          <a:xfrm>
            <a:off x="2438400" y="1430338"/>
            <a:ext cx="2454275" cy="2043112"/>
          </a:xfrm>
          <a:prstGeom prst="rect">
            <a:avLst/>
          </a:prstGeom>
          <a:noFill/>
          <a:ln w="9525">
            <a:noFill/>
            <a:miter lim="800000"/>
            <a:headEnd/>
            <a:tailEnd/>
          </a:ln>
        </p:spPr>
      </p:pic>
      <p:pic>
        <p:nvPicPr>
          <p:cNvPr id="171012" name="Picture 4" descr="SOTT copy"/>
          <p:cNvPicPr>
            <a:picLocks noChangeAspect="1" noChangeArrowheads="1"/>
          </p:cNvPicPr>
          <p:nvPr/>
        </p:nvPicPr>
        <p:blipFill>
          <a:blip r:embed="rId5"/>
          <a:srcRect/>
          <a:stretch>
            <a:fillRect/>
          </a:stretch>
        </p:blipFill>
        <p:spPr bwMode="auto">
          <a:xfrm>
            <a:off x="2595563" y="1111250"/>
            <a:ext cx="4003675" cy="3976688"/>
          </a:xfrm>
          <a:prstGeom prst="rect">
            <a:avLst/>
          </a:prstGeom>
          <a:noFill/>
          <a:effectLst>
            <a:outerShdw dist="64758" dir="4721404" algn="ctr" rotWithShape="0">
              <a:srgbClr val="FF0000">
                <a:alpha val="59000"/>
              </a:srgbClr>
            </a:outerShdw>
          </a:effectLst>
        </p:spPr>
      </p:pic>
      <p:pic>
        <p:nvPicPr>
          <p:cNvPr id="3077" name="Picture 10" descr="Pencil Sketch Tank copy"/>
          <p:cNvPicPr>
            <a:picLocks noChangeAspect="1" noChangeArrowheads="1"/>
          </p:cNvPicPr>
          <p:nvPr/>
        </p:nvPicPr>
        <p:blipFill>
          <a:blip r:embed="rId6"/>
          <a:srcRect/>
          <a:stretch>
            <a:fillRect/>
          </a:stretch>
        </p:blipFill>
        <p:spPr bwMode="auto">
          <a:xfrm>
            <a:off x="3409950" y="4167188"/>
            <a:ext cx="2128838" cy="1425575"/>
          </a:xfrm>
          <a:prstGeom prst="rect">
            <a:avLst/>
          </a:prstGeom>
          <a:noFill/>
          <a:ln w="9525">
            <a:noFill/>
            <a:miter lim="800000"/>
            <a:headEnd/>
            <a:tailEnd/>
          </a:ln>
        </p:spPr>
      </p:pic>
      <p:sp>
        <p:nvSpPr>
          <p:cNvPr id="8" name="Rounded Rectangle 7"/>
          <p:cNvSpPr/>
          <p:nvPr/>
        </p:nvSpPr>
        <p:spPr>
          <a:xfrm>
            <a:off x="304800" y="0"/>
            <a:ext cx="8534400" cy="990600"/>
          </a:xfrm>
          <a:prstGeom prst="roundRect">
            <a:avLst/>
          </a:prstGeom>
          <a:solidFill>
            <a:schemeClr val="tx1"/>
          </a:solidFill>
          <a:ln>
            <a:solidFill>
              <a:schemeClr val="bg1"/>
            </a:solidFill>
          </a:ln>
          <a:effectLst>
            <a:glow rad="1397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00"/>
              </a:solidFill>
            </a:endParaRPr>
          </a:p>
        </p:txBody>
      </p:sp>
      <p:sp>
        <p:nvSpPr>
          <p:cNvPr id="3081" name="TextBox 8"/>
          <p:cNvSpPr txBox="1">
            <a:spLocks noChangeArrowheads="1"/>
          </p:cNvSpPr>
          <p:nvPr/>
        </p:nvSpPr>
        <p:spPr bwMode="auto">
          <a:xfrm>
            <a:off x="762000" y="152400"/>
            <a:ext cx="7543800" cy="708025"/>
          </a:xfrm>
          <a:prstGeom prst="rect">
            <a:avLst/>
          </a:prstGeom>
          <a:noFill/>
          <a:ln w="9525">
            <a:noFill/>
            <a:miter lim="800000"/>
            <a:headEnd/>
            <a:tailEnd/>
          </a:ln>
        </p:spPr>
        <p:txBody>
          <a:bodyPr>
            <a:spAutoFit/>
          </a:bodyPr>
          <a:lstStyle/>
          <a:p>
            <a:pPr algn="ctr"/>
            <a:r>
              <a:rPr lang="en-US" sz="4000" b="1" u="sng" dirty="0">
                <a:solidFill>
                  <a:srgbClr val="FFFF00"/>
                </a:solidFill>
                <a:cs typeface="Arial" charset="0"/>
              </a:rPr>
              <a:t>SCHOOL OF TECH TRG</a:t>
            </a:r>
          </a:p>
        </p:txBody>
      </p:sp>
      <p:sp>
        <p:nvSpPr>
          <p:cNvPr id="10" name="Rounded Rectangle 9"/>
          <p:cNvSpPr/>
          <p:nvPr/>
        </p:nvSpPr>
        <p:spPr>
          <a:xfrm>
            <a:off x="1524000" y="6019800"/>
            <a:ext cx="6172200" cy="838200"/>
          </a:xfrm>
          <a:prstGeom prst="roundRect">
            <a:avLst/>
          </a:prstGeom>
          <a:solidFill>
            <a:schemeClr val="tx1"/>
          </a:solidFill>
          <a:ln>
            <a:solidFill>
              <a:schemeClr val="bg1"/>
            </a:solidFill>
          </a:ln>
          <a:effectLst>
            <a:glow rad="1397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200" b="1" u="sng" dirty="0">
                <a:solidFill>
                  <a:srgbClr val="FFFF00"/>
                </a:solidFill>
              </a:rPr>
              <a:t>DIGITAL COMN</a:t>
            </a:r>
          </a:p>
        </p:txBody>
      </p:sp>
    </p:spTree>
    <p:extLst>
      <p:ext uri="{BB962C8B-B14F-4D97-AF65-F5344CB8AC3E}">
        <p14:creationId xmlns:p14="http://schemas.microsoft.com/office/powerpoint/2010/main" val="355370008"/>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a:xfrm>
            <a:off x="0" y="0"/>
            <a:ext cx="9137226" cy="1143000"/>
          </a:xfrm>
          <a:solidFill>
            <a:schemeClr val="tx1"/>
          </a:solidFill>
        </p:spPr>
        <p:txBody>
          <a:bodyPr/>
          <a:lstStyle/>
          <a:p>
            <a:r>
              <a:rPr lang="en-US" b="1" u="sng" dirty="0">
                <a:solidFill>
                  <a:srgbClr val="FFFF00"/>
                </a:solidFill>
              </a:rPr>
              <a:t>ENCODING</a:t>
            </a:r>
          </a:p>
        </p:txBody>
      </p:sp>
      <p:pic>
        <p:nvPicPr>
          <p:cNvPr id="20483" name="Picture 8" descr="scan0007"/>
          <p:cNvPicPr>
            <a:picLocks noGrp="1" noChangeAspect="1" noChangeArrowheads="1"/>
          </p:cNvPicPr>
          <p:nvPr>
            <p:ph idx="1"/>
          </p:nvPr>
        </p:nvPicPr>
        <p:blipFill>
          <a:blip r:embed="rId2"/>
          <a:srcRect/>
          <a:stretch>
            <a:fillRect/>
          </a:stretch>
        </p:blipFill>
        <p:spPr>
          <a:xfrm rot="190355">
            <a:off x="218783" y="1368761"/>
            <a:ext cx="8763000" cy="5265174"/>
          </a:xfr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a:xfrm>
            <a:off x="0" y="0"/>
            <a:ext cx="9144000" cy="838200"/>
          </a:xfrm>
          <a:solidFill>
            <a:schemeClr val="tx1"/>
          </a:solidFill>
        </p:spPr>
        <p:txBody>
          <a:bodyPr/>
          <a:lstStyle/>
          <a:p>
            <a:r>
              <a:rPr lang="en-US" b="1" u="sng" dirty="0">
                <a:solidFill>
                  <a:srgbClr val="FFFF00"/>
                </a:solidFill>
              </a:rPr>
              <a:t>QUANTISATION NOISE </a:t>
            </a:r>
          </a:p>
        </p:txBody>
      </p:sp>
      <p:sp>
        <p:nvSpPr>
          <p:cNvPr id="21507" name="Rectangle 3"/>
          <p:cNvSpPr>
            <a:spLocks noGrp="1" noChangeArrowheads="1"/>
          </p:cNvSpPr>
          <p:nvPr>
            <p:ph type="subTitle" idx="1"/>
          </p:nvPr>
        </p:nvSpPr>
        <p:spPr>
          <a:xfrm>
            <a:off x="152400" y="1219200"/>
            <a:ext cx="8763000" cy="3200400"/>
          </a:xfrm>
        </p:spPr>
        <p:txBody>
          <a:bodyPr/>
          <a:lstStyle/>
          <a:p>
            <a:pPr algn="l"/>
            <a:r>
              <a:rPr lang="en-US" b="1"/>
              <a:t>IF THE ACTUAL SIGNAL IS COMPARED TO QUANTISED SIGNAL, IT IS SEEN THAT QUANTISATION PROCESS INTRODUCES SOME DISTORTION ,THIS DISTORTION IS KNOWN AS QUANTISATION NOISE.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ctrTitle"/>
          </p:nvPr>
        </p:nvSpPr>
        <p:spPr>
          <a:xfrm>
            <a:off x="0" y="0"/>
            <a:ext cx="9144000" cy="914400"/>
          </a:xfrm>
          <a:solidFill>
            <a:schemeClr val="tx1"/>
          </a:solidFill>
        </p:spPr>
        <p:txBody>
          <a:bodyPr/>
          <a:lstStyle/>
          <a:p>
            <a:r>
              <a:rPr lang="en-US" b="1" u="sng" dirty="0">
                <a:solidFill>
                  <a:srgbClr val="FFFF00"/>
                </a:solidFill>
              </a:rPr>
              <a:t>DELTA MODULATION </a:t>
            </a:r>
          </a:p>
        </p:txBody>
      </p:sp>
      <p:sp>
        <p:nvSpPr>
          <p:cNvPr id="22531" name="Rectangle 3"/>
          <p:cNvSpPr>
            <a:spLocks noGrp="1" noChangeArrowheads="1"/>
          </p:cNvSpPr>
          <p:nvPr>
            <p:ph type="subTitle" idx="1"/>
          </p:nvPr>
        </p:nvSpPr>
        <p:spPr>
          <a:xfrm>
            <a:off x="0" y="1295400"/>
            <a:ext cx="9144000" cy="3657600"/>
          </a:xfrm>
        </p:spPr>
        <p:txBody>
          <a:bodyPr/>
          <a:lstStyle/>
          <a:p>
            <a:pPr algn="l"/>
            <a:r>
              <a:rPr lang="en-US" b="1">
                <a:solidFill>
                  <a:schemeClr val="accent2"/>
                </a:solidFill>
              </a:rPr>
              <a:t> IT IS A PROCESS OF MODULATION WHERE A SERIES OF FIXED WIDTH PULSES IS TRANSMITTED , WHOSE POLARITY INDICATES WHETHER PRESENT INPUT SIG SAMPLE IS LARGER OR SMALLER THAN THE PREVIOUS SIGNAL SAMPLE.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0" y="304800"/>
            <a:ext cx="8686800" cy="6186309"/>
          </a:xfrm>
          <a:prstGeom prst="rect">
            <a:avLst/>
          </a:prstGeom>
          <a:noFill/>
          <a:ln w="9525">
            <a:noFill/>
            <a:miter lim="800000"/>
            <a:headEnd/>
            <a:tailEnd/>
          </a:ln>
        </p:spPr>
        <p:txBody>
          <a:bodyPr wrap="square">
            <a:spAutoFit/>
          </a:bodyPr>
          <a:lstStyle/>
          <a:p>
            <a:pPr algn="ctr">
              <a:spcBef>
                <a:spcPct val="50000"/>
              </a:spcBef>
            </a:pPr>
            <a:r>
              <a:rPr lang="en-US" b="1" u="sng" dirty="0">
                <a:solidFill>
                  <a:srgbClr val="FF0000"/>
                </a:solidFill>
              </a:rPr>
              <a:t>CONVERTING DECIMAL TO BINARY</a:t>
            </a:r>
          </a:p>
          <a:p>
            <a:pPr>
              <a:spcBef>
                <a:spcPct val="50000"/>
              </a:spcBef>
            </a:pPr>
            <a:r>
              <a:rPr lang="en-US" b="1" dirty="0">
                <a:solidFill>
                  <a:schemeClr val="accent2"/>
                </a:solidFill>
              </a:rPr>
              <a:t>1.	DIVIDE THE DECIMAL NUMBER SUCCESSIVELY BY UNTIL THE QUOTIENT IS ZERO.</a:t>
            </a:r>
          </a:p>
          <a:p>
            <a:pPr>
              <a:spcBef>
                <a:spcPct val="50000"/>
              </a:spcBef>
            </a:pPr>
            <a:r>
              <a:rPr lang="en-US" b="1" dirty="0">
                <a:solidFill>
                  <a:schemeClr val="accent2"/>
                </a:solidFill>
              </a:rPr>
              <a:t>2. 	NOTE WHETHER EACH REMAINDER IS 0 OR 1.</a:t>
            </a:r>
          </a:p>
          <a:p>
            <a:pPr>
              <a:spcBef>
                <a:spcPct val="50000"/>
              </a:spcBef>
            </a:pPr>
            <a:r>
              <a:rPr lang="en-US" b="1" dirty="0">
                <a:solidFill>
                  <a:schemeClr val="accent2"/>
                </a:solidFill>
              </a:rPr>
              <a:t>3.	THE REMAINDERS OF 0 AND 1 ARE DIGITS IN THE BINARY NUMBER.</a:t>
            </a:r>
          </a:p>
          <a:p>
            <a:pPr>
              <a:spcBef>
                <a:spcPct val="50000"/>
              </a:spcBef>
            </a:pPr>
            <a:endParaRPr lang="en-US" dirty="0"/>
          </a:p>
          <a:p>
            <a:pPr>
              <a:spcBef>
                <a:spcPct val="50000"/>
              </a:spcBef>
            </a:pPr>
            <a:r>
              <a:rPr lang="en-US" dirty="0">
                <a:solidFill>
                  <a:srgbClr val="FF0000"/>
                </a:solidFill>
              </a:rPr>
              <a:t>13</a:t>
            </a:r>
            <a:r>
              <a:rPr lang="en-US" dirty="0">
                <a:solidFill>
                  <a:srgbClr val="FF0000"/>
                </a:solidFill>
                <a:sym typeface="Symbol" pitchFamily="18" charset="2"/>
              </a:rPr>
              <a:t>2  = 6 WITH REMAINDER OF 1</a:t>
            </a:r>
            <a:endParaRPr lang="en-US" dirty="0">
              <a:sym typeface="Symbol" pitchFamily="18" charset="2"/>
            </a:endParaRPr>
          </a:p>
          <a:p>
            <a:pPr>
              <a:spcBef>
                <a:spcPct val="50000"/>
              </a:spcBef>
            </a:pPr>
            <a:r>
              <a:rPr lang="en-US" dirty="0">
                <a:solidFill>
                  <a:srgbClr val="FF0000"/>
                </a:solidFill>
                <a:sym typeface="Symbol" pitchFamily="18" charset="2"/>
              </a:rPr>
              <a:t>6 2  = 3 WITH REMAINDER OF  0</a:t>
            </a:r>
          </a:p>
          <a:p>
            <a:pPr>
              <a:spcBef>
                <a:spcPct val="50000"/>
              </a:spcBef>
            </a:pPr>
            <a:r>
              <a:rPr lang="en-US" dirty="0">
                <a:solidFill>
                  <a:srgbClr val="FF0000"/>
                </a:solidFill>
                <a:sym typeface="Symbol" pitchFamily="18" charset="2"/>
              </a:rPr>
              <a:t>3 2  = 1 WITH REMAINDER OF 1</a:t>
            </a:r>
          </a:p>
          <a:p>
            <a:pPr>
              <a:spcBef>
                <a:spcPct val="50000"/>
              </a:spcBef>
            </a:pPr>
            <a:r>
              <a:rPr lang="en-US" dirty="0">
                <a:solidFill>
                  <a:srgbClr val="FF0000"/>
                </a:solidFill>
                <a:sym typeface="Symbol" pitchFamily="18" charset="2"/>
              </a:rPr>
              <a:t>1 2  = 0 WITH REMAINDER OF 1</a:t>
            </a:r>
            <a:endParaRPr lang="en-US" dirty="0">
              <a:sym typeface="Symbol" pitchFamily="18" charset="2"/>
            </a:endParaRPr>
          </a:p>
          <a:p>
            <a:pPr>
              <a:spcBef>
                <a:spcPct val="50000"/>
              </a:spcBef>
            </a:pPr>
            <a:r>
              <a:rPr lang="en-US" dirty="0">
                <a:sym typeface="Symbol" pitchFamily="18" charset="2"/>
              </a:rPr>
              <a:t>	</a:t>
            </a:r>
          </a:p>
        </p:txBody>
      </p:sp>
      <p:sp>
        <p:nvSpPr>
          <p:cNvPr id="23555" name="Line 3"/>
          <p:cNvSpPr>
            <a:spLocks noChangeShapeType="1"/>
          </p:cNvSpPr>
          <p:nvPr/>
        </p:nvSpPr>
        <p:spPr bwMode="auto">
          <a:xfrm>
            <a:off x="4800600" y="4191000"/>
            <a:ext cx="3200400" cy="0"/>
          </a:xfrm>
          <a:prstGeom prst="line">
            <a:avLst/>
          </a:prstGeom>
          <a:noFill/>
          <a:ln w="9525">
            <a:solidFill>
              <a:schemeClr val="tx1"/>
            </a:solidFill>
            <a:round/>
            <a:headEnd/>
            <a:tailEnd/>
          </a:ln>
        </p:spPr>
        <p:txBody>
          <a:bodyPr wrap="none" anchor="ctr"/>
          <a:lstStyle/>
          <a:p>
            <a:endParaRPr lang="en-US"/>
          </a:p>
        </p:txBody>
      </p:sp>
      <p:sp>
        <p:nvSpPr>
          <p:cNvPr id="23556" name="Line 4"/>
          <p:cNvSpPr>
            <a:spLocks noChangeShapeType="1"/>
          </p:cNvSpPr>
          <p:nvPr/>
        </p:nvSpPr>
        <p:spPr bwMode="auto">
          <a:xfrm>
            <a:off x="4648200" y="4724400"/>
            <a:ext cx="2514600" cy="0"/>
          </a:xfrm>
          <a:prstGeom prst="line">
            <a:avLst/>
          </a:prstGeom>
          <a:noFill/>
          <a:ln w="9525">
            <a:solidFill>
              <a:schemeClr val="tx1"/>
            </a:solidFill>
            <a:round/>
            <a:headEnd/>
            <a:tailEnd/>
          </a:ln>
        </p:spPr>
        <p:txBody>
          <a:bodyPr wrap="none" anchor="ctr"/>
          <a:lstStyle/>
          <a:p>
            <a:endParaRPr lang="en-US"/>
          </a:p>
        </p:txBody>
      </p:sp>
      <p:sp>
        <p:nvSpPr>
          <p:cNvPr id="23557" name="Line 5"/>
          <p:cNvSpPr>
            <a:spLocks noChangeShapeType="1"/>
          </p:cNvSpPr>
          <p:nvPr/>
        </p:nvSpPr>
        <p:spPr bwMode="auto">
          <a:xfrm>
            <a:off x="4648200" y="5257800"/>
            <a:ext cx="1981200" cy="0"/>
          </a:xfrm>
          <a:prstGeom prst="line">
            <a:avLst/>
          </a:prstGeom>
          <a:noFill/>
          <a:ln w="9525">
            <a:solidFill>
              <a:schemeClr val="tx1"/>
            </a:solidFill>
            <a:round/>
            <a:headEnd/>
            <a:tailEnd/>
          </a:ln>
        </p:spPr>
        <p:txBody>
          <a:bodyPr wrap="none" anchor="ctr"/>
          <a:lstStyle/>
          <a:p>
            <a:endParaRPr lang="en-US"/>
          </a:p>
        </p:txBody>
      </p:sp>
      <p:sp>
        <p:nvSpPr>
          <p:cNvPr id="23558" name="Line 6"/>
          <p:cNvSpPr>
            <a:spLocks noChangeShapeType="1"/>
          </p:cNvSpPr>
          <p:nvPr/>
        </p:nvSpPr>
        <p:spPr bwMode="auto">
          <a:xfrm>
            <a:off x="4724400" y="5791200"/>
            <a:ext cx="990600" cy="0"/>
          </a:xfrm>
          <a:prstGeom prst="line">
            <a:avLst/>
          </a:prstGeom>
          <a:noFill/>
          <a:ln w="9525">
            <a:solidFill>
              <a:schemeClr val="tx1"/>
            </a:solidFill>
            <a:round/>
            <a:headEnd/>
            <a:tailEnd/>
          </a:ln>
        </p:spPr>
        <p:txBody>
          <a:bodyPr wrap="none" anchor="ctr"/>
          <a:lstStyle/>
          <a:p>
            <a:endParaRPr lang="en-US"/>
          </a:p>
        </p:txBody>
      </p:sp>
      <p:sp>
        <p:nvSpPr>
          <p:cNvPr id="23559" name="Line 7"/>
          <p:cNvSpPr>
            <a:spLocks noChangeShapeType="1"/>
          </p:cNvSpPr>
          <p:nvPr/>
        </p:nvSpPr>
        <p:spPr bwMode="auto">
          <a:xfrm>
            <a:off x="7924800" y="4191000"/>
            <a:ext cx="0" cy="1828800"/>
          </a:xfrm>
          <a:prstGeom prst="line">
            <a:avLst/>
          </a:prstGeom>
          <a:noFill/>
          <a:ln w="9525">
            <a:solidFill>
              <a:schemeClr val="tx1"/>
            </a:solidFill>
            <a:round/>
            <a:headEnd/>
            <a:tailEnd type="triangle" w="med" len="med"/>
          </a:ln>
        </p:spPr>
        <p:txBody>
          <a:bodyPr wrap="none" anchor="ctr"/>
          <a:lstStyle/>
          <a:p>
            <a:endParaRPr lang="en-US"/>
          </a:p>
        </p:txBody>
      </p:sp>
      <p:sp>
        <p:nvSpPr>
          <p:cNvPr id="23560" name="Line 8"/>
          <p:cNvSpPr>
            <a:spLocks noChangeShapeType="1"/>
          </p:cNvSpPr>
          <p:nvPr/>
        </p:nvSpPr>
        <p:spPr bwMode="auto">
          <a:xfrm>
            <a:off x="7162800" y="4724400"/>
            <a:ext cx="0" cy="1295400"/>
          </a:xfrm>
          <a:prstGeom prst="line">
            <a:avLst/>
          </a:prstGeom>
          <a:noFill/>
          <a:ln w="9525">
            <a:solidFill>
              <a:schemeClr val="tx1"/>
            </a:solidFill>
            <a:round/>
            <a:headEnd/>
            <a:tailEnd type="triangle" w="med" len="med"/>
          </a:ln>
        </p:spPr>
        <p:txBody>
          <a:bodyPr wrap="none" anchor="ctr"/>
          <a:lstStyle/>
          <a:p>
            <a:endParaRPr lang="en-US"/>
          </a:p>
        </p:txBody>
      </p:sp>
      <p:sp>
        <p:nvSpPr>
          <p:cNvPr id="23561" name="Line 9"/>
          <p:cNvSpPr>
            <a:spLocks noChangeShapeType="1"/>
          </p:cNvSpPr>
          <p:nvPr/>
        </p:nvSpPr>
        <p:spPr bwMode="auto">
          <a:xfrm>
            <a:off x="6553200" y="5257800"/>
            <a:ext cx="0" cy="762000"/>
          </a:xfrm>
          <a:prstGeom prst="line">
            <a:avLst/>
          </a:prstGeom>
          <a:noFill/>
          <a:ln w="9525">
            <a:solidFill>
              <a:schemeClr val="tx1"/>
            </a:solidFill>
            <a:round/>
            <a:headEnd/>
            <a:tailEnd type="triangle" w="med" len="med"/>
          </a:ln>
        </p:spPr>
        <p:txBody>
          <a:bodyPr wrap="none" anchor="ctr"/>
          <a:lstStyle/>
          <a:p>
            <a:endParaRPr lang="en-US"/>
          </a:p>
        </p:txBody>
      </p:sp>
      <p:sp>
        <p:nvSpPr>
          <p:cNvPr id="23562" name="Line 10"/>
          <p:cNvSpPr>
            <a:spLocks noChangeShapeType="1"/>
          </p:cNvSpPr>
          <p:nvPr/>
        </p:nvSpPr>
        <p:spPr bwMode="auto">
          <a:xfrm>
            <a:off x="5715000" y="5791200"/>
            <a:ext cx="0" cy="304800"/>
          </a:xfrm>
          <a:prstGeom prst="line">
            <a:avLst/>
          </a:prstGeom>
          <a:noFill/>
          <a:ln w="9525">
            <a:solidFill>
              <a:schemeClr val="tx1"/>
            </a:solidFill>
            <a:round/>
            <a:headEnd/>
            <a:tailEnd type="triangle" w="med" len="med"/>
          </a:ln>
        </p:spPr>
        <p:txBody>
          <a:bodyPr wrap="none" anchor="ctr"/>
          <a:lstStyle/>
          <a:p>
            <a:endParaRPr lang="en-US"/>
          </a:p>
        </p:txBody>
      </p:sp>
      <p:sp>
        <p:nvSpPr>
          <p:cNvPr id="23563" name="Text Box 11"/>
          <p:cNvSpPr txBox="1">
            <a:spLocks noChangeArrowheads="1"/>
          </p:cNvSpPr>
          <p:nvPr/>
        </p:nvSpPr>
        <p:spPr bwMode="auto">
          <a:xfrm>
            <a:off x="4724400" y="6400800"/>
            <a:ext cx="4038600" cy="457200"/>
          </a:xfrm>
          <a:prstGeom prst="rect">
            <a:avLst/>
          </a:prstGeom>
          <a:noFill/>
          <a:ln w="9525">
            <a:noFill/>
            <a:miter lim="800000"/>
            <a:headEnd/>
            <a:tailEnd/>
          </a:ln>
        </p:spPr>
        <p:txBody>
          <a:bodyPr>
            <a:spAutoFit/>
          </a:bodyPr>
          <a:lstStyle/>
          <a:p>
            <a:pPr>
              <a:spcBef>
                <a:spcPct val="50000"/>
              </a:spcBef>
            </a:pPr>
            <a:r>
              <a:rPr lang="en-US" b="1" dirty="0">
                <a:solidFill>
                  <a:srgbClr val="FF0000"/>
                </a:solidFill>
              </a:rPr>
              <a:t>13 =  1         1     0         1 </a:t>
            </a:r>
            <a:endParaRPr lang="en-US" dirty="0"/>
          </a:p>
        </p:txBody>
      </p:sp>
      <p:sp>
        <p:nvSpPr>
          <p:cNvPr id="12" name="Rectangle 2">
            <a:extLst>
              <a:ext uri="{FF2B5EF4-FFF2-40B4-BE49-F238E27FC236}">
                <a16:creationId xmlns:a16="http://schemas.microsoft.com/office/drawing/2014/main" id="{7E5B0FF4-22FB-4D72-8307-80B486B7EB4E}"/>
              </a:ext>
            </a:extLst>
          </p:cNvPr>
          <p:cNvSpPr txBox="1">
            <a:spLocks noChangeArrowheads="1"/>
          </p:cNvSpPr>
          <p:nvPr/>
        </p:nvSpPr>
        <p:spPr>
          <a:xfrm>
            <a:off x="0" y="0"/>
            <a:ext cx="9144000" cy="762000"/>
          </a:xfrm>
          <a:prstGeom prst="rect">
            <a:avLst/>
          </a:prstGeom>
          <a:solidFill>
            <a:schemeClr val="tx1"/>
          </a:solidFill>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eaLnBrk="0" fontAlgn="base" hangingPunct="0">
              <a:spcBef>
                <a:spcPct val="0"/>
              </a:spcBef>
              <a:spcAft>
                <a:spcPct val="0"/>
              </a:spcAft>
              <a:defRPr sz="4400">
                <a:solidFill>
                  <a:schemeClr val="tx2"/>
                </a:solidFill>
                <a:latin typeface="Arial" charset="0"/>
              </a:defRPr>
            </a:lvl6pPr>
            <a:lvl7pPr marL="914400" algn="ctr" rtl="0" eaLnBrk="0" fontAlgn="base" hangingPunct="0">
              <a:spcBef>
                <a:spcPct val="0"/>
              </a:spcBef>
              <a:spcAft>
                <a:spcPct val="0"/>
              </a:spcAft>
              <a:defRPr sz="4400">
                <a:solidFill>
                  <a:schemeClr val="tx2"/>
                </a:solidFill>
                <a:latin typeface="Arial" charset="0"/>
              </a:defRPr>
            </a:lvl7pPr>
            <a:lvl8pPr marL="1371600" algn="ctr" rtl="0" eaLnBrk="0" fontAlgn="base" hangingPunct="0">
              <a:spcBef>
                <a:spcPct val="0"/>
              </a:spcBef>
              <a:spcAft>
                <a:spcPct val="0"/>
              </a:spcAft>
              <a:defRPr sz="4400">
                <a:solidFill>
                  <a:schemeClr val="tx2"/>
                </a:solidFill>
                <a:latin typeface="Arial" charset="0"/>
              </a:defRPr>
            </a:lvl8pPr>
            <a:lvl9pPr marL="1828800" algn="ctr" rtl="0" eaLnBrk="0" fontAlgn="base" hangingPunct="0">
              <a:spcBef>
                <a:spcPct val="0"/>
              </a:spcBef>
              <a:spcAft>
                <a:spcPct val="0"/>
              </a:spcAft>
              <a:defRPr sz="4400">
                <a:solidFill>
                  <a:schemeClr val="tx2"/>
                </a:solidFill>
                <a:latin typeface="Arial" charset="0"/>
              </a:defRPr>
            </a:lvl9pPr>
          </a:lstStyle>
          <a:p>
            <a:r>
              <a:rPr lang="en-US" b="1" u="sng" kern="0" dirty="0">
                <a:solidFill>
                  <a:srgbClr val="FFFF00"/>
                </a:solidFill>
              </a:rPr>
              <a:t>DECIMAL TO BINARY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0" y="0"/>
            <a:ext cx="9144000" cy="838200"/>
          </a:xfrm>
          <a:solidFill>
            <a:schemeClr val="tx1"/>
          </a:solidFill>
        </p:spPr>
        <p:txBody>
          <a:bodyPr/>
          <a:lstStyle/>
          <a:p>
            <a:r>
              <a:rPr lang="en-US" sz="3600" b="1" u="sng" dirty="0">
                <a:solidFill>
                  <a:srgbClr val="FFFF00"/>
                </a:solidFill>
              </a:rPr>
              <a:t>BINARY TO DECIMAL</a:t>
            </a:r>
          </a:p>
        </p:txBody>
      </p:sp>
      <p:sp>
        <p:nvSpPr>
          <p:cNvPr id="24579" name="Rectangle 3"/>
          <p:cNvSpPr>
            <a:spLocks noGrp="1" noChangeArrowheads="1"/>
          </p:cNvSpPr>
          <p:nvPr>
            <p:ph type="body" idx="1"/>
          </p:nvPr>
        </p:nvSpPr>
        <p:spPr/>
        <p:txBody>
          <a:bodyPr/>
          <a:lstStyle/>
          <a:p>
            <a:r>
              <a:rPr lang="en-US"/>
              <a:t>1101 = 1X2  + 0X2  + 1X2  + 1X2 </a:t>
            </a:r>
          </a:p>
          <a:p>
            <a:pPr>
              <a:buFontTx/>
              <a:buNone/>
            </a:pPr>
            <a:r>
              <a:rPr lang="en-US"/>
              <a:t>            = 1 + 0 + 4 + 8</a:t>
            </a:r>
          </a:p>
          <a:p>
            <a:pPr>
              <a:buFontTx/>
              <a:buNone/>
            </a:pPr>
            <a:r>
              <a:rPr lang="en-US"/>
              <a:t>            = 13</a:t>
            </a:r>
          </a:p>
        </p:txBody>
      </p:sp>
      <p:sp>
        <p:nvSpPr>
          <p:cNvPr id="24580" name="Text Box 4"/>
          <p:cNvSpPr txBox="1">
            <a:spLocks noChangeArrowheads="1"/>
          </p:cNvSpPr>
          <p:nvPr/>
        </p:nvSpPr>
        <p:spPr bwMode="auto">
          <a:xfrm>
            <a:off x="3108325" y="1792288"/>
            <a:ext cx="354013" cy="457200"/>
          </a:xfrm>
          <a:prstGeom prst="rect">
            <a:avLst/>
          </a:prstGeom>
          <a:noFill/>
          <a:ln w="9525">
            <a:noFill/>
            <a:miter lim="800000"/>
            <a:headEnd/>
            <a:tailEnd/>
          </a:ln>
        </p:spPr>
        <p:txBody>
          <a:bodyPr wrap="none">
            <a:spAutoFit/>
          </a:bodyPr>
          <a:lstStyle/>
          <a:p>
            <a:r>
              <a:rPr lang="en-US"/>
              <a:t>0</a:t>
            </a:r>
          </a:p>
        </p:txBody>
      </p:sp>
      <p:sp>
        <p:nvSpPr>
          <p:cNvPr id="24581" name="Text Box 5"/>
          <p:cNvSpPr txBox="1">
            <a:spLocks noChangeArrowheads="1"/>
          </p:cNvSpPr>
          <p:nvPr/>
        </p:nvSpPr>
        <p:spPr bwMode="auto">
          <a:xfrm>
            <a:off x="4343400" y="1828800"/>
            <a:ext cx="354013" cy="457200"/>
          </a:xfrm>
          <a:prstGeom prst="rect">
            <a:avLst/>
          </a:prstGeom>
          <a:noFill/>
          <a:ln w="9525">
            <a:noFill/>
            <a:miter lim="800000"/>
            <a:headEnd/>
            <a:tailEnd/>
          </a:ln>
        </p:spPr>
        <p:txBody>
          <a:bodyPr wrap="none">
            <a:spAutoFit/>
          </a:bodyPr>
          <a:lstStyle/>
          <a:p>
            <a:r>
              <a:rPr lang="en-US"/>
              <a:t>1</a:t>
            </a:r>
          </a:p>
        </p:txBody>
      </p:sp>
      <p:sp>
        <p:nvSpPr>
          <p:cNvPr id="24582" name="Text Box 6"/>
          <p:cNvSpPr txBox="1">
            <a:spLocks noChangeArrowheads="1"/>
          </p:cNvSpPr>
          <p:nvPr/>
        </p:nvSpPr>
        <p:spPr bwMode="auto">
          <a:xfrm>
            <a:off x="5741988" y="1828800"/>
            <a:ext cx="354012" cy="457200"/>
          </a:xfrm>
          <a:prstGeom prst="rect">
            <a:avLst/>
          </a:prstGeom>
          <a:noFill/>
          <a:ln w="9525">
            <a:noFill/>
            <a:miter lim="800000"/>
            <a:headEnd/>
            <a:tailEnd/>
          </a:ln>
        </p:spPr>
        <p:txBody>
          <a:bodyPr wrap="none">
            <a:spAutoFit/>
          </a:bodyPr>
          <a:lstStyle/>
          <a:p>
            <a:r>
              <a:rPr lang="en-US"/>
              <a:t>2</a:t>
            </a:r>
          </a:p>
        </p:txBody>
      </p:sp>
      <p:sp>
        <p:nvSpPr>
          <p:cNvPr id="24583" name="Text Box 7"/>
          <p:cNvSpPr txBox="1">
            <a:spLocks noChangeArrowheads="1"/>
          </p:cNvSpPr>
          <p:nvPr/>
        </p:nvSpPr>
        <p:spPr bwMode="auto">
          <a:xfrm>
            <a:off x="7010400" y="1828800"/>
            <a:ext cx="354013" cy="457200"/>
          </a:xfrm>
          <a:prstGeom prst="rect">
            <a:avLst/>
          </a:prstGeom>
          <a:noFill/>
          <a:ln w="9525">
            <a:noFill/>
            <a:miter lim="800000"/>
            <a:headEnd/>
            <a:tailEnd/>
          </a:ln>
        </p:spPr>
        <p:txBody>
          <a:bodyPr wrap="none">
            <a:spAutoFit/>
          </a:bodyPr>
          <a:lstStyle/>
          <a:p>
            <a:r>
              <a:rPr lang="en-US"/>
              <a:t>3</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ctrTitle"/>
          </p:nvPr>
        </p:nvSpPr>
        <p:spPr>
          <a:xfrm>
            <a:off x="685800" y="2286000"/>
            <a:ext cx="7772400" cy="1143000"/>
          </a:xfrm>
        </p:spPr>
        <p:txBody>
          <a:bodyPr/>
          <a:lstStyle/>
          <a:p>
            <a:r>
              <a:rPr lang="en-US"/>
              <a:t> </a:t>
            </a:r>
          </a:p>
        </p:txBody>
      </p:sp>
      <p:sp>
        <p:nvSpPr>
          <p:cNvPr id="25603" name="Rectangle 3"/>
          <p:cNvSpPr>
            <a:spLocks noGrp="1" noChangeArrowheads="1"/>
          </p:cNvSpPr>
          <p:nvPr>
            <p:ph type="subTitle" idx="1"/>
          </p:nvPr>
        </p:nvSpPr>
        <p:spPr>
          <a:xfrm>
            <a:off x="0" y="0"/>
            <a:ext cx="9144000" cy="5638800"/>
          </a:xfrm>
        </p:spPr>
        <p:txBody>
          <a:bodyPr/>
          <a:lstStyle/>
          <a:p>
            <a:pPr algn="l">
              <a:lnSpc>
                <a:spcPct val="170000"/>
              </a:lnSpc>
              <a:buFontTx/>
              <a:buChar char="•"/>
            </a:pPr>
            <a:r>
              <a:rPr lang="en-US" b="1"/>
              <a:t>   </a:t>
            </a:r>
            <a:r>
              <a:rPr lang="en-US" b="1" u="sng"/>
              <a:t>ASCII CODES</a:t>
            </a:r>
            <a:r>
              <a:rPr lang="en-US"/>
              <a:t>. </a:t>
            </a:r>
          </a:p>
          <a:p>
            <a:pPr lvl="1" algn="l">
              <a:lnSpc>
                <a:spcPct val="170000"/>
              </a:lnSpc>
              <a:buFontTx/>
              <a:buChar char="–"/>
            </a:pPr>
            <a:r>
              <a:rPr lang="en-US" b="1"/>
              <a:t>  AMERICAN STD CODES FOR INFO INTERCHANGE.</a:t>
            </a:r>
          </a:p>
          <a:p>
            <a:pPr algn="l">
              <a:lnSpc>
                <a:spcPct val="170000"/>
              </a:lnSpc>
              <a:buFontTx/>
              <a:buChar char="•"/>
            </a:pPr>
            <a:r>
              <a:rPr lang="en-US" b="1"/>
              <a:t>   BINARY TO DIGITAL . </a:t>
            </a:r>
          </a:p>
          <a:p>
            <a:pPr algn="l">
              <a:lnSpc>
                <a:spcPct val="170000"/>
              </a:lnSpc>
              <a:buFontTx/>
              <a:buChar char="•"/>
            </a:pPr>
            <a:r>
              <a:rPr lang="en-US" b="1"/>
              <a:t>   DIGITAL TO BINARY . </a:t>
            </a:r>
          </a:p>
          <a:p>
            <a:pPr algn="l">
              <a:lnSpc>
                <a:spcPct val="170000"/>
              </a:lnSpc>
            </a:pPr>
            <a:r>
              <a:rPr lang="en-US" b="1"/>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a:xfrm>
            <a:off x="0" y="0"/>
            <a:ext cx="9144000" cy="1219200"/>
          </a:xfrm>
          <a:solidFill>
            <a:schemeClr val="tx1"/>
          </a:solidFill>
        </p:spPr>
        <p:txBody>
          <a:bodyPr/>
          <a:lstStyle/>
          <a:p>
            <a:r>
              <a:rPr lang="en-US" sz="3600" b="1" u="sng" dirty="0">
                <a:solidFill>
                  <a:srgbClr val="FFFF00"/>
                </a:solidFill>
              </a:rPr>
              <a:t>ERROR DETECTION &amp; CORRECTION </a:t>
            </a:r>
          </a:p>
        </p:txBody>
      </p:sp>
      <p:sp>
        <p:nvSpPr>
          <p:cNvPr id="26627" name="Rectangle 3"/>
          <p:cNvSpPr>
            <a:spLocks noGrp="1" noChangeArrowheads="1"/>
          </p:cNvSpPr>
          <p:nvPr>
            <p:ph type="subTitle" idx="1"/>
          </p:nvPr>
        </p:nvSpPr>
        <p:spPr>
          <a:xfrm>
            <a:off x="0" y="1676400"/>
            <a:ext cx="9144000" cy="3962400"/>
          </a:xfrm>
        </p:spPr>
        <p:txBody>
          <a:bodyPr/>
          <a:lstStyle/>
          <a:p>
            <a:pPr algn="l">
              <a:buFontTx/>
              <a:buChar char="•"/>
            </a:pPr>
            <a:r>
              <a:rPr lang="en-US" b="1"/>
              <a:t>  BY ADDING REDUNDANT BIT.</a:t>
            </a:r>
          </a:p>
          <a:p>
            <a:pPr algn="l">
              <a:buFontTx/>
              <a:buChar char="•"/>
            </a:pPr>
            <a:r>
              <a:rPr lang="en-US" b="1"/>
              <a:t>   PARITY CHECK CODING.</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ctrTitle"/>
          </p:nvPr>
        </p:nvSpPr>
        <p:spPr>
          <a:xfrm>
            <a:off x="0" y="0"/>
            <a:ext cx="9144000" cy="990600"/>
          </a:xfrm>
          <a:solidFill>
            <a:schemeClr val="tx1"/>
          </a:solidFill>
        </p:spPr>
        <p:txBody>
          <a:bodyPr/>
          <a:lstStyle/>
          <a:p>
            <a:r>
              <a:rPr lang="en-US" b="1" u="sng" dirty="0">
                <a:solidFill>
                  <a:srgbClr val="FFFF00"/>
                </a:solidFill>
              </a:rPr>
              <a:t>PARITY CHECK CODING </a:t>
            </a:r>
          </a:p>
        </p:txBody>
      </p:sp>
      <p:sp>
        <p:nvSpPr>
          <p:cNvPr id="27651" name="Rectangle 3"/>
          <p:cNvSpPr>
            <a:spLocks noGrp="1" noChangeArrowheads="1"/>
          </p:cNvSpPr>
          <p:nvPr>
            <p:ph type="subTitle" idx="1"/>
          </p:nvPr>
        </p:nvSpPr>
        <p:spPr>
          <a:xfrm>
            <a:off x="0" y="1295400"/>
            <a:ext cx="9144000" cy="4343400"/>
          </a:xfrm>
        </p:spPr>
        <p:txBody>
          <a:bodyPr/>
          <a:lstStyle/>
          <a:p>
            <a:pPr algn="l"/>
            <a:r>
              <a:rPr lang="en-US" b="1"/>
              <a:t> TO ADD A SINGLE BINARY DIGIT TO EACH MSG FOR SPECIFIED LENGTH SO THAT OUTPUT OF THE DATA IS EVEN OR ODD . THE ADDED REDUNDANT BIT IS CALLED AS PARITY CHECK BIT .</a:t>
            </a:r>
          </a:p>
          <a:p>
            <a:pPr algn="l"/>
            <a:r>
              <a:rPr lang="en-US" b="1"/>
              <a:t>IN THIS ONLY DETECTION OF ERRORS IS POSSIBLE.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1" y="-28574"/>
            <a:ext cx="9144001" cy="695324"/>
          </a:xfrm>
          <a:solidFill>
            <a:schemeClr val="tx1"/>
          </a:solidFill>
        </p:spPr>
        <p:txBody>
          <a:bodyPr>
            <a:normAutofit fontScale="90000"/>
          </a:bodyPr>
          <a:lstStyle/>
          <a:p>
            <a:r>
              <a:rPr lang="en-US" sz="3600" b="1" u="sng" dirty="0">
                <a:solidFill>
                  <a:srgbClr val="FFFF00"/>
                </a:solidFill>
              </a:rPr>
              <a:t>BOOLEAN ALGEBRA AND LOGIC GATES </a:t>
            </a:r>
            <a:endParaRPr lang="en-US" sz="3600" dirty="0">
              <a:solidFill>
                <a:srgbClr val="FFFF00"/>
              </a:solidFill>
            </a:endParaRPr>
          </a:p>
        </p:txBody>
      </p:sp>
      <p:sp>
        <p:nvSpPr>
          <p:cNvPr id="28675" name="Rectangle 3"/>
          <p:cNvSpPr>
            <a:spLocks noGrp="1" noChangeArrowheads="1"/>
          </p:cNvSpPr>
          <p:nvPr>
            <p:ph type="subTitle" idx="1"/>
          </p:nvPr>
        </p:nvSpPr>
        <p:spPr/>
        <p:txBody>
          <a:bodyPr/>
          <a:lstStyle/>
          <a:p>
            <a:r>
              <a:rPr lang="en-US"/>
              <a:t> </a:t>
            </a:r>
          </a:p>
        </p:txBody>
      </p:sp>
      <p:sp>
        <p:nvSpPr>
          <p:cNvPr id="28676" name="Line 5"/>
          <p:cNvSpPr>
            <a:spLocks noChangeShapeType="1"/>
          </p:cNvSpPr>
          <p:nvPr/>
        </p:nvSpPr>
        <p:spPr bwMode="auto">
          <a:xfrm>
            <a:off x="6553200" y="2057400"/>
            <a:ext cx="685800" cy="0"/>
          </a:xfrm>
          <a:prstGeom prst="line">
            <a:avLst/>
          </a:prstGeom>
          <a:noFill/>
          <a:ln w="9525">
            <a:solidFill>
              <a:schemeClr val="tx1"/>
            </a:solidFill>
            <a:round/>
            <a:headEnd/>
            <a:tailEnd/>
          </a:ln>
        </p:spPr>
        <p:txBody>
          <a:bodyPr wrap="none" anchor="ctr"/>
          <a:lstStyle/>
          <a:p>
            <a:endParaRPr lang="en-US"/>
          </a:p>
        </p:txBody>
      </p:sp>
      <p:sp>
        <p:nvSpPr>
          <p:cNvPr id="28677" name="Oval 6"/>
          <p:cNvSpPr>
            <a:spLocks noChangeArrowheads="1"/>
          </p:cNvSpPr>
          <p:nvPr/>
        </p:nvSpPr>
        <p:spPr bwMode="auto">
          <a:xfrm>
            <a:off x="7239000" y="1981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8678" name="Line 7"/>
          <p:cNvSpPr>
            <a:spLocks noChangeShapeType="1"/>
          </p:cNvSpPr>
          <p:nvPr/>
        </p:nvSpPr>
        <p:spPr bwMode="auto">
          <a:xfrm>
            <a:off x="1981200" y="1905000"/>
            <a:ext cx="1524000" cy="0"/>
          </a:xfrm>
          <a:prstGeom prst="line">
            <a:avLst/>
          </a:prstGeom>
          <a:noFill/>
          <a:ln w="9525">
            <a:solidFill>
              <a:schemeClr val="tx1"/>
            </a:solidFill>
            <a:round/>
            <a:headEnd/>
            <a:tailEnd/>
          </a:ln>
        </p:spPr>
        <p:txBody>
          <a:bodyPr wrap="none" anchor="ctr"/>
          <a:lstStyle/>
          <a:p>
            <a:endParaRPr lang="en-US"/>
          </a:p>
        </p:txBody>
      </p:sp>
      <p:sp>
        <p:nvSpPr>
          <p:cNvPr id="28679" name="Line 8"/>
          <p:cNvSpPr>
            <a:spLocks noChangeShapeType="1"/>
          </p:cNvSpPr>
          <p:nvPr/>
        </p:nvSpPr>
        <p:spPr bwMode="auto">
          <a:xfrm>
            <a:off x="1981200" y="2362200"/>
            <a:ext cx="1524000" cy="0"/>
          </a:xfrm>
          <a:prstGeom prst="line">
            <a:avLst/>
          </a:prstGeom>
          <a:noFill/>
          <a:ln w="9525">
            <a:solidFill>
              <a:schemeClr val="tx1"/>
            </a:solidFill>
            <a:round/>
            <a:headEnd/>
            <a:tailEnd/>
          </a:ln>
        </p:spPr>
        <p:txBody>
          <a:bodyPr wrap="none" anchor="ctr"/>
          <a:lstStyle/>
          <a:p>
            <a:endParaRPr lang="en-US"/>
          </a:p>
        </p:txBody>
      </p:sp>
      <p:sp>
        <p:nvSpPr>
          <p:cNvPr id="28680" name="Oval 9"/>
          <p:cNvSpPr>
            <a:spLocks noChangeArrowheads="1"/>
          </p:cNvSpPr>
          <p:nvPr/>
        </p:nvSpPr>
        <p:spPr bwMode="auto">
          <a:xfrm>
            <a:off x="1905000" y="1828800"/>
            <a:ext cx="762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8681" name="Oval 10"/>
          <p:cNvSpPr>
            <a:spLocks noChangeArrowheads="1"/>
          </p:cNvSpPr>
          <p:nvPr/>
        </p:nvSpPr>
        <p:spPr bwMode="auto">
          <a:xfrm>
            <a:off x="1905000" y="2286000"/>
            <a:ext cx="762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8682" name="Text Box 11"/>
          <p:cNvSpPr txBox="1">
            <a:spLocks noChangeArrowheads="1"/>
          </p:cNvSpPr>
          <p:nvPr/>
        </p:nvSpPr>
        <p:spPr bwMode="auto">
          <a:xfrm>
            <a:off x="685800" y="1676400"/>
            <a:ext cx="990600" cy="457200"/>
          </a:xfrm>
          <a:prstGeom prst="rect">
            <a:avLst/>
          </a:prstGeom>
          <a:noFill/>
          <a:ln w="9525">
            <a:noFill/>
            <a:miter lim="800000"/>
            <a:headEnd/>
            <a:tailEnd/>
          </a:ln>
        </p:spPr>
        <p:txBody>
          <a:bodyPr>
            <a:spAutoFit/>
          </a:bodyPr>
          <a:lstStyle/>
          <a:p>
            <a:pPr>
              <a:spcBef>
                <a:spcPct val="50000"/>
              </a:spcBef>
            </a:pPr>
            <a:r>
              <a:rPr lang="en-US"/>
              <a:t>  </a:t>
            </a:r>
            <a:r>
              <a:rPr lang="en-US" b="1">
                <a:solidFill>
                  <a:srgbClr val="FF0000"/>
                </a:solidFill>
              </a:rPr>
              <a:t> A</a:t>
            </a:r>
            <a:endParaRPr lang="en-US"/>
          </a:p>
        </p:txBody>
      </p:sp>
      <p:sp>
        <p:nvSpPr>
          <p:cNvPr id="28683" name="Text Box 12"/>
          <p:cNvSpPr txBox="1">
            <a:spLocks noChangeArrowheads="1"/>
          </p:cNvSpPr>
          <p:nvPr/>
        </p:nvSpPr>
        <p:spPr bwMode="auto">
          <a:xfrm>
            <a:off x="914400" y="2209800"/>
            <a:ext cx="914400" cy="457200"/>
          </a:xfrm>
          <a:prstGeom prst="rect">
            <a:avLst/>
          </a:prstGeom>
          <a:noFill/>
          <a:ln w="9525">
            <a:noFill/>
            <a:miter lim="800000"/>
            <a:headEnd/>
            <a:tailEnd/>
          </a:ln>
        </p:spPr>
        <p:txBody>
          <a:bodyPr>
            <a:spAutoFit/>
          </a:bodyPr>
          <a:lstStyle/>
          <a:p>
            <a:pPr>
              <a:spcBef>
                <a:spcPct val="50000"/>
              </a:spcBef>
            </a:pPr>
            <a:r>
              <a:rPr lang="en-US" b="1">
                <a:solidFill>
                  <a:srgbClr val="FF0000"/>
                </a:solidFill>
              </a:rPr>
              <a:t>B</a:t>
            </a:r>
            <a:endParaRPr lang="en-US"/>
          </a:p>
        </p:txBody>
      </p:sp>
      <p:sp>
        <p:nvSpPr>
          <p:cNvPr id="28684" name="Text Box 13"/>
          <p:cNvSpPr txBox="1">
            <a:spLocks noChangeArrowheads="1"/>
          </p:cNvSpPr>
          <p:nvPr/>
        </p:nvSpPr>
        <p:spPr bwMode="auto">
          <a:xfrm>
            <a:off x="6858000" y="1143000"/>
            <a:ext cx="1981200" cy="457200"/>
          </a:xfrm>
          <a:prstGeom prst="rect">
            <a:avLst/>
          </a:prstGeom>
          <a:noFill/>
          <a:ln w="9525">
            <a:noFill/>
            <a:miter lim="800000"/>
            <a:headEnd/>
            <a:tailEnd/>
          </a:ln>
        </p:spPr>
        <p:txBody>
          <a:bodyPr>
            <a:spAutoFit/>
          </a:bodyPr>
          <a:lstStyle/>
          <a:p>
            <a:pPr>
              <a:spcBef>
                <a:spcPct val="50000"/>
              </a:spcBef>
            </a:pPr>
            <a:r>
              <a:rPr lang="en-US" b="1">
                <a:solidFill>
                  <a:srgbClr val="FF0000"/>
                </a:solidFill>
              </a:rPr>
              <a:t>    A.B =Y</a:t>
            </a:r>
            <a:endParaRPr lang="en-US"/>
          </a:p>
        </p:txBody>
      </p:sp>
      <p:sp>
        <p:nvSpPr>
          <p:cNvPr id="28685" name="Text Box 14"/>
          <p:cNvSpPr txBox="1">
            <a:spLocks noChangeArrowheads="1"/>
          </p:cNvSpPr>
          <p:nvPr/>
        </p:nvSpPr>
        <p:spPr bwMode="auto">
          <a:xfrm>
            <a:off x="7620000" y="1905000"/>
            <a:ext cx="990600" cy="457200"/>
          </a:xfrm>
          <a:prstGeom prst="rect">
            <a:avLst/>
          </a:prstGeom>
          <a:noFill/>
          <a:ln w="9525">
            <a:noFill/>
            <a:miter lim="800000"/>
            <a:headEnd/>
            <a:tailEnd/>
          </a:ln>
        </p:spPr>
        <p:txBody>
          <a:bodyPr>
            <a:spAutoFit/>
          </a:bodyPr>
          <a:lstStyle/>
          <a:p>
            <a:pPr>
              <a:spcBef>
                <a:spcPct val="50000"/>
              </a:spcBef>
            </a:pPr>
            <a:r>
              <a:rPr lang="en-US"/>
              <a:t>Y</a:t>
            </a:r>
          </a:p>
        </p:txBody>
      </p:sp>
      <p:sp>
        <p:nvSpPr>
          <p:cNvPr id="28686" name="Text Box 15"/>
          <p:cNvSpPr txBox="1">
            <a:spLocks noChangeArrowheads="1"/>
          </p:cNvSpPr>
          <p:nvPr/>
        </p:nvSpPr>
        <p:spPr bwMode="auto">
          <a:xfrm>
            <a:off x="533400" y="3505200"/>
            <a:ext cx="4648200" cy="2647950"/>
          </a:xfrm>
          <a:prstGeom prst="rect">
            <a:avLst/>
          </a:prstGeom>
          <a:noFill/>
          <a:ln w="9525">
            <a:noFill/>
            <a:miter lim="800000"/>
            <a:headEnd/>
            <a:tailEnd/>
          </a:ln>
        </p:spPr>
        <p:txBody>
          <a:bodyPr>
            <a:spAutoFit/>
          </a:bodyPr>
          <a:lstStyle/>
          <a:p>
            <a:pPr>
              <a:spcBef>
                <a:spcPct val="50000"/>
              </a:spcBef>
            </a:pPr>
            <a:r>
              <a:rPr lang="en-US" b="1" u="sng"/>
              <a:t>A</a:t>
            </a:r>
            <a:r>
              <a:rPr lang="en-US" b="1"/>
              <a:t>	</a:t>
            </a:r>
            <a:r>
              <a:rPr lang="en-US" b="1" u="sng"/>
              <a:t>B</a:t>
            </a:r>
            <a:r>
              <a:rPr lang="en-US" b="1"/>
              <a:t>	</a:t>
            </a:r>
            <a:r>
              <a:rPr lang="en-US" b="1" u="sng"/>
              <a:t>Y</a:t>
            </a:r>
            <a:endParaRPr lang="en-US" b="1"/>
          </a:p>
          <a:p>
            <a:pPr>
              <a:spcBef>
                <a:spcPct val="50000"/>
              </a:spcBef>
            </a:pPr>
            <a:r>
              <a:rPr lang="en-US" b="1"/>
              <a:t>0	0	0</a:t>
            </a:r>
          </a:p>
          <a:p>
            <a:pPr>
              <a:spcBef>
                <a:spcPct val="50000"/>
              </a:spcBef>
            </a:pPr>
            <a:r>
              <a:rPr lang="en-US" b="1"/>
              <a:t>0	1	0</a:t>
            </a:r>
          </a:p>
          <a:p>
            <a:pPr>
              <a:spcBef>
                <a:spcPct val="50000"/>
              </a:spcBef>
            </a:pPr>
            <a:r>
              <a:rPr lang="en-US" b="1"/>
              <a:t>1	0	0</a:t>
            </a:r>
          </a:p>
          <a:p>
            <a:pPr>
              <a:spcBef>
                <a:spcPct val="50000"/>
              </a:spcBef>
            </a:pPr>
            <a:r>
              <a:rPr lang="en-US" b="1"/>
              <a:t>1	1	1</a:t>
            </a:r>
          </a:p>
        </p:txBody>
      </p:sp>
      <p:sp>
        <p:nvSpPr>
          <p:cNvPr id="28687" name="Rectangle 16"/>
          <p:cNvSpPr>
            <a:spLocks noChangeArrowheads="1"/>
          </p:cNvSpPr>
          <p:nvPr/>
        </p:nvSpPr>
        <p:spPr bwMode="auto">
          <a:xfrm>
            <a:off x="457200" y="3352800"/>
            <a:ext cx="2667000" cy="3048000"/>
          </a:xfrm>
          <a:prstGeom prst="rect">
            <a:avLst/>
          </a:prstGeom>
          <a:noFill/>
          <a:ln w="9525">
            <a:solidFill>
              <a:schemeClr val="tx1"/>
            </a:solidFill>
            <a:miter lim="800000"/>
            <a:headEnd/>
            <a:tailEnd/>
          </a:ln>
        </p:spPr>
        <p:txBody>
          <a:bodyPr wrap="none" anchor="ctr"/>
          <a:lstStyle/>
          <a:p>
            <a:endParaRPr lang="en-US"/>
          </a:p>
        </p:txBody>
      </p:sp>
      <p:sp>
        <p:nvSpPr>
          <p:cNvPr id="28688" name="Line 17"/>
          <p:cNvSpPr>
            <a:spLocks noChangeShapeType="1"/>
          </p:cNvSpPr>
          <p:nvPr/>
        </p:nvSpPr>
        <p:spPr bwMode="auto">
          <a:xfrm>
            <a:off x="4495800" y="3581400"/>
            <a:ext cx="1066800" cy="0"/>
          </a:xfrm>
          <a:prstGeom prst="line">
            <a:avLst/>
          </a:prstGeom>
          <a:noFill/>
          <a:ln w="9525">
            <a:solidFill>
              <a:schemeClr val="tx1"/>
            </a:solidFill>
            <a:round/>
            <a:headEnd/>
            <a:tailEnd/>
          </a:ln>
        </p:spPr>
        <p:txBody>
          <a:bodyPr wrap="none" anchor="ctr"/>
          <a:lstStyle/>
          <a:p>
            <a:endParaRPr lang="en-US"/>
          </a:p>
        </p:txBody>
      </p:sp>
      <p:sp>
        <p:nvSpPr>
          <p:cNvPr id="28689" name="Line 18"/>
          <p:cNvSpPr>
            <a:spLocks noChangeShapeType="1"/>
          </p:cNvSpPr>
          <p:nvPr/>
        </p:nvSpPr>
        <p:spPr bwMode="auto">
          <a:xfrm>
            <a:off x="6096000" y="3581400"/>
            <a:ext cx="762000" cy="0"/>
          </a:xfrm>
          <a:prstGeom prst="line">
            <a:avLst/>
          </a:prstGeom>
          <a:noFill/>
          <a:ln w="9525">
            <a:solidFill>
              <a:schemeClr val="tx1"/>
            </a:solidFill>
            <a:round/>
            <a:headEnd/>
            <a:tailEnd/>
          </a:ln>
        </p:spPr>
        <p:txBody>
          <a:bodyPr wrap="none" anchor="ctr"/>
          <a:lstStyle/>
          <a:p>
            <a:endParaRPr lang="en-US"/>
          </a:p>
        </p:txBody>
      </p:sp>
      <p:sp>
        <p:nvSpPr>
          <p:cNvPr id="28690" name="Line 19"/>
          <p:cNvSpPr>
            <a:spLocks noChangeShapeType="1"/>
          </p:cNvSpPr>
          <p:nvPr/>
        </p:nvSpPr>
        <p:spPr bwMode="auto">
          <a:xfrm>
            <a:off x="7467600" y="3581400"/>
            <a:ext cx="838200" cy="0"/>
          </a:xfrm>
          <a:prstGeom prst="line">
            <a:avLst/>
          </a:prstGeom>
          <a:noFill/>
          <a:ln w="9525">
            <a:solidFill>
              <a:schemeClr val="tx1"/>
            </a:solidFill>
            <a:round/>
            <a:headEnd/>
            <a:tailEnd/>
          </a:ln>
        </p:spPr>
        <p:txBody>
          <a:bodyPr wrap="none" anchor="ctr"/>
          <a:lstStyle/>
          <a:p>
            <a:endParaRPr lang="en-US"/>
          </a:p>
        </p:txBody>
      </p:sp>
      <p:sp>
        <p:nvSpPr>
          <p:cNvPr id="28691" name="Line 20"/>
          <p:cNvSpPr>
            <a:spLocks noChangeShapeType="1"/>
          </p:cNvSpPr>
          <p:nvPr/>
        </p:nvSpPr>
        <p:spPr bwMode="auto">
          <a:xfrm>
            <a:off x="4495800" y="3581400"/>
            <a:ext cx="0" cy="914400"/>
          </a:xfrm>
          <a:prstGeom prst="line">
            <a:avLst/>
          </a:prstGeom>
          <a:noFill/>
          <a:ln w="9525">
            <a:solidFill>
              <a:schemeClr val="tx1"/>
            </a:solidFill>
            <a:round/>
            <a:headEnd/>
            <a:tailEnd/>
          </a:ln>
        </p:spPr>
        <p:txBody>
          <a:bodyPr wrap="none" anchor="ctr"/>
          <a:lstStyle/>
          <a:p>
            <a:endParaRPr lang="en-US"/>
          </a:p>
        </p:txBody>
      </p:sp>
      <p:sp>
        <p:nvSpPr>
          <p:cNvPr id="28692" name="Line 21"/>
          <p:cNvSpPr>
            <a:spLocks noChangeShapeType="1"/>
          </p:cNvSpPr>
          <p:nvPr/>
        </p:nvSpPr>
        <p:spPr bwMode="auto">
          <a:xfrm>
            <a:off x="4267200" y="4495800"/>
            <a:ext cx="457200" cy="0"/>
          </a:xfrm>
          <a:prstGeom prst="line">
            <a:avLst/>
          </a:prstGeom>
          <a:noFill/>
          <a:ln w="9525">
            <a:solidFill>
              <a:schemeClr val="tx1"/>
            </a:solidFill>
            <a:round/>
            <a:headEnd/>
            <a:tailEnd/>
          </a:ln>
        </p:spPr>
        <p:txBody>
          <a:bodyPr wrap="none" anchor="ctr"/>
          <a:lstStyle/>
          <a:p>
            <a:endParaRPr lang="en-US"/>
          </a:p>
        </p:txBody>
      </p:sp>
      <p:sp>
        <p:nvSpPr>
          <p:cNvPr id="28693" name="Line 22"/>
          <p:cNvSpPr>
            <a:spLocks noChangeShapeType="1"/>
          </p:cNvSpPr>
          <p:nvPr/>
        </p:nvSpPr>
        <p:spPr bwMode="auto">
          <a:xfrm>
            <a:off x="4419600" y="4724400"/>
            <a:ext cx="152400" cy="0"/>
          </a:xfrm>
          <a:prstGeom prst="line">
            <a:avLst/>
          </a:prstGeom>
          <a:noFill/>
          <a:ln w="9525">
            <a:solidFill>
              <a:schemeClr val="tx1"/>
            </a:solidFill>
            <a:round/>
            <a:headEnd/>
            <a:tailEnd/>
          </a:ln>
        </p:spPr>
        <p:txBody>
          <a:bodyPr wrap="none" anchor="ctr"/>
          <a:lstStyle/>
          <a:p>
            <a:endParaRPr lang="en-US"/>
          </a:p>
        </p:txBody>
      </p:sp>
      <p:sp>
        <p:nvSpPr>
          <p:cNvPr id="28694" name="Line 24"/>
          <p:cNvSpPr>
            <a:spLocks noChangeShapeType="1"/>
          </p:cNvSpPr>
          <p:nvPr/>
        </p:nvSpPr>
        <p:spPr bwMode="auto">
          <a:xfrm>
            <a:off x="4495800" y="4724400"/>
            <a:ext cx="0" cy="457200"/>
          </a:xfrm>
          <a:prstGeom prst="line">
            <a:avLst/>
          </a:prstGeom>
          <a:noFill/>
          <a:ln w="9525">
            <a:solidFill>
              <a:schemeClr val="tx1"/>
            </a:solidFill>
            <a:round/>
            <a:headEnd/>
            <a:tailEnd/>
          </a:ln>
        </p:spPr>
        <p:txBody>
          <a:bodyPr wrap="none" anchor="ctr"/>
          <a:lstStyle/>
          <a:p>
            <a:endParaRPr lang="en-US"/>
          </a:p>
        </p:txBody>
      </p:sp>
      <p:sp>
        <p:nvSpPr>
          <p:cNvPr id="28695" name="Line 25"/>
          <p:cNvSpPr>
            <a:spLocks noChangeShapeType="1"/>
          </p:cNvSpPr>
          <p:nvPr/>
        </p:nvSpPr>
        <p:spPr bwMode="auto">
          <a:xfrm>
            <a:off x="4495800" y="5133975"/>
            <a:ext cx="3733800" cy="0"/>
          </a:xfrm>
          <a:prstGeom prst="line">
            <a:avLst/>
          </a:prstGeom>
          <a:noFill/>
          <a:ln w="9525">
            <a:solidFill>
              <a:schemeClr val="tx1"/>
            </a:solidFill>
            <a:round/>
            <a:headEnd/>
            <a:tailEnd/>
          </a:ln>
        </p:spPr>
        <p:txBody>
          <a:bodyPr wrap="none" anchor="ctr"/>
          <a:lstStyle/>
          <a:p>
            <a:endParaRPr lang="en-US"/>
          </a:p>
        </p:txBody>
      </p:sp>
      <p:sp>
        <p:nvSpPr>
          <p:cNvPr id="28696" name="Oval 26"/>
          <p:cNvSpPr>
            <a:spLocks noChangeArrowheads="1"/>
          </p:cNvSpPr>
          <p:nvPr/>
        </p:nvSpPr>
        <p:spPr bwMode="auto">
          <a:xfrm>
            <a:off x="8077200" y="4114800"/>
            <a:ext cx="457200" cy="533400"/>
          </a:xfrm>
          <a:prstGeom prst="ellipse">
            <a:avLst/>
          </a:prstGeom>
          <a:noFill/>
          <a:ln w="9525">
            <a:solidFill>
              <a:schemeClr val="tx1"/>
            </a:solidFill>
            <a:round/>
            <a:headEnd/>
            <a:tailEnd/>
          </a:ln>
        </p:spPr>
        <p:txBody>
          <a:bodyPr wrap="none" anchor="ctr"/>
          <a:lstStyle/>
          <a:p>
            <a:endParaRPr lang="en-US"/>
          </a:p>
        </p:txBody>
      </p:sp>
      <p:sp>
        <p:nvSpPr>
          <p:cNvPr id="28697" name="Line 27"/>
          <p:cNvSpPr>
            <a:spLocks noChangeShapeType="1"/>
          </p:cNvSpPr>
          <p:nvPr/>
        </p:nvSpPr>
        <p:spPr bwMode="auto">
          <a:xfrm>
            <a:off x="8229600" y="3581400"/>
            <a:ext cx="0" cy="533400"/>
          </a:xfrm>
          <a:prstGeom prst="line">
            <a:avLst/>
          </a:prstGeom>
          <a:noFill/>
          <a:ln w="9525">
            <a:solidFill>
              <a:schemeClr val="tx1"/>
            </a:solidFill>
            <a:round/>
            <a:headEnd/>
            <a:tailEnd/>
          </a:ln>
        </p:spPr>
        <p:txBody>
          <a:bodyPr wrap="none" anchor="ctr"/>
          <a:lstStyle/>
          <a:p>
            <a:endParaRPr lang="en-US"/>
          </a:p>
        </p:txBody>
      </p:sp>
      <p:sp>
        <p:nvSpPr>
          <p:cNvPr id="28698" name="Line 28"/>
          <p:cNvSpPr>
            <a:spLocks noChangeShapeType="1"/>
          </p:cNvSpPr>
          <p:nvPr/>
        </p:nvSpPr>
        <p:spPr bwMode="auto">
          <a:xfrm>
            <a:off x="8305800" y="4648200"/>
            <a:ext cx="0" cy="457200"/>
          </a:xfrm>
          <a:prstGeom prst="line">
            <a:avLst/>
          </a:prstGeom>
          <a:noFill/>
          <a:ln w="9525">
            <a:solidFill>
              <a:schemeClr val="tx1"/>
            </a:solidFill>
            <a:round/>
            <a:headEnd/>
            <a:tailEnd/>
          </a:ln>
        </p:spPr>
        <p:txBody>
          <a:bodyPr wrap="none" anchor="ctr"/>
          <a:lstStyle/>
          <a:p>
            <a:endParaRPr lang="en-US"/>
          </a:p>
        </p:txBody>
      </p:sp>
      <p:sp>
        <p:nvSpPr>
          <p:cNvPr id="28699" name="Freeform 30"/>
          <p:cNvSpPr>
            <a:spLocks/>
          </p:cNvSpPr>
          <p:nvPr/>
        </p:nvSpPr>
        <p:spPr bwMode="auto">
          <a:xfrm>
            <a:off x="8153400" y="4114800"/>
            <a:ext cx="241300" cy="533400"/>
          </a:xfrm>
          <a:custGeom>
            <a:avLst/>
            <a:gdLst>
              <a:gd name="T0" fmla="*/ 76200 w 152"/>
              <a:gd name="T1" fmla="*/ 0 h 336"/>
              <a:gd name="T2" fmla="*/ 228600 w 152"/>
              <a:gd name="T3" fmla="*/ 228600 h 336"/>
              <a:gd name="T4" fmla="*/ 0 w 152"/>
              <a:gd name="T5" fmla="*/ 228600 h 336"/>
              <a:gd name="T6" fmla="*/ 228600 w 152"/>
              <a:gd name="T7" fmla="*/ 304800 h 336"/>
              <a:gd name="T8" fmla="*/ 76200 w 152"/>
              <a:gd name="T9" fmla="*/ 381000 h 336"/>
              <a:gd name="T10" fmla="*/ 152400 w 152"/>
              <a:gd name="T11" fmla="*/ 533400 h 336"/>
              <a:gd name="T12" fmla="*/ 0 60000 65536"/>
              <a:gd name="T13" fmla="*/ 0 60000 65536"/>
              <a:gd name="T14" fmla="*/ 0 60000 65536"/>
              <a:gd name="T15" fmla="*/ 0 60000 65536"/>
              <a:gd name="T16" fmla="*/ 0 60000 65536"/>
              <a:gd name="T17" fmla="*/ 0 60000 65536"/>
              <a:gd name="T18" fmla="*/ 0 w 152"/>
              <a:gd name="T19" fmla="*/ 0 h 336"/>
              <a:gd name="T20" fmla="*/ 152 w 152"/>
              <a:gd name="T21" fmla="*/ 336 h 336"/>
            </a:gdLst>
            <a:ahLst/>
            <a:cxnLst>
              <a:cxn ang="T12">
                <a:pos x="T0" y="T1"/>
              </a:cxn>
              <a:cxn ang="T13">
                <a:pos x="T2" y="T3"/>
              </a:cxn>
              <a:cxn ang="T14">
                <a:pos x="T4" y="T5"/>
              </a:cxn>
              <a:cxn ang="T15">
                <a:pos x="T6" y="T7"/>
              </a:cxn>
              <a:cxn ang="T16">
                <a:pos x="T8" y="T9"/>
              </a:cxn>
              <a:cxn ang="T17">
                <a:pos x="T10" y="T11"/>
              </a:cxn>
            </a:cxnLst>
            <a:rect l="T18" t="T19" r="T20" b="T21"/>
            <a:pathLst>
              <a:path w="152" h="336">
                <a:moveTo>
                  <a:pt x="48" y="0"/>
                </a:moveTo>
                <a:cubicBezTo>
                  <a:pt x="100" y="60"/>
                  <a:pt x="152" y="120"/>
                  <a:pt x="144" y="144"/>
                </a:cubicBezTo>
                <a:cubicBezTo>
                  <a:pt x="136" y="168"/>
                  <a:pt x="0" y="136"/>
                  <a:pt x="0" y="144"/>
                </a:cubicBezTo>
                <a:cubicBezTo>
                  <a:pt x="0" y="152"/>
                  <a:pt x="136" y="176"/>
                  <a:pt x="144" y="192"/>
                </a:cubicBezTo>
                <a:cubicBezTo>
                  <a:pt x="152" y="208"/>
                  <a:pt x="56" y="216"/>
                  <a:pt x="48" y="240"/>
                </a:cubicBezTo>
                <a:cubicBezTo>
                  <a:pt x="40" y="264"/>
                  <a:pt x="68" y="300"/>
                  <a:pt x="96" y="336"/>
                </a:cubicBezTo>
              </a:path>
            </a:pathLst>
          </a:custGeom>
          <a:noFill/>
          <a:ln w="9525">
            <a:solidFill>
              <a:schemeClr val="tx1"/>
            </a:solidFill>
            <a:round/>
            <a:headEnd/>
            <a:tailEnd/>
          </a:ln>
        </p:spPr>
        <p:txBody>
          <a:bodyPr wrap="none" anchor="ctr"/>
          <a:lstStyle/>
          <a:p>
            <a:endParaRPr lang="en-US"/>
          </a:p>
        </p:txBody>
      </p:sp>
      <p:sp>
        <p:nvSpPr>
          <p:cNvPr id="28700" name="Line 31"/>
          <p:cNvSpPr>
            <a:spLocks noChangeShapeType="1"/>
          </p:cNvSpPr>
          <p:nvPr/>
        </p:nvSpPr>
        <p:spPr bwMode="auto">
          <a:xfrm flipV="1">
            <a:off x="5486400" y="3276600"/>
            <a:ext cx="381000" cy="304800"/>
          </a:xfrm>
          <a:prstGeom prst="line">
            <a:avLst/>
          </a:prstGeom>
          <a:noFill/>
          <a:ln w="9525">
            <a:solidFill>
              <a:schemeClr val="tx1"/>
            </a:solidFill>
            <a:round/>
            <a:headEnd/>
            <a:tailEnd/>
          </a:ln>
        </p:spPr>
        <p:txBody>
          <a:bodyPr wrap="none" anchor="ctr"/>
          <a:lstStyle/>
          <a:p>
            <a:endParaRPr lang="en-US"/>
          </a:p>
        </p:txBody>
      </p:sp>
      <p:sp>
        <p:nvSpPr>
          <p:cNvPr id="28701" name="Line 32"/>
          <p:cNvSpPr>
            <a:spLocks noChangeShapeType="1"/>
          </p:cNvSpPr>
          <p:nvPr/>
        </p:nvSpPr>
        <p:spPr bwMode="auto">
          <a:xfrm flipV="1">
            <a:off x="6781800" y="3352800"/>
            <a:ext cx="304800" cy="228600"/>
          </a:xfrm>
          <a:prstGeom prst="line">
            <a:avLst/>
          </a:prstGeom>
          <a:noFill/>
          <a:ln w="9525">
            <a:solidFill>
              <a:schemeClr val="tx1"/>
            </a:solidFill>
            <a:round/>
            <a:headEnd/>
            <a:tailEnd/>
          </a:ln>
        </p:spPr>
        <p:txBody>
          <a:bodyPr wrap="none" anchor="ctr"/>
          <a:lstStyle/>
          <a:p>
            <a:endParaRPr lang="en-US"/>
          </a:p>
        </p:txBody>
      </p:sp>
      <p:sp>
        <p:nvSpPr>
          <p:cNvPr id="28702" name="Line 33"/>
          <p:cNvSpPr>
            <a:spLocks noChangeShapeType="1"/>
          </p:cNvSpPr>
          <p:nvPr/>
        </p:nvSpPr>
        <p:spPr bwMode="auto">
          <a:xfrm>
            <a:off x="3505200" y="1524000"/>
            <a:ext cx="0" cy="1143000"/>
          </a:xfrm>
          <a:prstGeom prst="line">
            <a:avLst/>
          </a:prstGeom>
          <a:noFill/>
          <a:ln w="9525">
            <a:solidFill>
              <a:schemeClr val="tx1"/>
            </a:solidFill>
            <a:round/>
            <a:headEnd/>
            <a:tailEnd/>
          </a:ln>
        </p:spPr>
        <p:txBody>
          <a:bodyPr wrap="none" anchor="ctr"/>
          <a:lstStyle/>
          <a:p>
            <a:endParaRPr lang="en-US"/>
          </a:p>
        </p:txBody>
      </p:sp>
      <p:sp>
        <p:nvSpPr>
          <p:cNvPr id="28703" name="Freeform 40"/>
          <p:cNvSpPr>
            <a:spLocks/>
          </p:cNvSpPr>
          <p:nvPr/>
        </p:nvSpPr>
        <p:spPr bwMode="auto">
          <a:xfrm>
            <a:off x="3505200" y="1524000"/>
            <a:ext cx="1041400" cy="1143000"/>
          </a:xfrm>
          <a:custGeom>
            <a:avLst/>
            <a:gdLst>
              <a:gd name="T0" fmla="*/ 0 w 656"/>
              <a:gd name="T1" fmla="*/ 0 h 720"/>
              <a:gd name="T2" fmla="*/ 762000 w 656"/>
              <a:gd name="T3" fmla="*/ 152400 h 720"/>
              <a:gd name="T4" fmla="*/ 914400 w 656"/>
              <a:gd name="T5" fmla="*/ 762000 h 720"/>
              <a:gd name="T6" fmla="*/ 0 w 656"/>
              <a:gd name="T7" fmla="*/ 1143000 h 720"/>
              <a:gd name="T8" fmla="*/ 0 60000 65536"/>
              <a:gd name="T9" fmla="*/ 0 60000 65536"/>
              <a:gd name="T10" fmla="*/ 0 60000 65536"/>
              <a:gd name="T11" fmla="*/ 0 60000 65536"/>
              <a:gd name="T12" fmla="*/ 0 w 656"/>
              <a:gd name="T13" fmla="*/ 0 h 720"/>
              <a:gd name="T14" fmla="*/ 656 w 656"/>
              <a:gd name="T15" fmla="*/ 720 h 720"/>
            </a:gdLst>
            <a:ahLst/>
            <a:cxnLst>
              <a:cxn ang="T8">
                <a:pos x="T0" y="T1"/>
              </a:cxn>
              <a:cxn ang="T9">
                <a:pos x="T2" y="T3"/>
              </a:cxn>
              <a:cxn ang="T10">
                <a:pos x="T4" y="T5"/>
              </a:cxn>
              <a:cxn ang="T11">
                <a:pos x="T6" y="T7"/>
              </a:cxn>
            </a:cxnLst>
            <a:rect l="T12" t="T13" r="T14" b="T15"/>
            <a:pathLst>
              <a:path w="656" h="720">
                <a:moveTo>
                  <a:pt x="0" y="0"/>
                </a:moveTo>
                <a:cubicBezTo>
                  <a:pt x="192" y="8"/>
                  <a:pt x="384" y="16"/>
                  <a:pt x="480" y="96"/>
                </a:cubicBezTo>
                <a:cubicBezTo>
                  <a:pt x="576" y="176"/>
                  <a:pt x="656" y="376"/>
                  <a:pt x="576" y="480"/>
                </a:cubicBezTo>
                <a:cubicBezTo>
                  <a:pt x="496" y="584"/>
                  <a:pt x="88" y="680"/>
                  <a:pt x="0" y="720"/>
                </a:cubicBezTo>
              </a:path>
            </a:pathLst>
          </a:custGeom>
          <a:noFill/>
          <a:ln w="9525">
            <a:solidFill>
              <a:schemeClr val="tx1"/>
            </a:solidFill>
            <a:round/>
            <a:headEnd/>
            <a:tailEnd/>
          </a:ln>
        </p:spPr>
        <p:txBody>
          <a:bodyPr wrap="none" anchor="ctr"/>
          <a:lstStyle/>
          <a:p>
            <a:endParaRPr lang="en-US"/>
          </a:p>
        </p:txBody>
      </p:sp>
      <p:sp>
        <p:nvSpPr>
          <p:cNvPr id="28704" name="Line 41"/>
          <p:cNvSpPr>
            <a:spLocks noChangeShapeType="1"/>
          </p:cNvSpPr>
          <p:nvPr/>
        </p:nvSpPr>
        <p:spPr bwMode="auto">
          <a:xfrm>
            <a:off x="4495800" y="2057400"/>
            <a:ext cx="2057400" cy="0"/>
          </a:xfrm>
          <a:prstGeom prst="line">
            <a:avLst/>
          </a:prstGeom>
          <a:noFill/>
          <a:ln w="9525">
            <a:solidFill>
              <a:schemeClr val="tx1"/>
            </a:solidFill>
            <a:round/>
            <a:headEnd/>
            <a:tailEnd/>
          </a:ln>
        </p:spPr>
        <p:txBody>
          <a:bodyPr wrap="none" anchor="ct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Line 2"/>
          <p:cNvSpPr>
            <a:spLocks noChangeShapeType="1"/>
          </p:cNvSpPr>
          <p:nvPr/>
        </p:nvSpPr>
        <p:spPr bwMode="auto">
          <a:xfrm>
            <a:off x="1752600" y="1905000"/>
            <a:ext cx="1371600" cy="0"/>
          </a:xfrm>
          <a:prstGeom prst="line">
            <a:avLst/>
          </a:prstGeom>
          <a:noFill/>
          <a:ln w="9525">
            <a:solidFill>
              <a:schemeClr val="tx1"/>
            </a:solidFill>
            <a:round/>
            <a:headEnd/>
            <a:tailEnd/>
          </a:ln>
        </p:spPr>
        <p:txBody>
          <a:bodyPr wrap="none" anchor="ctr"/>
          <a:lstStyle/>
          <a:p>
            <a:endParaRPr lang="en-US"/>
          </a:p>
        </p:txBody>
      </p:sp>
      <p:sp>
        <p:nvSpPr>
          <p:cNvPr id="29699" name="Line 3"/>
          <p:cNvSpPr>
            <a:spLocks noChangeShapeType="1"/>
          </p:cNvSpPr>
          <p:nvPr/>
        </p:nvSpPr>
        <p:spPr bwMode="auto">
          <a:xfrm>
            <a:off x="3733800" y="1905000"/>
            <a:ext cx="1371600" cy="0"/>
          </a:xfrm>
          <a:prstGeom prst="line">
            <a:avLst/>
          </a:prstGeom>
          <a:noFill/>
          <a:ln w="9525">
            <a:solidFill>
              <a:schemeClr val="tx1"/>
            </a:solidFill>
            <a:round/>
            <a:headEnd/>
            <a:tailEnd/>
          </a:ln>
        </p:spPr>
        <p:txBody>
          <a:bodyPr wrap="none" anchor="ctr"/>
          <a:lstStyle/>
          <a:p>
            <a:endParaRPr lang="en-US"/>
          </a:p>
        </p:txBody>
      </p:sp>
      <p:sp>
        <p:nvSpPr>
          <p:cNvPr id="29700" name="Line 4"/>
          <p:cNvSpPr>
            <a:spLocks noChangeShapeType="1"/>
          </p:cNvSpPr>
          <p:nvPr/>
        </p:nvSpPr>
        <p:spPr bwMode="auto">
          <a:xfrm>
            <a:off x="5715000" y="1905000"/>
            <a:ext cx="1371600" cy="0"/>
          </a:xfrm>
          <a:prstGeom prst="line">
            <a:avLst/>
          </a:prstGeom>
          <a:noFill/>
          <a:ln w="9525">
            <a:solidFill>
              <a:schemeClr val="tx1"/>
            </a:solidFill>
            <a:round/>
            <a:headEnd/>
            <a:tailEnd/>
          </a:ln>
        </p:spPr>
        <p:txBody>
          <a:bodyPr wrap="none" anchor="ctr"/>
          <a:lstStyle/>
          <a:p>
            <a:endParaRPr lang="en-US"/>
          </a:p>
        </p:txBody>
      </p:sp>
      <p:sp>
        <p:nvSpPr>
          <p:cNvPr id="29701" name="Line 5"/>
          <p:cNvSpPr>
            <a:spLocks noChangeShapeType="1"/>
          </p:cNvSpPr>
          <p:nvPr/>
        </p:nvSpPr>
        <p:spPr bwMode="auto">
          <a:xfrm>
            <a:off x="1752600" y="1905000"/>
            <a:ext cx="0" cy="685800"/>
          </a:xfrm>
          <a:prstGeom prst="line">
            <a:avLst/>
          </a:prstGeom>
          <a:noFill/>
          <a:ln w="9525">
            <a:solidFill>
              <a:schemeClr val="tx1"/>
            </a:solidFill>
            <a:round/>
            <a:headEnd/>
            <a:tailEnd/>
          </a:ln>
        </p:spPr>
        <p:txBody>
          <a:bodyPr wrap="none" anchor="ctr"/>
          <a:lstStyle/>
          <a:p>
            <a:endParaRPr lang="en-US"/>
          </a:p>
        </p:txBody>
      </p:sp>
      <p:sp>
        <p:nvSpPr>
          <p:cNvPr id="29702" name="Line 6"/>
          <p:cNvSpPr>
            <a:spLocks noChangeShapeType="1"/>
          </p:cNvSpPr>
          <p:nvPr/>
        </p:nvSpPr>
        <p:spPr bwMode="auto">
          <a:xfrm>
            <a:off x="7086600" y="1905000"/>
            <a:ext cx="0" cy="685800"/>
          </a:xfrm>
          <a:prstGeom prst="line">
            <a:avLst/>
          </a:prstGeom>
          <a:noFill/>
          <a:ln w="9525">
            <a:solidFill>
              <a:schemeClr val="tx1"/>
            </a:solidFill>
            <a:round/>
            <a:headEnd/>
            <a:tailEnd/>
          </a:ln>
        </p:spPr>
        <p:txBody>
          <a:bodyPr wrap="none" anchor="ctr"/>
          <a:lstStyle/>
          <a:p>
            <a:endParaRPr lang="en-US"/>
          </a:p>
        </p:txBody>
      </p:sp>
      <p:sp>
        <p:nvSpPr>
          <p:cNvPr id="29703" name="Line 7"/>
          <p:cNvSpPr>
            <a:spLocks noChangeShapeType="1"/>
          </p:cNvSpPr>
          <p:nvPr/>
        </p:nvSpPr>
        <p:spPr bwMode="auto">
          <a:xfrm>
            <a:off x="1752600" y="3200400"/>
            <a:ext cx="0" cy="685800"/>
          </a:xfrm>
          <a:prstGeom prst="line">
            <a:avLst/>
          </a:prstGeom>
          <a:noFill/>
          <a:ln w="9525">
            <a:solidFill>
              <a:schemeClr val="tx1"/>
            </a:solidFill>
            <a:round/>
            <a:headEnd/>
            <a:tailEnd/>
          </a:ln>
        </p:spPr>
        <p:txBody>
          <a:bodyPr wrap="none" anchor="ctr"/>
          <a:lstStyle/>
          <a:p>
            <a:endParaRPr lang="en-US"/>
          </a:p>
        </p:txBody>
      </p:sp>
      <p:sp>
        <p:nvSpPr>
          <p:cNvPr id="29704" name="Line 8"/>
          <p:cNvSpPr>
            <a:spLocks noChangeShapeType="1"/>
          </p:cNvSpPr>
          <p:nvPr/>
        </p:nvSpPr>
        <p:spPr bwMode="auto">
          <a:xfrm>
            <a:off x="7086600" y="3048000"/>
            <a:ext cx="0" cy="838200"/>
          </a:xfrm>
          <a:prstGeom prst="line">
            <a:avLst/>
          </a:prstGeom>
          <a:noFill/>
          <a:ln w="9525">
            <a:solidFill>
              <a:schemeClr val="tx1"/>
            </a:solidFill>
            <a:round/>
            <a:headEnd/>
            <a:tailEnd/>
          </a:ln>
        </p:spPr>
        <p:txBody>
          <a:bodyPr wrap="none" anchor="ctr"/>
          <a:lstStyle/>
          <a:p>
            <a:endParaRPr lang="en-US"/>
          </a:p>
        </p:txBody>
      </p:sp>
      <p:sp>
        <p:nvSpPr>
          <p:cNvPr id="29705" name="Line 9"/>
          <p:cNvSpPr>
            <a:spLocks noChangeShapeType="1"/>
          </p:cNvSpPr>
          <p:nvPr/>
        </p:nvSpPr>
        <p:spPr bwMode="auto">
          <a:xfrm>
            <a:off x="1447800" y="2590800"/>
            <a:ext cx="685800" cy="0"/>
          </a:xfrm>
          <a:prstGeom prst="line">
            <a:avLst/>
          </a:prstGeom>
          <a:noFill/>
          <a:ln w="9525">
            <a:solidFill>
              <a:schemeClr val="tx1"/>
            </a:solidFill>
            <a:round/>
            <a:headEnd/>
            <a:tailEnd/>
          </a:ln>
        </p:spPr>
        <p:txBody>
          <a:bodyPr wrap="none" anchor="ctr"/>
          <a:lstStyle/>
          <a:p>
            <a:endParaRPr lang="en-US"/>
          </a:p>
        </p:txBody>
      </p:sp>
      <p:sp>
        <p:nvSpPr>
          <p:cNvPr id="29706" name="Line 10"/>
          <p:cNvSpPr>
            <a:spLocks noChangeShapeType="1"/>
          </p:cNvSpPr>
          <p:nvPr/>
        </p:nvSpPr>
        <p:spPr bwMode="auto">
          <a:xfrm>
            <a:off x="1143000" y="2819400"/>
            <a:ext cx="1295400" cy="0"/>
          </a:xfrm>
          <a:prstGeom prst="line">
            <a:avLst/>
          </a:prstGeom>
          <a:noFill/>
          <a:ln w="9525">
            <a:solidFill>
              <a:schemeClr val="tx1"/>
            </a:solidFill>
            <a:round/>
            <a:headEnd/>
            <a:tailEnd/>
          </a:ln>
        </p:spPr>
        <p:txBody>
          <a:bodyPr wrap="none" anchor="ctr"/>
          <a:lstStyle/>
          <a:p>
            <a:endParaRPr lang="en-US"/>
          </a:p>
        </p:txBody>
      </p:sp>
      <p:sp>
        <p:nvSpPr>
          <p:cNvPr id="29707" name="Line 11"/>
          <p:cNvSpPr>
            <a:spLocks noChangeShapeType="1"/>
          </p:cNvSpPr>
          <p:nvPr/>
        </p:nvSpPr>
        <p:spPr bwMode="auto">
          <a:xfrm>
            <a:off x="1447800" y="3048000"/>
            <a:ext cx="685800" cy="0"/>
          </a:xfrm>
          <a:prstGeom prst="line">
            <a:avLst/>
          </a:prstGeom>
          <a:noFill/>
          <a:ln w="9525">
            <a:solidFill>
              <a:schemeClr val="tx1"/>
            </a:solidFill>
            <a:round/>
            <a:headEnd/>
            <a:tailEnd/>
          </a:ln>
        </p:spPr>
        <p:txBody>
          <a:bodyPr wrap="none" anchor="ctr"/>
          <a:lstStyle/>
          <a:p>
            <a:endParaRPr lang="en-US"/>
          </a:p>
        </p:txBody>
      </p:sp>
      <p:sp>
        <p:nvSpPr>
          <p:cNvPr id="29708" name="Line 12"/>
          <p:cNvSpPr>
            <a:spLocks noChangeShapeType="1"/>
          </p:cNvSpPr>
          <p:nvPr/>
        </p:nvSpPr>
        <p:spPr bwMode="auto">
          <a:xfrm>
            <a:off x="1143000" y="3200400"/>
            <a:ext cx="1295400" cy="0"/>
          </a:xfrm>
          <a:prstGeom prst="line">
            <a:avLst/>
          </a:prstGeom>
          <a:noFill/>
          <a:ln w="9525">
            <a:solidFill>
              <a:schemeClr val="tx1"/>
            </a:solidFill>
            <a:round/>
            <a:headEnd/>
            <a:tailEnd/>
          </a:ln>
        </p:spPr>
        <p:txBody>
          <a:bodyPr wrap="none" anchor="ctr"/>
          <a:lstStyle/>
          <a:p>
            <a:endParaRPr lang="en-US"/>
          </a:p>
        </p:txBody>
      </p:sp>
      <p:sp>
        <p:nvSpPr>
          <p:cNvPr id="29709" name="AutoShape 13"/>
          <p:cNvSpPr>
            <a:spLocks noChangeArrowheads="1"/>
          </p:cNvSpPr>
          <p:nvPr/>
        </p:nvSpPr>
        <p:spPr bwMode="auto">
          <a:xfrm>
            <a:off x="6934200" y="2590800"/>
            <a:ext cx="228600" cy="457200"/>
          </a:xfrm>
          <a:prstGeom prst="roundRect">
            <a:avLst>
              <a:gd name="adj" fmla="val 16667"/>
            </a:avLst>
          </a:prstGeom>
          <a:noFill/>
          <a:ln w="9525">
            <a:solidFill>
              <a:schemeClr val="tx1"/>
            </a:solidFill>
            <a:round/>
            <a:headEnd/>
            <a:tailEnd/>
          </a:ln>
        </p:spPr>
        <p:txBody>
          <a:bodyPr wrap="none" anchor="ctr"/>
          <a:lstStyle/>
          <a:p>
            <a:endParaRPr lang="en-US"/>
          </a:p>
        </p:txBody>
      </p:sp>
      <p:sp>
        <p:nvSpPr>
          <p:cNvPr id="29710" name="Oval 14"/>
          <p:cNvSpPr>
            <a:spLocks noChangeArrowheads="1"/>
          </p:cNvSpPr>
          <p:nvPr/>
        </p:nvSpPr>
        <p:spPr bwMode="auto">
          <a:xfrm>
            <a:off x="7543800" y="2590800"/>
            <a:ext cx="228600" cy="381000"/>
          </a:xfrm>
          <a:prstGeom prst="ellipse">
            <a:avLst/>
          </a:prstGeom>
          <a:noFill/>
          <a:ln w="9525">
            <a:solidFill>
              <a:schemeClr val="tx1"/>
            </a:solidFill>
            <a:round/>
            <a:headEnd/>
            <a:tailEnd/>
          </a:ln>
        </p:spPr>
        <p:txBody>
          <a:bodyPr wrap="none" anchor="ctr"/>
          <a:lstStyle/>
          <a:p>
            <a:endParaRPr lang="en-US"/>
          </a:p>
        </p:txBody>
      </p:sp>
      <p:sp>
        <p:nvSpPr>
          <p:cNvPr id="29711" name="Line 15"/>
          <p:cNvSpPr>
            <a:spLocks noChangeShapeType="1"/>
          </p:cNvSpPr>
          <p:nvPr/>
        </p:nvSpPr>
        <p:spPr bwMode="auto">
          <a:xfrm>
            <a:off x="7162800" y="2743200"/>
            <a:ext cx="381000" cy="0"/>
          </a:xfrm>
          <a:prstGeom prst="line">
            <a:avLst/>
          </a:prstGeom>
          <a:noFill/>
          <a:ln w="9525">
            <a:solidFill>
              <a:schemeClr val="tx1"/>
            </a:solidFill>
            <a:round/>
            <a:headEnd/>
            <a:tailEnd/>
          </a:ln>
        </p:spPr>
        <p:txBody>
          <a:bodyPr wrap="none" anchor="ctr"/>
          <a:lstStyle/>
          <a:p>
            <a:endParaRPr lang="en-US"/>
          </a:p>
        </p:txBody>
      </p:sp>
      <p:sp>
        <p:nvSpPr>
          <p:cNvPr id="29712" name="Line 16"/>
          <p:cNvSpPr>
            <a:spLocks noChangeShapeType="1"/>
          </p:cNvSpPr>
          <p:nvPr/>
        </p:nvSpPr>
        <p:spPr bwMode="auto">
          <a:xfrm>
            <a:off x="7162800" y="2895600"/>
            <a:ext cx="381000" cy="0"/>
          </a:xfrm>
          <a:prstGeom prst="line">
            <a:avLst/>
          </a:prstGeom>
          <a:noFill/>
          <a:ln w="9525">
            <a:solidFill>
              <a:schemeClr val="tx1"/>
            </a:solidFill>
            <a:round/>
            <a:headEnd/>
            <a:tailEnd/>
          </a:ln>
        </p:spPr>
        <p:txBody>
          <a:bodyPr wrap="none" anchor="ctr"/>
          <a:lstStyle/>
          <a:p>
            <a:endParaRPr lang="en-US"/>
          </a:p>
        </p:txBody>
      </p:sp>
      <p:sp>
        <p:nvSpPr>
          <p:cNvPr id="29713" name="Oval 17"/>
          <p:cNvSpPr>
            <a:spLocks noChangeArrowheads="1"/>
          </p:cNvSpPr>
          <p:nvPr/>
        </p:nvSpPr>
        <p:spPr bwMode="auto">
          <a:xfrm>
            <a:off x="3048000" y="1828800"/>
            <a:ext cx="762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9714" name="Oval 18"/>
          <p:cNvSpPr>
            <a:spLocks noChangeArrowheads="1"/>
          </p:cNvSpPr>
          <p:nvPr/>
        </p:nvSpPr>
        <p:spPr bwMode="auto">
          <a:xfrm>
            <a:off x="5105400" y="1828800"/>
            <a:ext cx="762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9715" name="Line 19"/>
          <p:cNvSpPr>
            <a:spLocks noChangeShapeType="1"/>
          </p:cNvSpPr>
          <p:nvPr/>
        </p:nvSpPr>
        <p:spPr bwMode="auto">
          <a:xfrm flipV="1">
            <a:off x="3124200" y="1143000"/>
            <a:ext cx="914400" cy="685800"/>
          </a:xfrm>
          <a:prstGeom prst="line">
            <a:avLst/>
          </a:prstGeom>
          <a:noFill/>
          <a:ln w="9525">
            <a:solidFill>
              <a:schemeClr val="tx1"/>
            </a:solidFill>
            <a:round/>
            <a:headEnd/>
            <a:tailEnd type="triangle" w="med" len="med"/>
          </a:ln>
        </p:spPr>
        <p:txBody>
          <a:bodyPr wrap="none" anchor="ctr"/>
          <a:lstStyle/>
          <a:p>
            <a:endParaRPr lang="en-US"/>
          </a:p>
        </p:txBody>
      </p:sp>
      <p:sp>
        <p:nvSpPr>
          <p:cNvPr id="29716" name="Line 20"/>
          <p:cNvSpPr>
            <a:spLocks noChangeShapeType="1"/>
          </p:cNvSpPr>
          <p:nvPr/>
        </p:nvSpPr>
        <p:spPr bwMode="auto">
          <a:xfrm flipV="1">
            <a:off x="5181600" y="1219200"/>
            <a:ext cx="609600" cy="609600"/>
          </a:xfrm>
          <a:prstGeom prst="line">
            <a:avLst/>
          </a:prstGeom>
          <a:noFill/>
          <a:ln w="9525">
            <a:solidFill>
              <a:schemeClr val="tx1"/>
            </a:solidFill>
            <a:round/>
            <a:headEnd/>
            <a:tailEnd type="triangle" w="med" len="med"/>
          </a:ln>
        </p:spPr>
        <p:txBody>
          <a:bodyPr wrap="none" anchor="ctr"/>
          <a:lstStyle/>
          <a:p>
            <a:endParaRPr lang="en-US"/>
          </a:p>
        </p:txBody>
      </p:sp>
      <p:sp>
        <p:nvSpPr>
          <p:cNvPr id="29717" name="Line 21"/>
          <p:cNvSpPr>
            <a:spLocks noChangeShapeType="1"/>
          </p:cNvSpPr>
          <p:nvPr/>
        </p:nvSpPr>
        <p:spPr bwMode="auto">
          <a:xfrm>
            <a:off x="1752600" y="3886200"/>
            <a:ext cx="5334000" cy="0"/>
          </a:xfrm>
          <a:prstGeom prst="line">
            <a:avLst/>
          </a:prstGeom>
          <a:noFill/>
          <a:ln w="9525">
            <a:solidFill>
              <a:schemeClr val="tx1"/>
            </a:solidFill>
            <a:round/>
            <a:headEnd/>
            <a:tailEnd/>
          </a:ln>
        </p:spPr>
        <p:txBody>
          <a:bodyPr wrap="none" anchor="ctr"/>
          <a:lstStyle/>
          <a:p>
            <a:endParaRPr lang="en-US"/>
          </a:p>
        </p:txBody>
      </p:sp>
      <p:sp>
        <p:nvSpPr>
          <p:cNvPr id="29718" name="Text Box 22"/>
          <p:cNvSpPr txBox="1">
            <a:spLocks noChangeArrowheads="1"/>
          </p:cNvSpPr>
          <p:nvPr/>
        </p:nvSpPr>
        <p:spPr bwMode="auto">
          <a:xfrm>
            <a:off x="7239000" y="2057400"/>
            <a:ext cx="1447800" cy="457200"/>
          </a:xfrm>
          <a:prstGeom prst="rect">
            <a:avLst/>
          </a:prstGeom>
          <a:noFill/>
          <a:ln w="9525">
            <a:noFill/>
            <a:miter lim="800000"/>
            <a:headEnd/>
            <a:tailEnd/>
          </a:ln>
        </p:spPr>
        <p:txBody>
          <a:bodyPr>
            <a:spAutoFit/>
          </a:bodyPr>
          <a:lstStyle/>
          <a:p>
            <a:pPr>
              <a:spcBef>
                <a:spcPct val="50000"/>
              </a:spcBef>
            </a:pPr>
            <a:r>
              <a:rPr lang="en-US" b="1">
                <a:solidFill>
                  <a:srgbClr val="FF0000"/>
                </a:solidFill>
              </a:rPr>
              <a:t>BULB</a:t>
            </a:r>
            <a:endParaRPr lang="en-US"/>
          </a:p>
        </p:txBody>
      </p:sp>
      <p:sp>
        <p:nvSpPr>
          <p:cNvPr id="29719" name="Text Box 23"/>
          <p:cNvSpPr txBox="1">
            <a:spLocks noChangeArrowheads="1"/>
          </p:cNvSpPr>
          <p:nvPr/>
        </p:nvSpPr>
        <p:spPr bwMode="auto">
          <a:xfrm>
            <a:off x="4953000" y="2209800"/>
            <a:ext cx="1143000" cy="457200"/>
          </a:xfrm>
          <a:prstGeom prst="rect">
            <a:avLst/>
          </a:prstGeom>
          <a:noFill/>
          <a:ln w="9525">
            <a:noFill/>
            <a:miter lim="800000"/>
            <a:headEnd/>
            <a:tailEnd/>
          </a:ln>
        </p:spPr>
        <p:txBody>
          <a:bodyPr>
            <a:spAutoFit/>
          </a:bodyPr>
          <a:lstStyle/>
          <a:p>
            <a:pPr>
              <a:spcBef>
                <a:spcPct val="50000"/>
              </a:spcBef>
            </a:pPr>
            <a:r>
              <a:rPr lang="en-US"/>
              <a:t>  </a:t>
            </a:r>
            <a:r>
              <a:rPr lang="en-US" b="1">
                <a:solidFill>
                  <a:srgbClr val="FF0000"/>
                </a:solidFill>
              </a:rPr>
              <a:t> S 2</a:t>
            </a:r>
            <a:endParaRPr lang="en-US"/>
          </a:p>
        </p:txBody>
      </p:sp>
      <p:sp>
        <p:nvSpPr>
          <p:cNvPr id="29720" name="Text Box 24"/>
          <p:cNvSpPr txBox="1">
            <a:spLocks noChangeArrowheads="1"/>
          </p:cNvSpPr>
          <p:nvPr/>
        </p:nvSpPr>
        <p:spPr bwMode="auto">
          <a:xfrm>
            <a:off x="2819400" y="2209800"/>
            <a:ext cx="1371600" cy="457200"/>
          </a:xfrm>
          <a:prstGeom prst="rect">
            <a:avLst/>
          </a:prstGeom>
          <a:noFill/>
          <a:ln w="9525">
            <a:noFill/>
            <a:miter lim="800000"/>
            <a:headEnd/>
            <a:tailEnd/>
          </a:ln>
        </p:spPr>
        <p:txBody>
          <a:bodyPr>
            <a:spAutoFit/>
          </a:bodyPr>
          <a:lstStyle/>
          <a:p>
            <a:pPr>
              <a:spcBef>
                <a:spcPct val="50000"/>
              </a:spcBef>
            </a:pPr>
            <a:r>
              <a:rPr lang="en-US"/>
              <a:t> </a:t>
            </a:r>
            <a:r>
              <a:rPr lang="en-US" b="1">
                <a:solidFill>
                  <a:srgbClr val="FF0000"/>
                </a:solidFill>
              </a:rPr>
              <a:t>S 1</a:t>
            </a:r>
            <a:endParaRPr lang="en-US"/>
          </a:p>
        </p:txBody>
      </p:sp>
      <p:sp>
        <p:nvSpPr>
          <p:cNvPr id="29721" name="Text Box 25"/>
          <p:cNvSpPr txBox="1">
            <a:spLocks noChangeArrowheads="1"/>
          </p:cNvSpPr>
          <p:nvPr/>
        </p:nvSpPr>
        <p:spPr bwMode="auto">
          <a:xfrm>
            <a:off x="2590800" y="2895600"/>
            <a:ext cx="1447800" cy="457200"/>
          </a:xfrm>
          <a:prstGeom prst="rect">
            <a:avLst/>
          </a:prstGeom>
          <a:noFill/>
          <a:ln w="9525">
            <a:noFill/>
            <a:miter lim="800000"/>
            <a:headEnd/>
            <a:tailEnd/>
          </a:ln>
        </p:spPr>
        <p:txBody>
          <a:bodyPr>
            <a:spAutoFit/>
          </a:bodyPr>
          <a:lstStyle/>
          <a:p>
            <a:pPr>
              <a:spcBef>
                <a:spcPct val="50000"/>
              </a:spcBef>
            </a:pPr>
            <a:r>
              <a:rPr lang="en-US" b="1">
                <a:solidFill>
                  <a:srgbClr val="FF0000"/>
                </a:solidFill>
              </a:rPr>
              <a:t>V</a:t>
            </a:r>
            <a:endParaRPr lang="en-US"/>
          </a:p>
        </p:txBody>
      </p:sp>
      <p:sp>
        <p:nvSpPr>
          <p:cNvPr id="29722" name="Text Box 26"/>
          <p:cNvSpPr txBox="1">
            <a:spLocks noChangeArrowheads="1"/>
          </p:cNvSpPr>
          <p:nvPr/>
        </p:nvSpPr>
        <p:spPr bwMode="auto">
          <a:xfrm>
            <a:off x="3657600" y="4038600"/>
            <a:ext cx="2590800" cy="457200"/>
          </a:xfrm>
          <a:prstGeom prst="rect">
            <a:avLst/>
          </a:prstGeom>
          <a:noFill/>
          <a:ln w="9525">
            <a:noFill/>
            <a:miter lim="800000"/>
            <a:headEnd/>
            <a:tailEnd/>
          </a:ln>
        </p:spPr>
        <p:txBody>
          <a:bodyPr>
            <a:spAutoFit/>
          </a:bodyPr>
          <a:lstStyle/>
          <a:p>
            <a:pPr>
              <a:spcBef>
                <a:spcPct val="50000"/>
              </a:spcBef>
            </a:pPr>
            <a:r>
              <a:rPr lang="en-US" b="1">
                <a:solidFill>
                  <a:srgbClr val="FF0000"/>
                </a:solidFill>
              </a:rPr>
              <a:t>(a) </a:t>
            </a:r>
            <a:r>
              <a:rPr lang="en-US" b="1" u="sng">
                <a:solidFill>
                  <a:srgbClr val="FF0000"/>
                </a:solidFill>
              </a:rPr>
              <a:t>CCT</a:t>
            </a:r>
            <a:endParaRPr lang="en-US" b="1">
              <a:solidFill>
                <a:srgbClr val="FF0000"/>
              </a:solidFill>
            </a:endParaRPr>
          </a:p>
        </p:txBody>
      </p:sp>
      <p:sp>
        <p:nvSpPr>
          <p:cNvPr id="29723" name="AutoShape 27"/>
          <p:cNvSpPr>
            <a:spLocks noChangeArrowheads="1"/>
          </p:cNvSpPr>
          <p:nvPr/>
        </p:nvSpPr>
        <p:spPr bwMode="auto">
          <a:xfrm>
            <a:off x="3505200" y="4724400"/>
            <a:ext cx="3048000" cy="1219200"/>
          </a:xfrm>
          <a:prstGeom prst="homePlate">
            <a:avLst>
              <a:gd name="adj" fmla="val 62500"/>
            </a:avLst>
          </a:prstGeom>
          <a:noFill/>
          <a:ln w="9525">
            <a:solidFill>
              <a:schemeClr val="tx1"/>
            </a:solidFill>
            <a:miter lim="800000"/>
            <a:headEnd/>
            <a:tailEnd/>
          </a:ln>
        </p:spPr>
        <p:txBody>
          <a:bodyPr wrap="none" anchor="ctr"/>
          <a:lstStyle/>
          <a:p>
            <a:endParaRPr lang="en-US"/>
          </a:p>
        </p:txBody>
      </p:sp>
      <p:sp>
        <p:nvSpPr>
          <p:cNvPr id="29724" name="Line 28"/>
          <p:cNvSpPr>
            <a:spLocks noChangeShapeType="1"/>
          </p:cNvSpPr>
          <p:nvPr/>
        </p:nvSpPr>
        <p:spPr bwMode="auto">
          <a:xfrm>
            <a:off x="6553200" y="5334000"/>
            <a:ext cx="685800" cy="0"/>
          </a:xfrm>
          <a:prstGeom prst="line">
            <a:avLst/>
          </a:prstGeom>
          <a:noFill/>
          <a:ln w="9525">
            <a:solidFill>
              <a:schemeClr val="tx1"/>
            </a:solidFill>
            <a:round/>
            <a:headEnd/>
            <a:tailEnd/>
          </a:ln>
        </p:spPr>
        <p:txBody>
          <a:bodyPr wrap="none" anchor="ctr"/>
          <a:lstStyle/>
          <a:p>
            <a:endParaRPr lang="en-US"/>
          </a:p>
        </p:txBody>
      </p:sp>
      <p:sp>
        <p:nvSpPr>
          <p:cNvPr id="29725" name="Oval 29"/>
          <p:cNvSpPr>
            <a:spLocks noChangeArrowheads="1"/>
          </p:cNvSpPr>
          <p:nvPr/>
        </p:nvSpPr>
        <p:spPr bwMode="auto">
          <a:xfrm>
            <a:off x="7239000" y="5257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9726" name="Line 30"/>
          <p:cNvSpPr>
            <a:spLocks noChangeShapeType="1"/>
          </p:cNvSpPr>
          <p:nvPr/>
        </p:nvSpPr>
        <p:spPr bwMode="auto">
          <a:xfrm>
            <a:off x="1981200" y="5181600"/>
            <a:ext cx="1524000" cy="0"/>
          </a:xfrm>
          <a:prstGeom prst="line">
            <a:avLst/>
          </a:prstGeom>
          <a:noFill/>
          <a:ln w="9525">
            <a:solidFill>
              <a:schemeClr val="tx1"/>
            </a:solidFill>
            <a:round/>
            <a:headEnd/>
            <a:tailEnd/>
          </a:ln>
        </p:spPr>
        <p:txBody>
          <a:bodyPr wrap="none" anchor="ctr"/>
          <a:lstStyle/>
          <a:p>
            <a:endParaRPr lang="en-US"/>
          </a:p>
        </p:txBody>
      </p:sp>
      <p:sp>
        <p:nvSpPr>
          <p:cNvPr id="29727" name="Line 31"/>
          <p:cNvSpPr>
            <a:spLocks noChangeShapeType="1"/>
          </p:cNvSpPr>
          <p:nvPr/>
        </p:nvSpPr>
        <p:spPr bwMode="auto">
          <a:xfrm>
            <a:off x="1981200" y="5638800"/>
            <a:ext cx="1524000" cy="0"/>
          </a:xfrm>
          <a:prstGeom prst="line">
            <a:avLst/>
          </a:prstGeom>
          <a:noFill/>
          <a:ln w="9525">
            <a:solidFill>
              <a:schemeClr val="tx1"/>
            </a:solidFill>
            <a:round/>
            <a:headEnd/>
            <a:tailEnd/>
          </a:ln>
        </p:spPr>
        <p:txBody>
          <a:bodyPr wrap="none" anchor="ctr"/>
          <a:lstStyle/>
          <a:p>
            <a:endParaRPr lang="en-US"/>
          </a:p>
        </p:txBody>
      </p:sp>
      <p:sp>
        <p:nvSpPr>
          <p:cNvPr id="29728" name="Oval 32"/>
          <p:cNvSpPr>
            <a:spLocks noChangeArrowheads="1"/>
          </p:cNvSpPr>
          <p:nvPr/>
        </p:nvSpPr>
        <p:spPr bwMode="auto">
          <a:xfrm>
            <a:off x="1905000" y="5105400"/>
            <a:ext cx="762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9729" name="Oval 33"/>
          <p:cNvSpPr>
            <a:spLocks noChangeArrowheads="1"/>
          </p:cNvSpPr>
          <p:nvPr/>
        </p:nvSpPr>
        <p:spPr bwMode="auto">
          <a:xfrm>
            <a:off x="1905000" y="5562600"/>
            <a:ext cx="762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9730" name="Text Box 34"/>
          <p:cNvSpPr txBox="1">
            <a:spLocks noChangeArrowheads="1"/>
          </p:cNvSpPr>
          <p:nvPr/>
        </p:nvSpPr>
        <p:spPr bwMode="auto">
          <a:xfrm>
            <a:off x="685800" y="4953000"/>
            <a:ext cx="990600" cy="457200"/>
          </a:xfrm>
          <a:prstGeom prst="rect">
            <a:avLst/>
          </a:prstGeom>
          <a:noFill/>
          <a:ln w="9525">
            <a:noFill/>
            <a:miter lim="800000"/>
            <a:headEnd/>
            <a:tailEnd/>
          </a:ln>
        </p:spPr>
        <p:txBody>
          <a:bodyPr>
            <a:spAutoFit/>
          </a:bodyPr>
          <a:lstStyle/>
          <a:p>
            <a:pPr>
              <a:spcBef>
                <a:spcPct val="50000"/>
              </a:spcBef>
            </a:pPr>
            <a:r>
              <a:rPr lang="en-US"/>
              <a:t>  </a:t>
            </a:r>
            <a:r>
              <a:rPr lang="en-US" b="1">
                <a:solidFill>
                  <a:srgbClr val="FF0000"/>
                </a:solidFill>
              </a:rPr>
              <a:t> A</a:t>
            </a:r>
            <a:endParaRPr lang="en-US"/>
          </a:p>
        </p:txBody>
      </p:sp>
      <p:sp>
        <p:nvSpPr>
          <p:cNvPr id="29731" name="Text Box 35"/>
          <p:cNvSpPr txBox="1">
            <a:spLocks noChangeArrowheads="1"/>
          </p:cNvSpPr>
          <p:nvPr/>
        </p:nvSpPr>
        <p:spPr bwMode="auto">
          <a:xfrm>
            <a:off x="914400" y="5486400"/>
            <a:ext cx="914400" cy="457200"/>
          </a:xfrm>
          <a:prstGeom prst="rect">
            <a:avLst/>
          </a:prstGeom>
          <a:noFill/>
          <a:ln w="9525">
            <a:noFill/>
            <a:miter lim="800000"/>
            <a:headEnd/>
            <a:tailEnd/>
          </a:ln>
        </p:spPr>
        <p:txBody>
          <a:bodyPr>
            <a:spAutoFit/>
          </a:bodyPr>
          <a:lstStyle/>
          <a:p>
            <a:pPr>
              <a:spcBef>
                <a:spcPct val="50000"/>
              </a:spcBef>
            </a:pPr>
            <a:r>
              <a:rPr lang="en-US" b="1">
                <a:solidFill>
                  <a:srgbClr val="FF0000"/>
                </a:solidFill>
              </a:rPr>
              <a:t>B</a:t>
            </a:r>
            <a:endParaRPr lang="en-US"/>
          </a:p>
        </p:txBody>
      </p:sp>
      <p:sp>
        <p:nvSpPr>
          <p:cNvPr id="29732" name="Text Box 36"/>
          <p:cNvSpPr txBox="1">
            <a:spLocks noChangeArrowheads="1"/>
          </p:cNvSpPr>
          <p:nvPr/>
        </p:nvSpPr>
        <p:spPr bwMode="auto">
          <a:xfrm>
            <a:off x="7467600" y="5181600"/>
            <a:ext cx="1371600" cy="457200"/>
          </a:xfrm>
          <a:prstGeom prst="rect">
            <a:avLst/>
          </a:prstGeom>
          <a:noFill/>
          <a:ln w="9525">
            <a:noFill/>
            <a:miter lim="800000"/>
            <a:headEnd/>
            <a:tailEnd/>
          </a:ln>
        </p:spPr>
        <p:txBody>
          <a:bodyPr>
            <a:spAutoFit/>
          </a:bodyPr>
          <a:lstStyle/>
          <a:p>
            <a:pPr>
              <a:spcBef>
                <a:spcPct val="50000"/>
              </a:spcBef>
            </a:pPr>
            <a:r>
              <a:rPr lang="en-US" b="1">
                <a:solidFill>
                  <a:srgbClr val="FF0000"/>
                </a:solidFill>
              </a:rPr>
              <a:t>A.B =Y</a:t>
            </a:r>
            <a:endParaRPr lang="en-US"/>
          </a:p>
        </p:txBody>
      </p:sp>
      <p:sp>
        <p:nvSpPr>
          <p:cNvPr id="29733" name="Text Box 37"/>
          <p:cNvSpPr txBox="1">
            <a:spLocks noChangeArrowheads="1"/>
          </p:cNvSpPr>
          <p:nvPr/>
        </p:nvSpPr>
        <p:spPr bwMode="auto">
          <a:xfrm>
            <a:off x="3657600" y="6172200"/>
            <a:ext cx="4191000" cy="457200"/>
          </a:xfrm>
          <a:prstGeom prst="rect">
            <a:avLst/>
          </a:prstGeom>
          <a:noFill/>
          <a:ln w="9525">
            <a:noFill/>
            <a:miter lim="800000"/>
            <a:headEnd/>
            <a:tailEnd/>
          </a:ln>
        </p:spPr>
        <p:txBody>
          <a:bodyPr>
            <a:spAutoFit/>
          </a:bodyPr>
          <a:lstStyle/>
          <a:p>
            <a:pPr>
              <a:spcBef>
                <a:spcPct val="50000"/>
              </a:spcBef>
            </a:pPr>
            <a:r>
              <a:rPr lang="en-US" b="1">
                <a:solidFill>
                  <a:srgbClr val="FF0000"/>
                </a:solidFill>
              </a:rPr>
              <a:t>(b) LOGIC SYMBOL</a:t>
            </a:r>
          </a:p>
        </p:txBody>
      </p:sp>
      <p:sp>
        <p:nvSpPr>
          <p:cNvPr id="29734" name="Text Box 38"/>
          <p:cNvSpPr txBox="1">
            <a:spLocks noChangeArrowheads="1"/>
          </p:cNvSpPr>
          <p:nvPr/>
        </p:nvSpPr>
        <p:spPr bwMode="auto">
          <a:xfrm>
            <a:off x="1" y="0"/>
            <a:ext cx="9143994" cy="701675"/>
          </a:xfrm>
          <a:prstGeom prst="rect">
            <a:avLst/>
          </a:prstGeom>
          <a:solidFill>
            <a:schemeClr val="tx1"/>
          </a:solidFill>
          <a:ln w="9525">
            <a:noFill/>
            <a:miter lim="800000"/>
            <a:headEnd/>
            <a:tailEnd/>
          </a:ln>
        </p:spPr>
        <p:txBody>
          <a:bodyPr wrap="square">
            <a:spAutoFit/>
          </a:bodyPr>
          <a:lstStyle/>
          <a:p>
            <a:pPr algn="ctr">
              <a:spcBef>
                <a:spcPct val="50000"/>
              </a:spcBef>
            </a:pPr>
            <a:r>
              <a:rPr lang="en-US" sz="4000" b="1" u="sng">
                <a:solidFill>
                  <a:srgbClr val="FFFF00"/>
                </a:solidFill>
              </a:rPr>
              <a:t>AND GATE</a:t>
            </a:r>
            <a:endParaRPr lang="en-US">
              <a:solidFill>
                <a:srgbClr val="FFFF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0"/>
            <a:ext cx="9144000" cy="914400"/>
          </a:xfrm>
          <a:solidFill>
            <a:schemeClr val="tx1"/>
          </a:solidFill>
        </p:spPr>
        <p:txBody>
          <a:bodyPr/>
          <a:lstStyle/>
          <a:p>
            <a:r>
              <a:rPr lang="en-US" sz="5400" b="1" u="sng" dirty="0">
                <a:solidFill>
                  <a:srgbClr val="FFFF00"/>
                </a:solidFill>
              </a:rPr>
              <a:t>DIGITAL COMN </a:t>
            </a:r>
          </a:p>
        </p:txBody>
      </p:sp>
      <p:sp>
        <p:nvSpPr>
          <p:cNvPr id="3075" name="Rectangle 3"/>
          <p:cNvSpPr>
            <a:spLocks noGrp="1" noChangeArrowheads="1"/>
          </p:cNvSpPr>
          <p:nvPr>
            <p:ph type="subTitle" idx="1"/>
          </p:nvPr>
        </p:nvSpPr>
        <p:spPr>
          <a:xfrm>
            <a:off x="0" y="990600"/>
            <a:ext cx="9144000" cy="4572000"/>
          </a:xfrm>
        </p:spPr>
        <p:txBody>
          <a:bodyPr/>
          <a:lstStyle/>
          <a:p>
            <a:pPr algn="l"/>
            <a:r>
              <a:rPr lang="en-US" sz="4400" b="1" u="sng" dirty="0"/>
              <a:t>ANALOG SIGS</a:t>
            </a:r>
            <a:r>
              <a:rPr lang="en-US" sz="4400" b="1" dirty="0"/>
              <a:t> </a:t>
            </a:r>
          </a:p>
          <a:p>
            <a:pPr algn="l"/>
            <a:endParaRPr lang="en-US" sz="4400" b="1" dirty="0"/>
          </a:p>
          <a:p>
            <a:pPr marL="571500" indent="-571500" algn="l">
              <a:buFont typeface="Arial" panose="020B0604020202020204" pitchFamily="34" charset="0"/>
              <a:buChar char="•"/>
            </a:pPr>
            <a:r>
              <a:rPr lang="en-US" sz="4400" b="1" dirty="0"/>
              <a:t>CONTINUOUS</a:t>
            </a:r>
          </a:p>
          <a:p>
            <a:pPr marL="571500" indent="-571500" algn="l">
              <a:buFont typeface="Arial" panose="020B0604020202020204" pitchFamily="34" charset="0"/>
              <a:buChar char="•"/>
            </a:pPr>
            <a:r>
              <a:rPr lang="en-US" sz="4400" b="1" dirty="0"/>
              <a:t>DIFF VALUES IN A LIMITED RANGE AT A PARTICULAR INSTANT OF TIME</a:t>
            </a:r>
          </a:p>
          <a:p>
            <a:pPr marL="571500" indent="-571500" algn="l">
              <a:buFont typeface="Arial" panose="020B0604020202020204" pitchFamily="34" charset="0"/>
              <a:buChar char="•"/>
            </a:pPr>
            <a:r>
              <a:rPr lang="en-US" sz="4400" b="1" dirty="0"/>
              <a:t>EG - VOICE </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0" y="0"/>
            <a:ext cx="9144000" cy="579438"/>
          </a:xfrm>
          <a:prstGeom prst="rect">
            <a:avLst/>
          </a:prstGeom>
          <a:solidFill>
            <a:schemeClr val="tx1"/>
          </a:solidFill>
          <a:ln w="9525">
            <a:noFill/>
            <a:miter lim="800000"/>
            <a:headEnd/>
            <a:tailEnd/>
          </a:ln>
        </p:spPr>
        <p:txBody>
          <a:bodyPr wrap="square">
            <a:spAutoFit/>
          </a:bodyPr>
          <a:lstStyle/>
          <a:p>
            <a:pPr algn="ctr">
              <a:spcBef>
                <a:spcPct val="50000"/>
              </a:spcBef>
            </a:pPr>
            <a:r>
              <a:rPr lang="en-US" sz="3200" b="1" u="sng" dirty="0">
                <a:solidFill>
                  <a:srgbClr val="FFFF00"/>
                </a:solidFill>
              </a:rPr>
              <a:t>OR GATE</a:t>
            </a:r>
          </a:p>
        </p:txBody>
      </p:sp>
      <p:sp>
        <p:nvSpPr>
          <p:cNvPr id="30723" name="Line 3"/>
          <p:cNvSpPr>
            <a:spLocks noChangeShapeType="1"/>
          </p:cNvSpPr>
          <p:nvPr/>
        </p:nvSpPr>
        <p:spPr bwMode="auto">
          <a:xfrm>
            <a:off x="2133600" y="1524000"/>
            <a:ext cx="1371600" cy="0"/>
          </a:xfrm>
          <a:prstGeom prst="line">
            <a:avLst/>
          </a:prstGeom>
          <a:noFill/>
          <a:ln w="9525">
            <a:solidFill>
              <a:schemeClr val="tx1"/>
            </a:solidFill>
            <a:round/>
            <a:headEnd/>
            <a:tailEnd/>
          </a:ln>
        </p:spPr>
        <p:txBody>
          <a:bodyPr wrap="none" anchor="ctr"/>
          <a:lstStyle/>
          <a:p>
            <a:endParaRPr lang="en-US"/>
          </a:p>
        </p:txBody>
      </p:sp>
      <p:sp>
        <p:nvSpPr>
          <p:cNvPr id="30724" name="Oval 4"/>
          <p:cNvSpPr>
            <a:spLocks noChangeArrowheads="1"/>
          </p:cNvSpPr>
          <p:nvPr/>
        </p:nvSpPr>
        <p:spPr bwMode="auto">
          <a:xfrm>
            <a:off x="3505200" y="1371600"/>
            <a:ext cx="228600" cy="228600"/>
          </a:xfrm>
          <a:prstGeom prst="ellipse">
            <a:avLst/>
          </a:prstGeom>
          <a:noFill/>
          <a:ln w="9525">
            <a:solidFill>
              <a:schemeClr val="tx1"/>
            </a:solidFill>
            <a:round/>
            <a:headEnd/>
            <a:tailEnd/>
          </a:ln>
        </p:spPr>
        <p:txBody>
          <a:bodyPr wrap="none" anchor="ctr"/>
          <a:lstStyle/>
          <a:p>
            <a:endParaRPr lang="en-US"/>
          </a:p>
        </p:txBody>
      </p:sp>
      <p:sp>
        <p:nvSpPr>
          <p:cNvPr id="30725" name="Line 5"/>
          <p:cNvSpPr>
            <a:spLocks noChangeShapeType="1"/>
          </p:cNvSpPr>
          <p:nvPr/>
        </p:nvSpPr>
        <p:spPr bwMode="auto">
          <a:xfrm flipV="1">
            <a:off x="3733800" y="990600"/>
            <a:ext cx="609600" cy="381000"/>
          </a:xfrm>
          <a:prstGeom prst="line">
            <a:avLst/>
          </a:prstGeom>
          <a:noFill/>
          <a:ln w="9525">
            <a:solidFill>
              <a:schemeClr val="tx1"/>
            </a:solidFill>
            <a:round/>
            <a:headEnd/>
            <a:tailEnd type="triangle" w="med" len="med"/>
          </a:ln>
        </p:spPr>
        <p:txBody>
          <a:bodyPr wrap="none" anchor="ctr"/>
          <a:lstStyle/>
          <a:p>
            <a:endParaRPr lang="en-US"/>
          </a:p>
        </p:txBody>
      </p:sp>
      <p:sp>
        <p:nvSpPr>
          <p:cNvPr id="30726" name="Line 6"/>
          <p:cNvSpPr>
            <a:spLocks noChangeShapeType="1"/>
          </p:cNvSpPr>
          <p:nvPr/>
        </p:nvSpPr>
        <p:spPr bwMode="auto">
          <a:xfrm>
            <a:off x="4038600" y="1524000"/>
            <a:ext cx="1828800" cy="0"/>
          </a:xfrm>
          <a:prstGeom prst="line">
            <a:avLst/>
          </a:prstGeom>
          <a:noFill/>
          <a:ln w="9525">
            <a:solidFill>
              <a:schemeClr val="tx1"/>
            </a:solidFill>
            <a:round/>
            <a:headEnd/>
            <a:tailEnd/>
          </a:ln>
        </p:spPr>
        <p:txBody>
          <a:bodyPr wrap="none" anchor="ctr"/>
          <a:lstStyle/>
          <a:p>
            <a:endParaRPr lang="en-US"/>
          </a:p>
        </p:txBody>
      </p:sp>
      <p:sp>
        <p:nvSpPr>
          <p:cNvPr id="30727" name="Line 7"/>
          <p:cNvSpPr>
            <a:spLocks noChangeShapeType="1"/>
          </p:cNvSpPr>
          <p:nvPr/>
        </p:nvSpPr>
        <p:spPr bwMode="auto">
          <a:xfrm>
            <a:off x="2133600" y="1524000"/>
            <a:ext cx="0" cy="1524000"/>
          </a:xfrm>
          <a:prstGeom prst="line">
            <a:avLst/>
          </a:prstGeom>
          <a:noFill/>
          <a:ln w="9525">
            <a:solidFill>
              <a:schemeClr val="tx1"/>
            </a:solidFill>
            <a:round/>
            <a:headEnd/>
            <a:tailEnd/>
          </a:ln>
        </p:spPr>
        <p:txBody>
          <a:bodyPr wrap="none" anchor="ctr"/>
          <a:lstStyle/>
          <a:p>
            <a:endParaRPr lang="en-US"/>
          </a:p>
        </p:txBody>
      </p:sp>
      <p:sp>
        <p:nvSpPr>
          <p:cNvPr id="30728" name="Line 8"/>
          <p:cNvSpPr>
            <a:spLocks noChangeShapeType="1"/>
          </p:cNvSpPr>
          <p:nvPr/>
        </p:nvSpPr>
        <p:spPr bwMode="auto">
          <a:xfrm>
            <a:off x="5867400" y="1524000"/>
            <a:ext cx="0" cy="1524000"/>
          </a:xfrm>
          <a:prstGeom prst="line">
            <a:avLst/>
          </a:prstGeom>
          <a:noFill/>
          <a:ln w="9525">
            <a:solidFill>
              <a:schemeClr val="tx1"/>
            </a:solidFill>
            <a:round/>
            <a:headEnd/>
            <a:tailEnd/>
          </a:ln>
        </p:spPr>
        <p:txBody>
          <a:bodyPr wrap="none" anchor="ctr"/>
          <a:lstStyle/>
          <a:p>
            <a:endParaRPr lang="en-US"/>
          </a:p>
        </p:txBody>
      </p:sp>
      <p:sp>
        <p:nvSpPr>
          <p:cNvPr id="30729" name="Line 9"/>
          <p:cNvSpPr>
            <a:spLocks noChangeShapeType="1"/>
          </p:cNvSpPr>
          <p:nvPr/>
        </p:nvSpPr>
        <p:spPr bwMode="auto">
          <a:xfrm>
            <a:off x="2133600" y="3048000"/>
            <a:ext cx="1371600" cy="0"/>
          </a:xfrm>
          <a:prstGeom prst="line">
            <a:avLst/>
          </a:prstGeom>
          <a:noFill/>
          <a:ln w="9525">
            <a:solidFill>
              <a:schemeClr val="tx1"/>
            </a:solidFill>
            <a:round/>
            <a:headEnd/>
            <a:tailEnd/>
          </a:ln>
        </p:spPr>
        <p:txBody>
          <a:bodyPr wrap="none" anchor="ctr"/>
          <a:lstStyle/>
          <a:p>
            <a:endParaRPr lang="en-US"/>
          </a:p>
        </p:txBody>
      </p:sp>
      <p:sp>
        <p:nvSpPr>
          <p:cNvPr id="30730" name="Line 10"/>
          <p:cNvSpPr>
            <a:spLocks noChangeShapeType="1"/>
          </p:cNvSpPr>
          <p:nvPr/>
        </p:nvSpPr>
        <p:spPr bwMode="auto">
          <a:xfrm>
            <a:off x="4038600" y="3048000"/>
            <a:ext cx="1828800" cy="0"/>
          </a:xfrm>
          <a:prstGeom prst="line">
            <a:avLst/>
          </a:prstGeom>
          <a:noFill/>
          <a:ln w="9525">
            <a:solidFill>
              <a:schemeClr val="tx1"/>
            </a:solidFill>
            <a:round/>
            <a:headEnd/>
            <a:tailEnd/>
          </a:ln>
        </p:spPr>
        <p:txBody>
          <a:bodyPr wrap="none" anchor="ctr"/>
          <a:lstStyle/>
          <a:p>
            <a:endParaRPr lang="en-US"/>
          </a:p>
        </p:txBody>
      </p:sp>
      <p:sp>
        <p:nvSpPr>
          <p:cNvPr id="30731" name="Oval 11"/>
          <p:cNvSpPr>
            <a:spLocks noChangeArrowheads="1"/>
          </p:cNvSpPr>
          <p:nvPr/>
        </p:nvSpPr>
        <p:spPr bwMode="auto">
          <a:xfrm>
            <a:off x="3505200" y="2895600"/>
            <a:ext cx="228600" cy="228600"/>
          </a:xfrm>
          <a:prstGeom prst="ellipse">
            <a:avLst/>
          </a:prstGeom>
          <a:noFill/>
          <a:ln w="9525">
            <a:solidFill>
              <a:schemeClr val="tx1"/>
            </a:solidFill>
            <a:round/>
            <a:headEnd/>
            <a:tailEnd/>
          </a:ln>
        </p:spPr>
        <p:txBody>
          <a:bodyPr wrap="none" anchor="ctr"/>
          <a:lstStyle/>
          <a:p>
            <a:endParaRPr lang="en-US"/>
          </a:p>
        </p:txBody>
      </p:sp>
      <p:sp>
        <p:nvSpPr>
          <p:cNvPr id="30732" name="Line 12"/>
          <p:cNvSpPr>
            <a:spLocks noChangeShapeType="1"/>
          </p:cNvSpPr>
          <p:nvPr/>
        </p:nvSpPr>
        <p:spPr bwMode="auto">
          <a:xfrm flipV="1">
            <a:off x="3657600" y="2514600"/>
            <a:ext cx="609600" cy="381000"/>
          </a:xfrm>
          <a:prstGeom prst="line">
            <a:avLst/>
          </a:prstGeom>
          <a:noFill/>
          <a:ln w="9525">
            <a:solidFill>
              <a:schemeClr val="tx1"/>
            </a:solidFill>
            <a:round/>
            <a:headEnd/>
            <a:tailEnd type="triangle" w="med" len="med"/>
          </a:ln>
        </p:spPr>
        <p:txBody>
          <a:bodyPr wrap="none" anchor="ctr"/>
          <a:lstStyle/>
          <a:p>
            <a:endParaRPr lang="en-US"/>
          </a:p>
        </p:txBody>
      </p:sp>
      <p:sp>
        <p:nvSpPr>
          <p:cNvPr id="30733" name="Text Box 13"/>
          <p:cNvSpPr txBox="1">
            <a:spLocks noChangeArrowheads="1"/>
          </p:cNvSpPr>
          <p:nvPr/>
        </p:nvSpPr>
        <p:spPr bwMode="auto">
          <a:xfrm>
            <a:off x="3505200" y="1752600"/>
            <a:ext cx="1219200" cy="457200"/>
          </a:xfrm>
          <a:prstGeom prst="rect">
            <a:avLst/>
          </a:prstGeom>
          <a:noFill/>
          <a:ln w="9525">
            <a:noFill/>
            <a:miter lim="800000"/>
            <a:headEnd/>
            <a:tailEnd/>
          </a:ln>
        </p:spPr>
        <p:txBody>
          <a:bodyPr>
            <a:spAutoFit/>
          </a:bodyPr>
          <a:lstStyle/>
          <a:p>
            <a:pPr>
              <a:spcBef>
                <a:spcPct val="50000"/>
              </a:spcBef>
            </a:pPr>
            <a:r>
              <a:rPr lang="en-US"/>
              <a:t>  </a:t>
            </a:r>
            <a:r>
              <a:rPr lang="en-US" b="1">
                <a:solidFill>
                  <a:schemeClr val="accent2"/>
                </a:solidFill>
              </a:rPr>
              <a:t> S1</a:t>
            </a:r>
            <a:endParaRPr lang="en-US"/>
          </a:p>
        </p:txBody>
      </p:sp>
      <p:sp>
        <p:nvSpPr>
          <p:cNvPr id="30734" name="Text Box 14"/>
          <p:cNvSpPr txBox="1">
            <a:spLocks noChangeArrowheads="1"/>
          </p:cNvSpPr>
          <p:nvPr/>
        </p:nvSpPr>
        <p:spPr bwMode="auto">
          <a:xfrm>
            <a:off x="3505200" y="3200400"/>
            <a:ext cx="1447800" cy="457200"/>
          </a:xfrm>
          <a:prstGeom prst="rect">
            <a:avLst/>
          </a:prstGeom>
          <a:noFill/>
          <a:ln w="9525">
            <a:noFill/>
            <a:miter lim="800000"/>
            <a:headEnd/>
            <a:tailEnd/>
          </a:ln>
        </p:spPr>
        <p:txBody>
          <a:bodyPr>
            <a:spAutoFit/>
          </a:bodyPr>
          <a:lstStyle/>
          <a:p>
            <a:pPr>
              <a:spcBef>
                <a:spcPct val="50000"/>
              </a:spcBef>
            </a:pPr>
            <a:r>
              <a:rPr lang="en-US"/>
              <a:t>  </a:t>
            </a:r>
            <a:r>
              <a:rPr lang="en-US" b="1">
                <a:solidFill>
                  <a:schemeClr val="accent2"/>
                </a:solidFill>
              </a:rPr>
              <a:t>S2</a:t>
            </a:r>
            <a:endParaRPr lang="en-US"/>
          </a:p>
        </p:txBody>
      </p:sp>
      <p:sp>
        <p:nvSpPr>
          <p:cNvPr id="30735" name="Line 15"/>
          <p:cNvSpPr>
            <a:spLocks noChangeShapeType="1"/>
          </p:cNvSpPr>
          <p:nvPr/>
        </p:nvSpPr>
        <p:spPr bwMode="auto">
          <a:xfrm>
            <a:off x="1295400" y="2209800"/>
            <a:ext cx="838200" cy="0"/>
          </a:xfrm>
          <a:prstGeom prst="line">
            <a:avLst/>
          </a:prstGeom>
          <a:noFill/>
          <a:ln w="9525">
            <a:solidFill>
              <a:schemeClr val="tx1"/>
            </a:solidFill>
            <a:round/>
            <a:headEnd/>
            <a:tailEnd/>
          </a:ln>
        </p:spPr>
        <p:txBody>
          <a:bodyPr wrap="none" anchor="ctr"/>
          <a:lstStyle/>
          <a:p>
            <a:endParaRPr lang="en-US"/>
          </a:p>
        </p:txBody>
      </p:sp>
      <p:sp>
        <p:nvSpPr>
          <p:cNvPr id="30736" name="Line 16"/>
          <p:cNvSpPr>
            <a:spLocks noChangeShapeType="1"/>
          </p:cNvSpPr>
          <p:nvPr/>
        </p:nvSpPr>
        <p:spPr bwMode="auto">
          <a:xfrm>
            <a:off x="1295400" y="2209800"/>
            <a:ext cx="0" cy="1524000"/>
          </a:xfrm>
          <a:prstGeom prst="line">
            <a:avLst/>
          </a:prstGeom>
          <a:noFill/>
          <a:ln w="9525">
            <a:solidFill>
              <a:schemeClr val="tx1"/>
            </a:solidFill>
            <a:round/>
            <a:headEnd/>
            <a:tailEnd/>
          </a:ln>
        </p:spPr>
        <p:txBody>
          <a:bodyPr wrap="none" anchor="ctr"/>
          <a:lstStyle/>
          <a:p>
            <a:endParaRPr lang="en-US"/>
          </a:p>
        </p:txBody>
      </p:sp>
      <p:sp>
        <p:nvSpPr>
          <p:cNvPr id="30737" name="Line 17"/>
          <p:cNvSpPr>
            <a:spLocks noChangeShapeType="1"/>
          </p:cNvSpPr>
          <p:nvPr/>
        </p:nvSpPr>
        <p:spPr bwMode="auto">
          <a:xfrm>
            <a:off x="990600" y="3733800"/>
            <a:ext cx="609600" cy="0"/>
          </a:xfrm>
          <a:prstGeom prst="line">
            <a:avLst/>
          </a:prstGeom>
          <a:noFill/>
          <a:ln w="9525">
            <a:solidFill>
              <a:schemeClr val="tx1"/>
            </a:solidFill>
            <a:round/>
            <a:headEnd/>
            <a:tailEnd/>
          </a:ln>
        </p:spPr>
        <p:txBody>
          <a:bodyPr wrap="none" anchor="ctr"/>
          <a:lstStyle/>
          <a:p>
            <a:endParaRPr lang="en-US"/>
          </a:p>
        </p:txBody>
      </p:sp>
      <p:sp>
        <p:nvSpPr>
          <p:cNvPr id="30738" name="Line 18"/>
          <p:cNvSpPr>
            <a:spLocks noChangeShapeType="1"/>
          </p:cNvSpPr>
          <p:nvPr/>
        </p:nvSpPr>
        <p:spPr bwMode="auto">
          <a:xfrm>
            <a:off x="762000" y="3810000"/>
            <a:ext cx="1066800" cy="0"/>
          </a:xfrm>
          <a:prstGeom prst="line">
            <a:avLst/>
          </a:prstGeom>
          <a:noFill/>
          <a:ln w="9525">
            <a:solidFill>
              <a:schemeClr val="tx1"/>
            </a:solidFill>
            <a:round/>
            <a:headEnd/>
            <a:tailEnd/>
          </a:ln>
        </p:spPr>
        <p:txBody>
          <a:bodyPr wrap="none" anchor="ctr"/>
          <a:lstStyle/>
          <a:p>
            <a:endParaRPr lang="en-US"/>
          </a:p>
        </p:txBody>
      </p:sp>
      <p:sp>
        <p:nvSpPr>
          <p:cNvPr id="30739" name="Line 19"/>
          <p:cNvSpPr>
            <a:spLocks noChangeShapeType="1"/>
          </p:cNvSpPr>
          <p:nvPr/>
        </p:nvSpPr>
        <p:spPr bwMode="auto">
          <a:xfrm>
            <a:off x="990600" y="3886200"/>
            <a:ext cx="609600" cy="0"/>
          </a:xfrm>
          <a:prstGeom prst="line">
            <a:avLst/>
          </a:prstGeom>
          <a:noFill/>
          <a:ln w="9525">
            <a:solidFill>
              <a:schemeClr val="tx1"/>
            </a:solidFill>
            <a:round/>
            <a:headEnd/>
            <a:tailEnd/>
          </a:ln>
        </p:spPr>
        <p:txBody>
          <a:bodyPr wrap="none" anchor="ctr"/>
          <a:lstStyle/>
          <a:p>
            <a:endParaRPr lang="en-US"/>
          </a:p>
        </p:txBody>
      </p:sp>
      <p:sp>
        <p:nvSpPr>
          <p:cNvPr id="30740" name="Line 20"/>
          <p:cNvSpPr>
            <a:spLocks noChangeShapeType="1"/>
          </p:cNvSpPr>
          <p:nvPr/>
        </p:nvSpPr>
        <p:spPr bwMode="auto">
          <a:xfrm>
            <a:off x="762000" y="4038600"/>
            <a:ext cx="1066800" cy="0"/>
          </a:xfrm>
          <a:prstGeom prst="line">
            <a:avLst/>
          </a:prstGeom>
          <a:noFill/>
          <a:ln w="9525">
            <a:solidFill>
              <a:schemeClr val="tx1"/>
            </a:solidFill>
            <a:round/>
            <a:headEnd/>
            <a:tailEnd/>
          </a:ln>
        </p:spPr>
        <p:txBody>
          <a:bodyPr wrap="none" anchor="ctr"/>
          <a:lstStyle/>
          <a:p>
            <a:endParaRPr lang="en-US"/>
          </a:p>
        </p:txBody>
      </p:sp>
      <p:sp>
        <p:nvSpPr>
          <p:cNvPr id="30741" name="Line 21"/>
          <p:cNvSpPr>
            <a:spLocks noChangeShapeType="1"/>
          </p:cNvSpPr>
          <p:nvPr/>
        </p:nvSpPr>
        <p:spPr bwMode="auto">
          <a:xfrm>
            <a:off x="1295400" y="4038600"/>
            <a:ext cx="0" cy="457200"/>
          </a:xfrm>
          <a:prstGeom prst="line">
            <a:avLst/>
          </a:prstGeom>
          <a:noFill/>
          <a:ln w="9525">
            <a:solidFill>
              <a:schemeClr val="tx1"/>
            </a:solidFill>
            <a:round/>
            <a:headEnd/>
            <a:tailEnd/>
          </a:ln>
        </p:spPr>
        <p:txBody>
          <a:bodyPr wrap="none" anchor="ctr"/>
          <a:lstStyle/>
          <a:p>
            <a:endParaRPr lang="en-US"/>
          </a:p>
        </p:txBody>
      </p:sp>
      <p:sp>
        <p:nvSpPr>
          <p:cNvPr id="30742" name="Line 22"/>
          <p:cNvSpPr>
            <a:spLocks noChangeShapeType="1"/>
          </p:cNvSpPr>
          <p:nvPr/>
        </p:nvSpPr>
        <p:spPr bwMode="auto">
          <a:xfrm>
            <a:off x="5867400" y="2209800"/>
            <a:ext cx="838200" cy="0"/>
          </a:xfrm>
          <a:prstGeom prst="line">
            <a:avLst/>
          </a:prstGeom>
          <a:noFill/>
          <a:ln w="9525">
            <a:solidFill>
              <a:schemeClr val="tx1"/>
            </a:solidFill>
            <a:round/>
            <a:headEnd/>
            <a:tailEnd/>
          </a:ln>
        </p:spPr>
        <p:txBody>
          <a:bodyPr wrap="none" anchor="ctr"/>
          <a:lstStyle/>
          <a:p>
            <a:endParaRPr lang="en-US"/>
          </a:p>
        </p:txBody>
      </p:sp>
      <p:sp>
        <p:nvSpPr>
          <p:cNvPr id="30743" name="Line 23"/>
          <p:cNvSpPr>
            <a:spLocks noChangeShapeType="1"/>
          </p:cNvSpPr>
          <p:nvPr/>
        </p:nvSpPr>
        <p:spPr bwMode="auto">
          <a:xfrm>
            <a:off x="6705600" y="2209800"/>
            <a:ext cx="0" cy="1371600"/>
          </a:xfrm>
          <a:prstGeom prst="line">
            <a:avLst/>
          </a:prstGeom>
          <a:noFill/>
          <a:ln w="9525">
            <a:solidFill>
              <a:schemeClr val="tx1"/>
            </a:solidFill>
            <a:round/>
            <a:headEnd/>
            <a:tailEnd/>
          </a:ln>
        </p:spPr>
        <p:txBody>
          <a:bodyPr wrap="none" anchor="ctr"/>
          <a:lstStyle/>
          <a:p>
            <a:endParaRPr lang="en-US"/>
          </a:p>
        </p:txBody>
      </p:sp>
      <p:sp>
        <p:nvSpPr>
          <p:cNvPr id="30744" name="Line 24"/>
          <p:cNvSpPr>
            <a:spLocks noChangeShapeType="1"/>
          </p:cNvSpPr>
          <p:nvPr/>
        </p:nvSpPr>
        <p:spPr bwMode="auto">
          <a:xfrm>
            <a:off x="1295400" y="4495800"/>
            <a:ext cx="5410200" cy="0"/>
          </a:xfrm>
          <a:prstGeom prst="line">
            <a:avLst/>
          </a:prstGeom>
          <a:noFill/>
          <a:ln w="9525">
            <a:solidFill>
              <a:schemeClr val="tx1"/>
            </a:solidFill>
            <a:round/>
            <a:headEnd/>
            <a:tailEnd/>
          </a:ln>
        </p:spPr>
        <p:txBody>
          <a:bodyPr wrap="none" anchor="ctr"/>
          <a:lstStyle/>
          <a:p>
            <a:endParaRPr lang="en-US"/>
          </a:p>
        </p:txBody>
      </p:sp>
      <p:sp>
        <p:nvSpPr>
          <p:cNvPr id="30745" name="Line 25"/>
          <p:cNvSpPr>
            <a:spLocks noChangeShapeType="1"/>
          </p:cNvSpPr>
          <p:nvPr/>
        </p:nvSpPr>
        <p:spPr bwMode="auto">
          <a:xfrm>
            <a:off x="6705600" y="4114800"/>
            <a:ext cx="0" cy="381000"/>
          </a:xfrm>
          <a:prstGeom prst="line">
            <a:avLst/>
          </a:prstGeom>
          <a:noFill/>
          <a:ln w="9525">
            <a:solidFill>
              <a:schemeClr val="tx1"/>
            </a:solidFill>
            <a:round/>
            <a:headEnd/>
            <a:tailEnd/>
          </a:ln>
        </p:spPr>
        <p:txBody>
          <a:bodyPr wrap="none" anchor="ctr"/>
          <a:lstStyle/>
          <a:p>
            <a:endParaRPr lang="en-US"/>
          </a:p>
        </p:txBody>
      </p:sp>
      <p:sp>
        <p:nvSpPr>
          <p:cNvPr id="30746" name="Rectangle 26"/>
          <p:cNvSpPr>
            <a:spLocks noChangeArrowheads="1"/>
          </p:cNvSpPr>
          <p:nvPr/>
        </p:nvSpPr>
        <p:spPr bwMode="auto">
          <a:xfrm>
            <a:off x="6477000" y="3581400"/>
            <a:ext cx="381000" cy="533400"/>
          </a:xfrm>
          <a:prstGeom prst="rect">
            <a:avLst/>
          </a:prstGeom>
          <a:noFill/>
          <a:ln w="9525">
            <a:solidFill>
              <a:schemeClr val="tx1"/>
            </a:solidFill>
            <a:miter lim="800000"/>
            <a:headEnd/>
            <a:tailEnd/>
          </a:ln>
        </p:spPr>
        <p:txBody>
          <a:bodyPr wrap="none" anchor="ctr"/>
          <a:lstStyle/>
          <a:p>
            <a:endParaRPr lang="en-US"/>
          </a:p>
        </p:txBody>
      </p:sp>
      <p:sp>
        <p:nvSpPr>
          <p:cNvPr id="30747" name="Oval 27"/>
          <p:cNvSpPr>
            <a:spLocks noChangeArrowheads="1"/>
          </p:cNvSpPr>
          <p:nvPr/>
        </p:nvSpPr>
        <p:spPr bwMode="auto">
          <a:xfrm>
            <a:off x="7391400" y="3657600"/>
            <a:ext cx="381000" cy="381000"/>
          </a:xfrm>
          <a:prstGeom prst="ellipse">
            <a:avLst/>
          </a:prstGeom>
          <a:noFill/>
          <a:ln w="9525">
            <a:solidFill>
              <a:schemeClr val="tx1"/>
            </a:solidFill>
            <a:round/>
            <a:headEnd/>
            <a:tailEnd/>
          </a:ln>
        </p:spPr>
        <p:txBody>
          <a:bodyPr wrap="none" anchor="ctr"/>
          <a:lstStyle/>
          <a:p>
            <a:endParaRPr lang="en-US"/>
          </a:p>
        </p:txBody>
      </p:sp>
      <p:sp>
        <p:nvSpPr>
          <p:cNvPr id="30748" name="Line 28"/>
          <p:cNvSpPr>
            <a:spLocks noChangeShapeType="1"/>
          </p:cNvSpPr>
          <p:nvPr/>
        </p:nvSpPr>
        <p:spPr bwMode="auto">
          <a:xfrm>
            <a:off x="6858000" y="3810000"/>
            <a:ext cx="533400" cy="0"/>
          </a:xfrm>
          <a:prstGeom prst="line">
            <a:avLst/>
          </a:prstGeom>
          <a:noFill/>
          <a:ln w="9525">
            <a:solidFill>
              <a:schemeClr val="tx1"/>
            </a:solidFill>
            <a:round/>
            <a:headEnd/>
            <a:tailEnd/>
          </a:ln>
        </p:spPr>
        <p:txBody>
          <a:bodyPr wrap="none" anchor="ctr"/>
          <a:lstStyle/>
          <a:p>
            <a:endParaRPr lang="en-US"/>
          </a:p>
        </p:txBody>
      </p:sp>
      <p:sp>
        <p:nvSpPr>
          <p:cNvPr id="30749" name="Line 29"/>
          <p:cNvSpPr>
            <a:spLocks noChangeShapeType="1"/>
          </p:cNvSpPr>
          <p:nvPr/>
        </p:nvSpPr>
        <p:spPr bwMode="auto">
          <a:xfrm>
            <a:off x="6858000" y="3962400"/>
            <a:ext cx="609600" cy="0"/>
          </a:xfrm>
          <a:prstGeom prst="line">
            <a:avLst/>
          </a:prstGeom>
          <a:noFill/>
          <a:ln w="9525">
            <a:solidFill>
              <a:schemeClr val="tx1"/>
            </a:solidFill>
            <a:round/>
            <a:headEnd/>
            <a:tailEnd/>
          </a:ln>
        </p:spPr>
        <p:txBody>
          <a:bodyPr wrap="none" anchor="ctr"/>
          <a:lstStyle/>
          <a:p>
            <a:endParaRPr lang="en-US"/>
          </a:p>
        </p:txBody>
      </p:sp>
      <p:sp>
        <p:nvSpPr>
          <p:cNvPr id="30750" name="Text Box 30"/>
          <p:cNvSpPr txBox="1">
            <a:spLocks noChangeArrowheads="1"/>
          </p:cNvSpPr>
          <p:nvPr/>
        </p:nvSpPr>
        <p:spPr bwMode="auto">
          <a:xfrm>
            <a:off x="7086600" y="3048000"/>
            <a:ext cx="1371600" cy="457200"/>
          </a:xfrm>
          <a:prstGeom prst="rect">
            <a:avLst/>
          </a:prstGeom>
          <a:noFill/>
          <a:ln w="9525">
            <a:noFill/>
            <a:miter lim="800000"/>
            <a:headEnd/>
            <a:tailEnd/>
          </a:ln>
        </p:spPr>
        <p:txBody>
          <a:bodyPr>
            <a:spAutoFit/>
          </a:bodyPr>
          <a:lstStyle/>
          <a:p>
            <a:pPr>
              <a:spcBef>
                <a:spcPct val="50000"/>
              </a:spcBef>
            </a:pPr>
            <a:r>
              <a:rPr lang="en-US" b="1">
                <a:solidFill>
                  <a:srgbClr val="FF0000"/>
                </a:solidFill>
              </a:rPr>
              <a:t>BULB</a:t>
            </a:r>
          </a:p>
        </p:txBody>
      </p:sp>
      <p:sp>
        <p:nvSpPr>
          <p:cNvPr id="30751" name="Text Box 31"/>
          <p:cNvSpPr txBox="1">
            <a:spLocks noChangeArrowheads="1"/>
          </p:cNvSpPr>
          <p:nvPr/>
        </p:nvSpPr>
        <p:spPr bwMode="auto">
          <a:xfrm>
            <a:off x="1981200" y="3810000"/>
            <a:ext cx="990600" cy="457200"/>
          </a:xfrm>
          <a:prstGeom prst="rect">
            <a:avLst/>
          </a:prstGeom>
          <a:noFill/>
          <a:ln w="9525">
            <a:noFill/>
            <a:miter lim="800000"/>
            <a:headEnd/>
            <a:tailEnd/>
          </a:ln>
        </p:spPr>
        <p:txBody>
          <a:bodyPr>
            <a:spAutoFit/>
          </a:bodyPr>
          <a:lstStyle/>
          <a:p>
            <a:pPr>
              <a:spcBef>
                <a:spcPct val="50000"/>
              </a:spcBef>
            </a:pPr>
            <a:r>
              <a:rPr lang="en-US" b="1">
                <a:solidFill>
                  <a:schemeClr val="accent2"/>
                </a:solidFill>
              </a:rPr>
              <a:t>V</a:t>
            </a:r>
          </a:p>
        </p:txBody>
      </p:sp>
      <p:sp>
        <p:nvSpPr>
          <p:cNvPr id="30752" name="Line 32"/>
          <p:cNvSpPr>
            <a:spLocks noChangeShapeType="1"/>
          </p:cNvSpPr>
          <p:nvPr/>
        </p:nvSpPr>
        <p:spPr bwMode="auto">
          <a:xfrm>
            <a:off x="5791200" y="5638800"/>
            <a:ext cx="990600" cy="0"/>
          </a:xfrm>
          <a:prstGeom prst="line">
            <a:avLst/>
          </a:prstGeom>
          <a:noFill/>
          <a:ln w="9525">
            <a:solidFill>
              <a:schemeClr val="tx1"/>
            </a:solidFill>
            <a:round/>
            <a:headEnd/>
            <a:tailEnd/>
          </a:ln>
        </p:spPr>
        <p:txBody>
          <a:bodyPr wrap="none" anchor="ctr"/>
          <a:lstStyle/>
          <a:p>
            <a:endParaRPr lang="en-US"/>
          </a:p>
        </p:txBody>
      </p:sp>
      <p:sp>
        <p:nvSpPr>
          <p:cNvPr id="30753" name="Oval 33"/>
          <p:cNvSpPr>
            <a:spLocks noChangeArrowheads="1"/>
          </p:cNvSpPr>
          <p:nvPr/>
        </p:nvSpPr>
        <p:spPr bwMode="auto">
          <a:xfrm>
            <a:off x="6781800" y="5486400"/>
            <a:ext cx="228600" cy="228600"/>
          </a:xfrm>
          <a:prstGeom prst="ellipse">
            <a:avLst/>
          </a:prstGeom>
          <a:noFill/>
          <a:ln w="9525">
            <a:solidFill>
              <a:schemeClr val="tx1"/>
            </a:solidFill>
            <a:round/>
            <a:headEnd/>
            <a:tailEnd/>
          </a:ln>
        </p:spPr>
        <p:txBody>
          <a:bodyPr wrap="none" anchor="ctr"/>
          <a:lstStyle/>
          <a:p>
            <a:endParaRPr lang="en-US"/>
          </a:p>
        </p:txBody>
      </p:sp>
      <p:sp>
        <p:nvSpPr>
          <p:cNvPr id="30754" name="Line 34"/>
          <p:cNvSpPr>
            <a:spLocks noChangeShapeType="1"/>
          </p:cNvSpPr>
          <p:nvPr/>
        </p:nvSpPr>
        <p:spPr bwMode="auto">
          <a:xfrm>
            <a:off x="1981200" y="5410200"/>
            <a:ext cx="1828800" cy="0"/>
          </a:xfrm>
          <a:prstGeom prst="line">
            <a:avLst/>
          </a:prstGeom>
          <a:noFill/>
          <a:ln w="9525">
            <a:solidFill>
              <a:schemeClr val="tx1"/>
            </a:solidFill>
            <a:round/>
            <a:headEnd/>
            <a:tailEnd/>
          </a:ln>
        </p:spPr>
        <p:txBody>
          <a:bodyPr wrap="none" anchor="ctr"/>
          <a:lstStyle/>
          <a:p>
            <a:endParaRPr lang="en-US"/>
          </a:p>
        </p:txBody>
      </p:sp>
      <p:sp>
        <p:nvSpPr>
          <p:cNvPr id="30755" name="Line 35"/>
          <p:cNvSpPr>
            <a:spLocks noChangeShapeType="1"/>
          </p:cNvSpPr>
          <p:nvPr/>
        </p:nvSpPr>
        <p:spPr bwMode="auto">
          <a:xfrm>
            <a:off x="1981200" y="5943600"/>
            <a:ext cx="1828800" cy="0"/>
          </a:xfrm>
          <a:prstGeom prst="line">
            <a:avLst/>
          </a:prstGeom>
          <a:noFill/>
          <a:ln w="9525">
            <a:solidFill>
              <a:schemeClr val="tx1"/>
            </a:solidFill>
            <a:round/>
            <a:headEnd/>
            <a:tailEnd/>
          </a:ln>
        </p:spPr>
        <p:txBody>
          <a:bodyPr wrap="none" anchor="ctr"/>
          <a:lstStyle/>
          <a:p>
            <a:endParaRPr lang="en-US"/>
          </a:p>
        </p:txBody>
      </p:sp>
      <p:sp>
        <p:nvSpPr>
          <p:cNvPr id="30756" name="Oval 36"/>
          <p:cNvSpPr>
            <a:spLocks noChangeArrowheads="1"/>
          </p:cNvSpPr>
          <p:nvPr/>
        </p:nvSpPr>
        <p:spPr bwMode="auto">
          <a:xfrm>
            <a:off x="1752600" y="5334000"/>
            <a:ext cx="228600" cy="228600"/>
          </a:xfrm>
          <a:prstGeom prst="ellipse">
            <a:avLst/>
          </a:prstGeom>
          <a:noFill/>
          <a:ln w="9525">
            <a:solidFill>
              <a:schemeClr val="tx1"/>
            </a:solidFill>
            <a:round/>
            <a:headEnd/>
            <a:tailEnd/>
          </a:ln>
        </p:spPr>
        <p:txBody>
          <a:bodyPr wrap="none" anchor="ctr"/>
          <a:lstStyle/>
          <a:p>
            <a:endParaRPr lang="en-US"/>
          </a:p>
        </p:txBody>
      </p:sp>
      <p:sp>
        <p:nvSpPr>
          <p:cNvPr id="30757" name="Oval 37"/>
          <p:cNvSpPr>
            <a:spLocks noChangeArrowheads="1"/>
          </p:cNvSpPr>
          <p:nvPr/>
        </p:nvSpPr>
        <p:spPr bwMode="auto">
          <a:xfrm>
            <a:off x="1752600" y="5867400"/>
            <a:ext cx="228600" cy="228600"/>
          </a:xfrm>
          <a:prstGeom prst="ellipse">
            <a:avLst/>
          </a:prstGeom>
          <a:noFill/>
          <a:ln w="9525">
            <a:solidFill>
              <a:schemeClr val="tx1"/>
            </a:solidFill>
            <a:round/>
            <a:headEnd/>
            <a:tailEnd/>
          </a:ln>
        </p:spPr>
        <p:txBody>
          <a:bodyPr wrap="none" anchor="ctr"/>
          <a:lstStyle/>
          <a:p>
            <a:endParaRPr lang="en-US"/>
          </a:p>
        </p:txBody>
      </p:sp>
      <p:sp>
        <p:nvSpPr>
          <p:cNvPr id="30758" name="Text Box 38"/>
          <p:cNvSpPr txBox="1">
            <a:spLocks noChangeArrowheads="1"/>
          </p:cNvSpPr>
          <p:nvPr/>
        </p:nvSpPr>
        <p:spPr bwMode="auto">
          <a:xfrm>
            <a:off x="762000" y="5334000"/>
            <a:ext cx="914400" cy="457200"/>
          </a:xfrm>
          <a:prstGeom prst="rect">
            <a:avLst/>
          </a:prstGeom>
          <a:noFill/>
          <a:ln w="9525">
            <a:noFill/>
            <a:miter lim="800000"/>
            <a:headEnd/>
            <a:tailEnd/>
          </a:ln>
        </p:spPr>
        <p:txBody>
          <a:bodyPr>
            <a:spAutoFit/>
          </a:bodyPr>
          <a:lstStyle/>
          <a:p>
            <a:pPr>
              <a:spcBef>
                <a:spcPct val="50000"/>
              </a:spcBef>
            </a:pPr>
            <a:r>
              <a:rPr lang="en-US" b="1">
                <a:solidFill>
                  <a:srgbClr val="FF0000"/>
                </a:solidFill>
              </a:rPr>
              <a:t>A</a:t>
            </a:r>
          </a:p>
        </p:txBody>
      </p:sp>
      <p:sp>
        <p:nvSpPr>
          <p:cNvPr id="30759" name="Text Box 39"/>
          <p:cNvSpPr txBox="1">
            <a:spLocks noChangeArrowheads="1"/>
          </p:cNvSpPr>
          <p:nvPr/>
        </p:nvSpPr>
        <p:spPr bwMode="auto">
          <a:xfrm>
            <a:off x="685800" y="5867400"/>
            <a:ext cx="914400" cy="457200"/>
          </a:xfrm>
          <a:prstGeom prst="rect">
            <a:avLst/>
          </a:prstGeom>
          <a:noFill/>
          <a:ln w="9525">
            <a:noFill/>
            <a:miter lim="800000"/>
            <a:headEnd/>
            <a:tailEnd/>
          </a:ln>
        </p:spPr>
        <p:txBody>
          <a:bodyPr>
            <a:spAutoFit/>
          </a:bodyPr>
          <a:lstStyle/>
          <a:p>
            <a:pPr>
              <a:spcBef>
                <a:spcPct val="50000"/>
              </a:spcBef>
            </a:pPr>
            <a:r>
              <a:rPr lang="en-US"/>
              <a:t> </a:t>
            </a:r>
            <a:r>
              <a:rPr lang="en-US" b="1">
                <a:solidFill>
                  <a:srgbClr val="FF0000"/>
                </a:solidFill>
              </a:rPr>
              <a:t>B</a:t>
            </a:r>
          </a:p>
        </p:txBody>
      </p:sp>
      <p:sp>
        <p:nvSpPr>
          <p:cNvPr id="30760" name="Text Box 40"/>
          <p:cNvSpPr txBox="1">
            <a:spLocks noChangeArrowheads="1"/>
          </p:cNvSpPr>
          <p:nvPr/>
        </p:nvSpPr>
        <p:spPr bwMode="auto">
          <a:xfrm>
            <a:off x="7162800" y="5486400"/>
            <a:ext cx="1676400" cy="457200"/>
          </a:xfrm>
          <a:prstGeom prst="rect">
            <a:avLst/>
          </a:prstGeom>
          <a:noFill/>
          <a:ln w="9525">
            <a:noFill/>
            <a:miter lim="800000"/>
            <a:headEnd/>
            <a:tailEnd/>
          </a:ln>
        </p:spPr>
        <p:txBody>
          <a:bodyPr>
            <a:spAutoFit/>
          </a:bodyPr>
          <a:lstStyle/>
          <a:p>
            <a:pPr>
              <a:spcBef>
                <a:spcPct val="50000"/>
              </a:spcBef>
            </a:pPr>
            <a:r>
              <a:rPr lang="en-US" b="1">
                <a:solidFill>
                  <a:srgbClr val="FF0000"/>
                </a:solidFill>
              </a:rPr>
              <a:t>A+B =Y</a:t>
            </a:r>
          </a:p>
        </p:txBody>
      </p:sp>
      <p:sp>
        <p:nvSpPr>
          <p:cNvPr id="30761" name="Text Box 41"/>
          <p:cNvSpPr txBox="1">
            <a:spLocks noChangeArrowheads="1"/>
          </p:cNvSpPr>
          <p:nvPr/>
        </p:nvSpPr>
        <p:spPr bwMode="auto">
          <a:xfrm>
            <a:off x="3733800" y="4419600"/>
            <a:ext cx="1524000" cy="457200"/>
          </a:xfrm>
          <a:prstGeom prst="rect">
            <a:avLst/>
          </a:prstGeom>
          <a:noFill/>
          <a:ln w="9525">
            <a:noFill/>
            <a:miter lim="800000"/>
            <a:headEnd/>
            <a:tailEnd/>
          </a:ln>
        </p:spPr>
        <p:txBody>
          <a:bodyPr>
            <a:spAutoFit/>
          </a:bodyPr>
          <a:lstStyle/>
          <a:p>
            <a:pPr>
              <a:spcBef>
                <a:spcPct val="50000"/>
              </a:spcBef>
            </a:pPr>
            <a:r>
              <a:rPr lang="en-US"/>
              <a:t>  (</a:t>
            </a:r>
            <a:r>
              <a:rPr lang="en-US" b="1">
                <a:solidFill>
                  <a:schemeClr val="accent2"/>
                </a:solidFill>
              </a:rPr>
              <a:t>A)</a:t>
            </a:r>
            <a:endParaRPr lang="en-US"/>
          </a:p>
        </p:txBody>
      </p:sp>
      <p:sp>
        <p:nvSpPr>
          <p:cNvPr id="30762" name="Text Box 42"/>
          <p:cNvSpPr txBox="1">
            <a:spLocks noChangeArrowheads="1"/>
          </p:cNvSpPr>
          <p:nvPr/>
        </p:nvSpPr>
        <p:spPr bwMode="auto">
          <a:xfrm>
            <a:off x="3962400" y="6400800"/>
            <a:ext cx="1219200" cy="457200"/>
          </a:xfrm>
          <a:prstGeom prst="rect">
            <a:avLst/>
          </a:prstGeom>
          <a:noFill/>
          <a:ln w="9525">
            <a:noFill/>
            <a:miter lim="800000"/>
            <a:headEnd/>
            <a:tailEnd/>
          </a:ln>
        </p:spPr>
        <p:txBody>
          <a:bodyPr>
            <a:spAutoFit/>
          </a:bodyPr>
          <a:lstStyle/>
          <a:p>
            <a:pPr>
              <a:spcBef>
                <a:spcPct val="50000"/>
              </a:spcBef>
            </a:pPr>
            <a:r>
              <a:rPr lang="en-US"/>
              <a:t>  </a:t>
            </a:r>
            <a:r>
              <a:rPr lang="en-US" b="1">
                <a:solidFill>
                  <a:srgbClr val="FF0000"/>
                </a:solidFill>
              </a:rPr>
              <a:t>( B)</a:t>
            </a:r>
            <a:endParaRPr lang="en-US"/>
          </a:p>
        </p:txBody>
      </p:sp>
      <p:sp>
        <p:nvSpPr>
          <p:cNvPr id="30763" name="AutoShape 43"/>
          <p:cNvSpPr>
            <a:spLocks noChangeArrowheads="1"/>
          </p:cNvSpPr>
          <p:nvPr/>
        </p:nvSpPr>
        <p:spPr bwMode="auto">
          <a:xfrm>
            <a:off x="3505200" y="5029200"/>
            <a:ext cx="2286000" cy="1295400"/>
          </a:xfrm>
          <a:prstGeom prst="chevron">
            <a:avLst>
              <a:gd name="adj" fmla="val 44118"/>
            </a:avLst>
          </a:prstGeom>
          <a:noFill/>
          <a:ln w="9525">
            <a:solidFill>
              <a:schemeClr val="tx1"/>
            </a:solidFill>
            <a:miter lim="800000"/>
            <a:headEnd/>
            <a:tailEnd/>
          </a:ln>
        </p:spPr>
        <p:txBody>
          <a:bodyPr wrap="none" anchor="ct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38100" y="0"/>
            <a:ext cx="9144000" cy="641350"/>
          </a:xfrm>
          <a:prstGeom prst="rect">
            <a:avLst/>
          </a:prstGeom>
          <a:solidFill>
            <a:schemeClr val="tx1"/>
          </a:solidFill>
          <a:ln w="9525">
            <a:noFill/>
            <a:miter lim="800000"/>
            <a:headEnd/>
            <a:tailEnd/>
          </a:ln>
        </p:spPr>
        <p:txBody>
          <a:bodyPr wrap="square">
            <a:spAutoFit/>
          </a:bodyPr>
          <a:lstStyle/>
          <a:p>
            <a:pPr algn="ctr">
              <a:spcBef>
                <a:spcPct val="50000"/>
              </a:spcBef>
            </a:pPr>
            <a:r>
              <a:rPr lang="en-US" sz="3600" b="1" u="sng" dirty="0">
                <a:solidFill>
                  <a:srgbClr val="FFFF00"/>
                </a:solidFill>
              </a:rPr>
              <a:t>OR GATE</a:t>
            </a:r>
          </a:p>
        </p:txBody>
      </p:sp>
      <p:sp>
        <p:nvSpPr>
          <p:cNvPr id="31747" name="Line 3"/>
          <p:cNvSpPr>
            <a:spLocks noChangeShapeType="1"/>
          </p:cNvSpPr>
          <p:nvPr/>
        </p:nvSpPr>
        <p:spPr bwMode="auto">
          <a:xfrm>
            <a:off x="762000" y="1828800"/>
            <a:ext cx="7543800" cy="0"/>
          </a:xfrm>
          <a:prstGeom prst="line">
            <a:avLst/>
          </a:prstGeom>
          <a:noFill/>
          <a:ln w="9525">
            <a:solidFill>
              <a:schemeClr val="tx1"/>
            </a:solidFill>
            <a:round/>
            <a:headEnd/>
            <a:tailEnd/>
          </a:ln>
        </p:spPr>
        <p:txBody>
          <a:bodyPr wrap="none" anchor="ctr"/>
          <a:lstStyle/>
          <a:p>
            <a:endParaRPr lang="en-US"/>
          </a:p>
        </p:txBody>
      </p:sp>
      <p:sp>
        <p:nvSpPr>
          <p:cNvPr id="31748" name="Line 4"/>
          <p:cNvSpPr>
            <a:spLocks noChangeShapeType="1"/>
          </p:cNvSpPr>
          <p:nvPr/>
        </p:nvSpPr>
        <p:spPr bwMode="auto">
          <a:xfrm>
            <a:off x="762000" y="3200400"/>
            <a:ext cx="7543800" cy="0"/>
          </a:xfrm>
          <a:prstGeom prst="line">
            <a:avLst/>
          </a:prstGeom>
          <a:noFill/>
          <a:ln w="9525">
            <a:solidFill>
              <a:schemeClr val="tx1"/>
            </a:solidFill>
            <a:round/>
            <a:headEnd/>
            <a:tailEnd/>
          </a:ln>
        </p:spPr>
        <p:txBody>
          <a:bodyPr wrap="none" anchor="ctr"/>
          <a:lstStyle/>
          <a:p>
            <a:endParaRPr lang="en-US"/>
          </a:p>
        </p:txBody>
      </p:sp>
      <p:sp>
        <p:nvSpPr>
          <p:cNvPr id="31749" name="Line 5"/>
          <p:cNvSpPr>
            <a:spLocks noChangeShapeType="1"/>
          </p:cNvSpPr>
          <p:nvPr/>
        </p:nvSpPr>
        <p:spPr bwMode="auto">
          <a:xfrm>
            <a:off x="762000" y="3962400"/>
            <a:ext cx="7543800" cy="0"/>
          </a:xfrm>
          <a:prstGeom prst="line">
            <a:avLst/>
          </a:prstGeom>
          <a:noFill/>
          <a:ln w="9525">
            <a:solidFill>
              <a:schemeClr val="tx1"/>
            </a:solidFill>
            <a:round/>
            <a:headEnd/>
            <a:tailEnd/>
          </a:ln>
        </p:spPr>
        <p:txBody>
          <a:bodyPr wrap="none" anchor="ctr"/>
          <a:lstStyle/>
          <a:p>
            <a:endParaRPr lang="en-US"/>
          </a:p>
        </p:txBody>
      </p:sp>
      <p:sp>
        <p:nvSpPr>
          <p:cNvPr id="31750" name="Line 6"/>
          <p:cNvSpPr>
            <a:spLocks noChangeShapeType="1"/>
          </p:cNvSpPr>
          <p:nvPr/>
        </p:nvSpPr>
        <p:spPr bwMode="auto">
          <a:xfrm>
            <a:off x="762000" y="4648200"/>
            <a:ext cx="7543800" cy="0"/>
          </a:xfrm>
          <a:prstGeom prst="line">
            <a:avLst/>
          </a:prstGeom>
          <a:noFill/>
          <a:ln w="9525">
            <a:solidFill>
              <a:schemeClr val="tx1"/>
            </a:solidFill>
            <a:round/>
            <a:headEnd/>
            <a:tailEnd/>
          </a:ln>
        </p:spPr>
        <p:txBody>
          <a:bodyPr wrap="none" anchor="ctr"/>
          <a:lstStyle/>
          <a:p>
            <a:endParaRPr lang="en-US"/>
          </a:p>
        </p:txBody>
      </p:sp>
      <p:sp>
        <p:nvSpPr>
          <p:cNvPr id="31751" name="Line 7"/>
          <p:cNvSpPr>
            <a:spLocks noChangeShapeType="1"/>
          </p:cNvSpPr>
          <p:nvPr/>
        </p:nvSpPr>
        <p:spPr bwMode="auto">
          <a:xfrm>
            <a:off x="762000" y="5410200"/>
            <a:ext cx="7543800" cy="0"/>
          </a:xfrm>
          <a:prstGeom prst="line">
            <a:avLst/>
          </a:prstGeom>
          <a:noFill/>
          <a:ln w="9525">
            <a:solidFill>
              <a:schemeClr val="tx1"/>
            </a:solidFill>
            <a:round/>
            <a:headEnd/>
            <a:tailEnd/>
          </a:ln>
        </p:spPr>
        <p:txBody>
          <a:bodyPr wrap="none" anchor="ctr"/>
          <a:lstStyle/>
          <a:p>
            <a:endParaRPr lang="en-US"/>
          </a:p>
        </p:txBody>
      </p:sp>
      <p:sp>
        <p:nvSpPr>
          <p:cNvPr id="31752" name="Line 8"/>
          <p:cNvSpPr>
            <a:spLocks noChangeShapeType="1"/>
          </p:cNvSpPr>
          <p:nvPr/>
        </p:nvSpPr>
        <p:spPr bwMode="auto">
          <a:xfrm>
            <a:off x="762000" y="6019800"/>
            <a:ext cx="7543800" cy="0"/>
          </a:xfrm>
          <a:prstGeom prst="line">
            <a:avLst/>
          </a:prstGeom>
          <a:noFill/>
          <a:ln w="9525">
            <a:solidFill>
              <a:schemeClr val="tx1"/>
            </a:solidFill>
            <a:round/>
            <a:headEnd/>
            <a:tailEnd/>
          </a:ln>
        </p:spPr>
        <p:txBody>
          <a:bodyPr wrap="none" anchor="ctr"/>
          <a:lstStyle/>
          <a:p>
            <a:endParaRPr lang="en-US"/>
          </a:p>
        </p:txBody>
      </p:sp>
      <p:sp>
        <p:nvSpPr>
          <p:cNvPr id="31753" name="Line 9"/>
          <p:cNvSpPr>
            <a:spLocks noChangeShapeType="1"/>
          </p:cNvSpPr>
          <p:nvPr/>
        </p:nvSpPr>
        <p:spPr bwMode="auto">
          <a:xfrm>
            <a:off x="762000" y="2438400"/>
            <a:ext cx="4648200" cy="0"/>
          </a:xfrm>
          <a:prstGeom prst="line">
            <a:avLst/>
          </a:prstGeom>
          <a:noFill/>
          <a:ln w="9525">
            <a:solidFill>
              <a:schemeClr val="tx1"/>
            </a:solidFill>
            <a:round/>
            <a:headEnd/>
            <a:tailEnd/>
          </a:ln>
        </p:spPr>
        <p:txBody>
          <a:bodyPr wrap="none" anchor="ctr"/>
          <a:lstStyle/>
          <a:p>
            <a:endParaRPr lang="en-US"/>
          </a:p>
        </p:txBody>
      </p:sp>
      <p:sp>
        <p:nvSpPr>
          <p:cNvPr id="31754" name="Line 10"/>
          <p:cNvSpPr>
            <a:spLocks noChangeShapeType="1"/>
          </p:cNvSpPr>
          <p:nvPr/>
        </p:nvSpPr>
        <p:spPr bwMode="auto">
          <a:xfrm>
            <a:off x="5410200" y="1828800"/>
            <a:ext cx="0" cy="4191000"/>
          </a:xfrm>
          <a:prstGeom prst="line">
            <a:avLst/>
          </a:prstGeom>
          <a:noFill/>
          <a:ln w="9525">
            <a:solidFill>
              <a:schemeClr val="tx1"/>
            </a:solidFill>
            <a:round/>
            <a:headEnd/>
            <a:tailEnd/>
          </a:ln>
        </p:spPr>
        <p:txBody>
          <a:bodyPr wrap="none" anchor="ctr"/>
          <a:lstStyle/>
          <a:p>
            <a:endParaRPr lang="en-US"/>
          </a:p>
        </p:txBody>
      </p:sp>
      <p:sp>
        <p:nvSpPr>
          <p:cNvPr id="31755" name="Line 11"/>
          <p:cNvSpPr>
            <a:spLocks noChangeShapeType="1"/>
          </p:cNvSpPr>
          <p:nvPr/>
        </p:nvSpPr>
        <p:spPr bwMode="auto">
          <a:xfrm>
            <a:off x="2743200" y="2438400"/>
            <a:ext cx="0" cy="3581400"/>
          </a:xfrm>
          <a:prstGeom prst="line">
            <a:avLst/>
          </a:prstGeom>
          <a:noFill/>
          <a:ln w="9525">
            <a:solidFill>
              <a:schemeClr val="tx1"/>
            </a:solidFill>
            <a:round/>
            <a:headEnd/>
            <a:tailEnd/>
          </a:ln>
        </p:spPr>
        <p:txBody>
          <a:bodyPr wrap="none" anchor="ctr"/>
          <a:lstStyle/>
          <a:p>
            <a:endParaRPr lang="en-US"/>
          </a:p>
        </p:txBody>
      </p:sp>
      <p:sp>
        <p:nvSpPr>
          <p:cNvPr id="31756" name="Text Box 12"/>
          <p:cNvSpPr txBox="1">
            <a:spLocks noChangeArrowheads="1"/>
          </p:cNvSpPr>
          <p:nvPr/>
        </p:nvSpPr>
        <p:spPr bwMode="auto">
          <a:xfrm>
            <a:off x="6096000" y="2057400"/>
            <a:ext cx="2133600" cy="457200"/>
          </a:xfrm>
          <a:prstGeom prst="rect">
            <a:avLst/>
          </a:prstGeom>
          <a:noFill/>
          <a:ln w="9525">
            <a:noFill/>
            <a:miter lim="800000"/>
            <a:headEnd/>
            <a:tailEnd/>
          </a:ln>
        </p:spPr>
        <p:txBody>
          <a:bodyPr>
            <a:spAutoFit/>
          </a:bodyPr>
          <a:lstStyle/>
          <a:p>
            <a:pPr>
              <a:spcBef>
                <a:spcPct val="50000"/>
              </a:spcBef>
            </a:pPr>
            <a:r>
              <a:rPr lang="en-US" b="1">
                <a:solidFill>
                  <a:schemeClr val="accent2"/>
                </a:solidFill>
              </a:rPr>
              <a:t>OUT PUT</a:t>
            </a:r>
          </a:p>
        </p:txBody>
      </p:sp>
      <p:sp>
        <p:nvSpPr>
          <p:cNvPr id="31757" name="Text Box 13"/>
          <p:cNvSpPr txBox="1">
            <a:spLocks noChangeArrowheads="1"/>
          </p:cNvSpPr>
          <p:nvPr/>
        </p:nvSpPr>
        <p:spPr bwMode="auto">
          <a:xfrm>
            <a:off x="6096000" y="2590800"/>
            <a:ext cx="1752600" cy="457200"/>
          </a:xfrm>
          <a:prstGeom prst="rect">
            <a:avLst/>
          </a:prstGeom>
          <a:noFill/>
          <a:ln w="9525">
            <a:noFill/>
            <a:miter lim="800000"/>
            <a:headEnd/>
            <a:tailEnd/>
          </a:ln>
        </p:spPr>
        <p:txBody>
          <a:bodyPr>
            <a:spAutoFit/>
          </a:bodyPr>
          <a:lstStyle/>
          <a:p>
            <a:pPr>
              <a:spcBef>
                <a:spcPct val="50000"/>
              </a:spcBef>
            </a:pPr>
            <a:r>
              <a:rPr lang="en-US"/>
              <a:t>         </a:t>
            </a:r>
            <a:r>
              <a:rPr lang="en-US" b="1">
                <a:solidFill>
                  <a:schemeClr val="accent2"/>
                </a:solidFill>
              </a:rPr>
              <a:t>Y</a:t>
            </a:r>
          </a:p>
        </p:txBody>
      </p:sp>
      <p:sp>
        <p:nvSpPr>
          <p:cNvPr id="31758" name="Text Box 14"/>
          <p:cNvSpPr txBox="1">
            <a:spLocks noChangeArrowheads="1"/>
          </p:cNvSpPr>
          <p:nvPr/>
        </p:nvSpPr>
        <p:spPr bwMode="auto">
          <a:xfrm>
            <a:off x="6629400" y="3429000"/>
            <a:ext cx="1143000" cy="457200"/>
          </a:xfrm>
          <a:prstGeom prst="rect">
            <a:avLst/>
          </a:prstGeom>
          <a:noFill/>
          <a:ln w="9525">
            <a:noFill/>
            <a:miter lim="800000"/>
            <a:headEnd/>
            <a:tailEnd/>
          </a:ln>
        </p:spPr>
        <p:txBody>
          <a:bodyPr>
            <a:spAutoFit/>
          </a:bodyPr>
          <a:lstStyle/>
          <a:p>
            <a:pPr>
              <a:spcBef>
                <a:spcPct val="50000"/>
              </a:spcBef>
            </a:pPr>
            <a:r>
              <a:rPr lang="en-US"/>
              <a:t>    </a:t>
            </a:r>
            <a:r>
              <a:rPr lang="en-US" b="1">
                <a:solidFill>
                  <a:schemeClr val="accent2"/>
                </a:solidFill>
              </a:rPr>
              <a:t>0</a:t>
            </a:r>
          </a:p>
        </p:txBody>
      </p:sp>
      <p:sp>
        <p:nvSpPr>
          <p:cNvPr id="31759" name="Text Box 15"/>
          <p:cNvSpPr txBox="1">
            <a:spLocks noChangeArrowheads="1"/>
          </p:cNvSpPr>
          <p:nvPr/>
        </p:nvSpPr>
        <p:spPr bwMode="auto">
          <a:xfrm>
            <a:off x="6705600" y="4114800"/>
            <a:ext cx="1143000" cy="457200"/>
          </a:xfrm>
          <a:prstGeom prst="rect">
            <a:avLst/>
          </a:prstGeom>
          <a:noFill/>
          <a:ln w="9525">
            <a:noFill/>
            <a:miter lim="800000"/>
            <a:headEnd/>
            <a:tailEnd/>
          </a:ln>
        </p:spPr>
        <p:txBody>
          <a:bodyPr>
            <a:spAutoFit/>
          </a:bodyPr>
          <a:lstStyle/>
          <a:p>
            <a:pPr>
              <a:spcBef>
                <a:spcPct val="50000"/>
              </a:spcBef>
            </a:pPr>
            <a:r>
              <a:rPr lang="en-US"/>
              <a:t>   </a:t>
            </a:r>
            <a:r>
              <a:rPr lang="en-US" b="1">
                <a:solidFill>
                  <a:schemeClr val="accent2"/>
                </a:solidFill>
              </a:rPr>
              <a:t>1</a:t>
            </a:r>
            <a:endParaRPr lang="en-US"/>
          </a:p>
        </p:txBody>
      </p:sp>
      <p:sp>
        <p:nvSpPr>
          <p:cNvPr id="31760" name="Text Box 16"/>
          <p:cNvSpPr txBox="1">
            <a:spLocks noChangeArrowheads="1"/>
          </p:cNvSpPr>
          <p:nvPr/>
        </p:nvSpPr>
        <p:spPr bwMode="auto">
          <a:xfrm>
            <a:off x="6781800" y="4876800"/>
            <a:ext cx="1143000" cy="457200"/>
          </a:xfrm>
          <a:prstGeom prst="rect">
            <a:avLst/>
          </a:prstGeom>
          <a:noFill/>
          <a:ln w="9525">
            <a:noFill/>
            <a:miter lim="800000"/>
            <a:headEnd/>
            <a:tailEnd/>
          </a:ln>
        </p:spPr>
        <p:txBody>
          <a:bodyPr>
            <a:spAutoFit/>
          </a:bodyPr>
          <a:lstStyle/>
          <a:p>
            <a:pPr>
              <a:spcBef>
                <a:spcPct val="50000"/>
              </a:spcBef>
            </a:pPr>
            <a:r>
              <a:rPr lang="en-US"/>
              <a:t> </a:t>
            </a:r>
            <a:r>
              <a:rPr lang="en-US" b="1">
                <a:solidFill>
                  <a:schemeClr val="accent2"/>
                </a:solidFill>
              </a:rPr>
              <a:t> 1</a:t>
            </a:r>
            <a:endParaRPr lang="en-US"/>
          </a:p>
        </p:txBody>
      </p:sp>
      <p:sp>
        <p:nvSpPr>
          <p:cNvPr id="31761" name="Text Box 17"/>
          <p:cNvSpPr txBox="1">
            <a:spLocks noChangeArrowheads="1"/>
          </p:cNvSpPr>
          <p:nvPr/>
        </p:nvSpPr>
        <p:spPr bwMode="auto">
          <a:xfrm>
            <a:off x="6705600" y="5486400"/>
            <a:ext cx="914400" cy="457200"/>
          </a:xfrm>
          <a:prstGeom prst="rect">
            <a:avLst/>
          </a:prstGeom>
          <a:noFill/>
          <a:ln w="9525">
            <a:noFill/>
            <a:miter lim="800000"/>
            <a:headEnd/>
            <a:tailEnd/>
          </a:ln>
        </p:spPr>
        <p:txBody>
          <a:bodyPr>
            <a:spAutoFit/>
          </a:bodyPr>
          <a:lstStyle/>
          <a:p>
            <a:pPr>
              <a:spcBef>
                <a:spcPct val="50000"/>
              </a:spcBef>
            </a:pPr>
            <a:r>
              <a:rPr lang="en-US"/>
              <a:t>   </a:t>
            </a:r>
            <a:r>
              <a:rPr lang="en-US" b="1">
                <a:solidFill>
                  <a:schemeClr val="accent2"/>
                </a:solidFill>
              </a:rPr>
              <a:t>1</a:t>
            </a:r>
            <a:endParaRPr lang="en-US"/>
          </a:p>
        </p:txBody>
      </p:sp>
      <p:sp>
        <p:nvSpPr>
          <p:cNvPr id="31762" name="Text Box 18"/>
          <p:cNvSpPr txBox="1">
            <a:spLocks noChangeArrowheads="1"/>
          </p:cNvSpPr>
          <p:nvPr/>
        </p:nvSpPr>
        <p:spPr bwMode="auto">
          <a:xfrm>
            <a:off x="1219200" y="2590800"/>
            <a:ext cx="1295400" cy="457200"/>
          </a:xfrm>
          <a:prstGeom prst="rect">
            <a:avLst/>
          </a:prstGeom>
          <a:noFill/>
          <a:ln w="9525">
            <a:noFill/>
            <a:miter lim="800000"/>
            <a:headEnd/>
            <a:tailEnd/>
          </a:ln>
        </p:spPr>
        <p:txBody>
          <a:bodyPr>
            <a:spAutoFit/>
          </a:bodyPr>
          <a:lstStyle/>
          <a:p>
            <a:pPr>
              <a:spcBef>
                <a:spcPct val="50000"/>
              </a:spcBef>
            </a:pPr>
            <a:r>
              <a:rPr lang="en-US"/>
              <a:t>     </a:t>
            </a:r>
            <a:r>
              <a:rPr lang="en-US" b="1">
                <a:solidFill>
                  <a:srgbClr val="FF0000"/>
                </a:solidFill>
              </a:rPr>
              <a:t> A</a:t>
            </a:r>
            <a:endParaRPr lang="en-US"/>
          </a:p>
        </p:txBody>
      </p:sp>
      <p:sp>
        <p:nvSpPr>
          <p:cNvPr id="31763" name="Text Box 19"/>
          <p:cNvSpPr txBox="1">
            <a:spLocks noChangeArrowheads="1"/>
          </p:cNvSpPr>
          <p:nvPr/>
        </p:nvSpPr>
        <p:spPr bwMode="auto">
          <a:xfrm>
            <a:off x="3352800" y="2590800"/>
            <a:ext cx="1752600" cy="457200"/>
          </a:xfrm>
          <a:prstGeom prst="rect">
            <a:avLst/>
          </a:prstGeom>
          <a:noFill/>
          <a:ln w="9525">
            <a:noFill/>
            <a:miter lim="800000"/>
            <a:headEnd/>
            <a:tailEnd/>
          </a:ln>
        </p:spPr>
        <p:txBody>
          <a:bodyPr>
            <a:spAutoFit/>
          </a:bodyPr>
          <a:lstStyle/>
          <a:p>
            <a:pPr>
              <a:spcBef>
                <a:spcPct val="50000"/>
              </a:spcBef>
            </a:pPr>
            <a:r>
              <a:rPr lang="en-US"/>
              <a:t>           </a:t>
            </a:r>
            <a:r>
              <a:rPr lang="en-US" b="1">
                <a:solidFill>
                  <a:srgbClr val="FF0000"/>
                </a:solidFill>
              </a:rPr>
              <a:t>B</a:t>
            </a:r>
            <a:endParaRPr lang="en-US"/>
          </a:p>
        </p:txBody>
      </p:sp>
      <p:sp>
        <p:nvSpPr>
          <p:cNvPr id="31764" name="Text Box 20"/>
          <p:cNvSpPr txBox="1">
            <a:spLocks noChangeArrowheads="1"/>
          </p:cNvSpPr>
          <p:nvPr/>
        </p:nvSpPr>
        <p:spPr bwMode="auto">
          <a:xfrm>
            <a:off x="1524000" y="3352800"/>
            <a:ext cx="762000" cy="457200"/>
          </a:xfrm>
          <a:prstGeom prst="rect">
            <a:avLst/>
          </a:prstGeom>
          <a:noFill/>
          <a:ln w="9525">
            <a:noFill/>
            <a:miter lim="800000"/>
            <a:headEnd/>
            <a:tailEnd/>
          </a:ln>
        </p:spPr>
        <p:txBody>
          <a:bodyPr>
            <a:spAutoFit/>
          </a:bodyPr>
          <a:lstStyle/>
          <a:p>
            <a:pPr>
              <a:spcBef>
                <a:spcPct val="50000"/>
              </a:spcBef>
            </a:pPr>
            <a:r>
              <a:rPr lang="en-US"/>
              <a:t>    </a:t>
            </a:r>
            <a:r>
              <a:rPr lang="en-US" b="1">
                <a:solidFill>
                  <a:srgbClr val="FF0000"/>
                </a:solidFill>
              </a:rPr>
              <a:t>0</a:t>
            </a:r>
            <a:endParaRPr lang="en-US">
              <a:solidFill>
                <a:srgbClr val="FF0000"/>
              </a:solidFill>
            </a:endParaRPr>
          </a:p>
        </p:txBody>
      </p:sp>
      <p:sp>
        <p:nvSpPr>
          <p:cNvPr id="31765" name="Text Box 21"/>
          <p:cNvSpPr txBox="1">
            <a:spLocks noChangeArrowheads="1"/>
          </p:cNvSpPr>
          <p:nvPr/>
        </p:nvSpPr>
        <p:spPr bwMode="auto">
          <a:xfrm>
            <a:off x="1600200" y="4114800"/>
            <a:ext cx="762000" cy="457200"/>
          </a:xfrm>
          <a:prstGeom prst="rect">
            <a:avLst/>
          </a:prstGeom>
          <a:noFill/>
          <a:ln w="9525">
            <a:noFill/>
            <a:miter lim="800000"/>
            <a:headEnd/>
            <a:tailEnd/>
          </a:ln>
        </p:spPr>
        <p:txBody>
          <a:bodyPr>
            <a:spAutoFit/>
          </a:bodyPr>
          <a:lstStyle/>
          <a:p>
            <a:pPr>
              <a:spcBef>
                <a:spcPct val="50000"/>
              </a:spcBef>
            </a:pPr>
            <a:r>
              <a:rPr lang="en-US"/>
              <a:t>   </a:t>
            </a:r>
            <a:r>
              <a:rPr lang="en-US" b="1">
                <a:solidFill>
                  <a:srgbClr val="FF0000"/>
                </a:solidFill>
              </a:rPr>
              <a:t>0</a:t>
            </a:r>
          </a:p>
        </p:txBody>
      </p:sp>
      <p:sp>
        <p:nvSpPr>
          <p:cNvPr id="31766" name="Text Box 22"/>
          <p:cNvSpPr txBox="1">
            <a:spLocks noChangeArrowheads="1"/>
          </p:cNvSpPr>
          <p:nvPr/>
        </p:nvSpPr>
        <p:spPr bwMode="auto">
          <a:xfrm>
            <a:off x="1676400" y="4800600"/>
            <a:ext cx="685800" cy="457200"/>
          </a:xfrm>
          <a:prstGeom prst="rect">
            <a:avLst/>
          </a:prstGeom>
          <a:noFill/>
          <a:ln w="9525">
            <a:noFill/>
            <a:miter lim="800000"/>
            <a:headEnd/>
            <a:tailEnd/>
          </a:ln>
        </p:spPr>
        <p:txBody>
          <a:bodyPr>
            <a:spAutoFit/>
          </a:bodyPr>
          <a:lstStyle/>
          <a:p>
            <a:pPr>
              <a:spcBef>
                <a:spcPct val="50000"/>
              </a:spcBef>
            </a:pPr>
            <a:r>
              <a:rPr lang="en-US"/>
              <a:t>  </a:t>
            </a:r>
            <a:r>
              <a:rPr lang="en-US" b="1">
                <a:solidFill>
                  <a:srgbClr val="FF0000"/>
                </a:solidFill>
              </a:rPr>
              <a:t>1</a:t>
            </a:r>
            <a:endParaRPr lang="en-US"/>
          </a:p>
        </p:txBody>
      </p:sp>
      <p:sp>
        <p:nvSpPr>
          <p:cNvPr id="31767" name="Text Box 23"/>
          <p:cNvSpPr txBox="1">
            <a:spLocks noChangeArrowheads="1"/>
          </p:cNvSpPr>
          <p:nvPr/>
        </p:nvSpPr>
        <p:spPr bwMode="auto">
          <a:xfrm>
            <a:off x="1600200" y="5562600"/>
            <a:ext cx="914400" cy="457200"/>
          </a:xfrm>
          <a:prstGeom prst="rect">
            <a:avLst/>
          </a:prstGeom>
          <a:noFill/>
          <a:ln w="9525">
            <a:noFill/>
            <a:miter lim="800000"/>
            <a:headEnd/>
            <a:tailEnd/>
          </a:ln>
        </p:spPr>
        <p:txBody>
          <a:bodyPr>
            <a:spAutoFit/>
          </a:bodyPr>
          <a:lstStyle/>
          <a:p>
            <a:pPr>
              <a:spcBef>
                <a:spcPct val="50000"/>
              </a:spcBef>
            </a:pPr>
            <a:r>
              <a:rPr lang="en-US"/>
              <a:t>   </a:t>
            </a:r>
            <a:r>
              <a:rPr lang="en-US" b="1">
                <a:solidFill>
                  <a:srgbClr val="FF0000"/>
                </a:solidFill>
              </a:rPr>
              <a:t>1</a:t>
            </a:r>
            <a:endParaRPr lang="en-US"/>
          </a:p>
        </p:txBody>
      </p:sp>
      <p:sp>
        <p:nvSpPr>
          <p:cNvPr id="31768" name="Text Box 24"/>
          <p:cNvSpPr txBox="1">
            <a:spLocks noChangeArrowheads="1"/>
          </p:cNvSpPr>
          <p:nvPr/>
        </p:nvSpPr>
        <p:spPr bwMode="auto">
          <a:xfrm>
            <a:off x="3962400" y="3276600"/>
            <a:ext cx="762000" cy="457200"/>
          </a:xfrm>
          <a:prstGeom prst="rect">
            <a:avLst/>
          </a:prstGeom>
          <a:noFill/>
          <a:ln w="9525">
            <a:noFill/>
            <a:miter lim="800000"/>
            <a:headEnd/>
            <a:tailEnd/>
          </a:ln>
        </p:spPr>
        <p:txBody>
          <a:bodyPr>
            <a:spAutoFit/>
          </a:bodyPr>
          <a:lstStyle/>
          <a:p>
            <a:pPr>
              <a:spcBef>
                <a:spcPct val="50000"/>
              </a:spcBef>
            </a:pPr>
            <a:r>
              <a:rPr lang="en-US"/>
              <a:t>    </a:t>
            </a:r>
            <a:r>
              <a:rPr lang="en-US" b="1">
                <a:solidFill>
                  <a:srgbClr val="FF0000"/>
                </a:solidFill>
              </a:rPr>
              <a:t>0</a:t>
            </a:r>
            <a:endParaRPr lang="en-US"/>
          </a:p>
        </p:txBody>
      </p:sp>
      <p:sp>
        <p:nvSpPr>
          <p:cNvPr id="31769" name="Text Box 25"/>
          <p:cNvSpPr txBox="1">
            <a:spLocks noChangeArrowheads="1"/>
          </p:cNvSpPr>
          <p:nvPr/>
        </p:nvSpPr>
        <p:spPr bwMode="auto">
          <a:xfrm>
            <a:off x="4251325" y="4078288"/>
            <a:ext cx="354013" cy="457200"/>
          </a:xfrm>
          <a:prstGeom prst="rect">
            <a:avLst/>
          </a:prstGeom>
          <a:noFill/>
          <a:ln w="9525">
            <a:noFill/>
            <a:miter lim="800000"/>
            <a:headEnd/>
            <a:tailEnd/>
          </a:ln>
        </p:spPr>
        <p:txBody>
          <a:bodyPr wrap="none">
            <a:spAutoFit/>
          </a:bodyPr>
          <a:lstStyle/>
          <a:p>
            <a:r>
              <a:rPr lang="en-US" b="1">
                <a:solidFill>
                  <a:srgbClr val="FF0000"/>
                </a:solidFill>
              </a:rPr>
              <a:t>1</a:t>
            </a:r>
            <a:endParaRPr lang="en-US"/>
          </a:p>
        </p:txBody>
      </p:sp>
      <p:sp>
        <p:nvSpPr>
          <p:cNvPr id="31770" name="Text Box 26"/>
          <p:cNvSpPr txBox="1">
            <a:spLocks noChangeArrowheads="1"/>
          </p:cNvSpPr>
          <p:nvPr/>
        </p:nvSpPr>
        <p:spPr bwMode="auto">
          <a:xfrm>
            <a:off x="4267200" y="4876800"/>
            <a:ext cx="533400" cy="457200"/>
          </a:xfrm>
          <a:prstGeom prst="rect">
            <a:avLst/>
          </a:prstGeom>
          <a:noFill/>
          <a:ln w="9525">
            <a:noFill/>
            <a:miter lim="800000"/>
            <a:headEnd/>
            <a:tailEnd/>
          </a:ln>
        </p:spPr>
        <p:txBody>
          <a:bodyPr>
            <a:spAutoFit/>
          </a:bodyPr>
          <a:lstStyle/>
          <a:p>
            <a:pPr>
              <a:spcBef>
                <a:spcPct val="50000"/>
              </a:spcBef>
            </a:pPr>
            <a:r>
              <a:rPr lang="en-US" b="1">
                <a:solidFill>
                  <a:srgbClr val="FF0000"/>
                </a:solidFill>
              </a:rPr>
              <a:t>0</a:t>
            </a:r>
            <a:endParaRPr lang="en-US"/>
          </a:p>
        </p:txBody>
      </p:sp>
      <p:sp>
        <p:nvSpPr>
          <p:cNvPr id="31771" name="Text Box 27"/>
          <p:cNvSpPr txBox="1">
            <a:spLocks noChangeArrowheads="1"/>
          </p:cNvSpPr>
          <p:nvPr/>
        </p:nvSpPr>
        <p:spPr bwMode="auto">
          <a:xfrm>
            <a:off x="4191000" y="5562600"/>
            <a:ext cx="762000" cy="457200"/>
          </a:xfrm>
          <a:prstGeom prst="rect">
            <a:avLst/>
          </a:prstGeom>
          <a:noFill/>
          <a:ln w="9525">
            <a:noFill/>
            <a:miter lim="800000"/>
            <a:headEnd/>
            <a:tailEnd/>
          </a:ln>
        </p:spPr>
        <p:txBody>
          <a:bodyPr>
            <a:spAutoFit/>
          </a:bodyPr>
          <a:lstStyle/>
          <a:p>
            <a:pPr>
              <a:spcBef>
                <a:spcPct val="50000"/>
              </a:spcBef>
            </a:pPr>
            <a:r>
              <a:rPr lang="en-US"/>
              <a:t> </a:t>
            </a:r>
            <a:r>
              <a:rPr lang="en-US" b="1">
                <a:solidFill>
                  <a:srgbClr val="FF0000"/>
                </a:solidFill>
              </a:rPr>
              <a:t>1</a:t>
            </a:r>
            <a:endParaRPr lang="en-US"/>
          </a:p>
        </p:txBody>
      </p:sp>
      <p:sp>
        <p:nvSpPr>
          <p:cNvPr id="31772" name="Text Box 28"/>
          <p:cNvSpPr txBox="1">
            <a:spLocks noChangeArrowheads="1"/>
          </p:cNvSpPr>
          <p:nvPr/>
        </p:nvSpPr>
        <p:spPr bwMode="auto">
          <a:xfrm>
            <a:off x="2209800" y="1981200"/>
            <a:ext cx="2667000" cy="457200"/>
          </a:xfrm>
          <a:prstGeom prst="rect">
            <a:avLst/>
          </a:prstGeom>
          <a:noFill/>
          <a:ln w="9525">
            <a:noFill/>
            <a:miter lim="800000"/>
            <a:headEnd/>
            <a:tailEnd/>
          </a:ln>
        </p:spPr>
        <p:txBody>
          <a:bodyPr>
            <a:spAutoFit/>
          </a:bodyPr>
          <a:lstStyle/>
          <a:p>
            <a:pPr>
              <a:spcBef>
                <a:spcPct val="50000"/>
              </a:spcBef>
            </a:pPr>
            <a:r>
              <a:rPr lang="en-US" b="1">
                <a:solidFill>
                  <a:srgbClr val="FF0000"/>
                </a:solidFill>
              </a:rPr>
              <a:t>INPUT</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0" y="0"/>
            <a:ext cx="9144000" cy="641350"/>
          </a:xfrm>
          <a:prstGeom prst="rect">
            <a:avLst/>
          </a:prstGeom>
          <a:solidFill>
            <a:schemeClr val="tx1"/>
          </a:solidFill>
          <a:ln w="9525">
            <a:noFill/>
            <a:miter lim="800000"/>
            <a:headEnd/>
            <a:tailEnd/>
          </a:ln>
        </p:spPr>
        <p:txBody>
          <a:bodyPr>
            <a:spAutoFit/>
          </a:bodyPr>
          <a:lstStyle/>
          <a:p>
            <a:pPr algn="ctr">
              <a:spcBef>
                <a:spcPct val="50000"/>
              </a:spcBef>
            </a:pPr>
            <a:r>
              <a:rPr lang="en-US" sz="3600" b="1" u="sng" dirty="0">
                <a:solidFill>
                  <a:srgbClr val="FFFF00"/>
                </a:solidFill>
              </a:rPr>
              <a:t>NOT GATE </a:t>
            </a:r>
          </a:p>
        </p:txBody>
      </p:sp>
      <p:sp>
        <p:nvSpPr>
          <p:cNvPr id="32771" name="AutoShape 3"/>
          <p:cNvSpPr>
            <a:spLocks noChangeArrowheads="1"/>
          </p:cNvSpPr>
          <p:nvPr/>
        </p:nvSpPr>
        <p:spPr bwMode="auto">
          <a:xfrm rot="5634137">
            <a:off x="2647950" y="398463"/>
            <a:ext cx="2362200" cy="3543300"/>
          </a:xfrm>
          <a:prstGeom prst="triangle">
            <a:avLst>
              <a:gd name="adj" fmla="val 50000"/>
            </a:avLst>
          </a:prstGeom>
          <a:noFill/>
          <a:ln w="9525">
            <a:solidFill>
              <a:srgbClr val="FF0000"/>
            </a:solidFill>
            <a:miter lim="800000"/>
            <a:headEnd/>
            <a:tailEnd/>
          </a:ln>
        </p:spPr>
        <p:txBody>
          <a:bodyPr wrap="none" anchor="ctr"/>
          <a:lstStyle/>
          <a:p>
            <a:endParaRPr lang="en-US"/>
          </a:p>
        </p:txBody>
      </p:sp>
      <p:sp>
        <p:nvSpPr>
          <p:cNvPr id="32772" name="Oval 4"/>
          <p:cNvSpPr>
            <a:spLocks noChangeArrowheads="1"/>
          </p:cNvSpPr>
          <p:nvPr/>
        </p:nvSpPr>
        <p:spPr bwMode="auto">
          <a:xfrm>
            <a:off x="5638800" y="2133600"/>
            <a:ext cx="152400" cy="304800"/>
          </a:xfrm>
          <a:prstGeom prst="ellipse">
            <a:avLst/>
          </a:prstGeom>
          <a:noFill/>
          <a:ln w="9525">
            <a:solidFill>
              <a:srgbClr val="FF0000"/>
            </a:solidFill>
            <a:round/>
            <a:headEnd/>
            <a:tailEnd/>
          </a:ln>
        </p:spPr>
        <p:txBody>
          <a:bodyPr wrap="none" anchor="ctr"/>
          <a:lstStyle/>
          <a:p>
            <a:pPr algn="ctr"/>
            <a:endParaRPr lang="en-US">
              <a:solidFill>
                <a:schemeClr val="accent2"/>
              </a:solidFill>
            </a:endParaRPr>
          </a:p>
        </p:txBody>
      </p:sp>
      <p:sp>
        <p:nvSpPr>
          <p:cNvPr id="32773" name="Line 5"/>
          <p:cNvSpPr>
            <a:spLocks noChangeShapeType="1"/>
          </p:cNvSpPr>
          <p:nvPr/>
        </p:nvSpPr>
        <p:spPr bwMode="auto">
          <a:xfrm>
            <a:off x="5791200" y="2286000"/>
            <a:ext cx="1371600" cy="0"/>
          </a:xfrm>
          <a:prstGeom prst="line">
            <a:avLst/>
          </a:prstGeom>
          <a:noFill/>
          <a:ln w="9525">
            <a:solidFill>
              <a:schemeClr val="tx1"/>
            </a:solidFill>
            <a:round/>
            <a:headEnd/>
            <a:tailEnd/>
          </a:ln>
        </p:spPr>
        <p:txBody>
          <a:bodyPr wrap="none" anchor="ctr"/>
          <a:lstStyle/>
          <a:p>
            <a:endParaRPr lang="en-US"/>
          </a:p>
        </p:txBody>
      </p:sp>
      <p:sp>
        <p:nvSpPr>
          <p:cNvPr id="32774" name="Oval 6"/>
          <p:cNvSpPr>
            <a:spLocks noChangeArrowheads="1"/>
          </p:cNvSpPr>
          <p:nvPr/>
        </p:nvSpPr>
        <p:spPr bwMode="auto">
          <a:xfrm>
            <a:off x="7162800" y="2133600"/>
            <a:ext cx="152400" cy="304800"/>
          </a:xfrm>
          <a:prstGeom prst="ellipse">
            <a:avLst/>
          </a:prstGeom>
          <a:solidFill>
            <a:schemeClr val="accent2"/>
          </a:solidFill>
          <a:ln w="9525">
            <a:solidFill>
              <a:schemeClr val="tx1"/>
            </a:solidFill>
            <a:round/>
            <a:headEnd/>
            <a:tailEnd/>
          </a:ln>
        </p:spPr>
        <p:txBody>
          <a:bodyPr wrap="none" anchor="ctr"/>
          <a:lstStyle/>
          <a:p>
            <a:pPr algn="ctr"/>
            <a:endParaRPr lang="en-US">
              <a:solidFill>
                <a:schemeClr val="accent2"/>
              </a:solidFill>
            </a:endParaRPr>
          </a:p>
        </p:txBody>
      </p:sp>
      <p:sp>
        <p:nvSpPr>
          <p:cNvPr id="32775" name="Oval 7"/>
          <p:cNvSpPr>
            <a:spLocks noChangeArrowheads="1"/>
          </p:cNvSpPr>
          <p:nvPr/>
        </p:nvSpPr>
        <p:spPr bwMode="auto">
          <a:xfrm>
            <a:off x="990600" y="2057400"/>
            <a:ext cx="152400" cy="304800"/>
          </a:xfrm>
          <a:prstGeom prst="ellipse">
            <a:avLst/>
          </a:prstGeom>
          <a:noFill/>
          <a:ln w="9525">
            <a:solidFill>
              <a:srgbClr val="FF0000"/>
            </a:solidFill>
            <a:round/>
            <a:headEnd/>
            <a:tailEnd/>
          </a:ln>
        </p:spPr>
        <p:txBody>
          <a:bodyPr wrap="none" anchor="ctr"/>
          <a:lstStyle/>
          <a:p>
            <a:endParaRPr lang="en-US"/>
          </a:p>
        </p:txBody>
      </p:sp>
      <p:sp>
        <p:nvSpPr>
          <p:cNvPr id="32776" name="Line 8"/>
          <p:cNvSpPr>
            <a:spLocks noChangeShapeType="1"/>
          </p:cNvSpPr>
          <p:nvPr/>
        </p:nvSpPr>
        <p:spPr bwMode="auto">
          <a:xfrm>
            <a:off x="1143000" y="2209800"/>
            <a:ext cx="914400" cy="0"/>
          </a:xfrm>
          <a:prstGeom prst="line">
            <a:avLst/>
          </a:prstGeom>
          <a:noFill/>
          <a:ln w="9525">
            <a:solidFill>
              <a:schemeClr val="accent2"/>
            </a:solidFill>
            <a:round/>
            <a:headEnd/>
            <a:tailEnd/>
          </a:ln>
        </p:spPr>
        <p:txBody>
          <a:bodyPr wrap="none" anchor="ctr"/>
          <a:lstStyle/>
          <a:p>
            <a:endParaRPr lang="en-US"/>
          </a:p>
        </p:txBody>
      </p:sp>
      <p:sp>
        <p:nvSpPr>
          <p:cNvPr id="32777" name="Text Box 9"/>
          <p:cNvSpPr txBox="1">
            <a:spLocks noChangeArrowheads="1"/>
          </p:cNvSpPr>
          <p:nvPr/>
        </p:nvSpPr>
        <p:spPr bwMode="auto">
          <a:xfrm>
            <a:off x="7620000" y="2057400"/>
            <a:ext cx="1066800" cy="457200"/>
          </a:xfrm>
          <a:prstGeom prst="rect">
            <a:avLst/>
          </a:prstGeom>
          <a:noFill/>
          <a:ln w="9525">
            <a:noFill/>
            <a:miter lim="800000"/>
            <a:headEnd/>
            <a:tailEnd/>
          </a:ln>
        </p:spPr>
        <p:txBody>
          <a:bodyPr>
            <a:spAutoFit/>
          </a:bodyPr>
          <a:lstStyle/>
          <a:p>
            <a:pPr>
              <a:spcBef>
                <a:spcPct val="50000"/>
              </a:spcBef>
            </a:pPr>
            <a:r>
              <a:rPr lang="en-US" b="1">
                <a:solidFill>
                  <a:schemeClr val="accent2"/>
                </a:solidFill>
              </a:rPr>
              <a:t>Y</a:t>
            </a:r>
            <a:endParaRPr lang="en-US"/>
          </a:p>
        </p:txBody>
      </p:sp>
      <p:sp>
        <p:nvSpPr>
          <p:cNvPr id="32778" name="Text Box 13"/>
          <p:cNvSpPr txBox="1">
            <a:spLocks noChangeArrowheads="1"/>
          </p:cNvSpPr>
          <p:nvPr/>
        </p:nvSpPr>
        <p:spPr bwMode="auto">
          <a:xfrm>
            <a:off x="0" y="1981200"/>
            <a:ext cx="914400" cy="457200"/>
          </a:xfrm>
          <a:prstGeom prst="rect">
            <a:avLst/>
          </a:prstGeom>
          <a:noFill/>
          <a:ln w="9525">
            <a:noFill/>
            <a:miter lim="800000"/>
            <a:headEnd/>
            <a:tailEnd/>
          </a:ln>
        </p:spPr>
        <p:txBody>
          <a:bodyPr>
            <a:spAutoFit/>
          </a:bodyPr>
          <a:lstStyle/>
          <a:p>
            <a:pPr>
              <a:spcBef>
                <a:spcPct val="50000"/>
              </a:spcBef>
            </a:pPr>
            <a:r>
              <a:rPr lang="en-US" b="1"/>
              <a:t>A</a:t>
            </a:r>
          </a:p>
        </p:txBody>
      </p:sp>
      <p:sp>
        <p:nvSpPr>
          <p:cNvPr id="32779" name="Text Box 14"/>
          <p:cNvSpPr txBox="1">
            <a:spLocks noChangeArrowheads="1"/>
          </p:cNvSpPr>
          <p:nvPr/>
        </p:nvSpPr>
        <p:spPr bwMode="auto">
          <a:xfrm>
            <a:off x="0" y="4114800"/>
            <a:ext cx="4419600" cy="2043113"/>
          </a:xfrm>
          <a:prstGeom prst="rect">
            <a:avLst/>
          </a:prstGeom>
          <a:noFill/>
          <a:ln w="9525">
            <a:noFill/>
            <a:miter lim="800000"/>
            <a:headEnd/>
            <a:tailEnd/>
          </a:ln>
        </p:spPr>
        <p:txBody>
          <a:bodyPr>
            <a:spAutoFit/>
          </a:bodyPr>
          <a:lstStyle/>
          <a:p>
            <a:pPr>
              <a:spcBef>
                <a:spcPct val="50000"/>
              </a:spcBef>
            </a:pPr>
            <a:r>
              <a:rPr lang="en-US" sz="3200" b="1"/>
              <a:t>		A		Y</a:t>
            </a:r>
          </a:p>
          <a:p>
            <a:pPr>
              <a:spcBef>
                <a:spcPct val="50000"/>
              </a:spcBef>
            </a:pPr>
            <a:r>
              <a:rPr lang="en-US" sz="3200" b="1"/>
              <a:t>Y=A		0		1</a:t>
            </a:r>
          </a:p>
          <a:p>
            <a:pPr>
              <a:spcBef>
                <a:spcPct val="50000"/>
              </a:spcBef>
            </a:pPr>
            <a:r>
              <a:rPr lang="en-US" sz="3200" b="1"/>
              <a:t>		1		0</a:t>
            </a:r>
          </a:p>
        </p:txBody>
      </p:sp>
      <p:sp>
        <p:nvSpPr>
          <p:cNvPr id="32780" name="Line 15"/>
          <p:cNvSpPr>
            <a:spLocks noChangeShapeType="1"/>
          </p:cNvSpPr>
          <p:nvPr/>
        </p:nvSpPr>
        <p:spPr bwMode="auto">
          <a:xfrm>
            <a:off x="657225" y="4943475"/>
            <a:ext cx="152400" cy="0"/>
          </a:xfrm>
          <a:prstGeom prst="line">
            <a:avLst/>
          </a:prstGeom>
          <a:noFill/>
          <a:ln w="9525">
            <a:solidFill>
              <a:schemeClr val="tx1"/>
            </a:solidFill>
            <a:round/>
            <a:headEnd/>
            <a:tailEnd/>
          </a:ln>
        </p:spPr>
        <p:txBody>
          <a:bodyPr wrap="none" anchor="ctr"/>
          <a:lstStyle/>
          <a:p>
            <a:endParaRPr lang="en-US"/>
          </a:p>
        </p:txBody>
      </p:sp>
      <p:sp>
        <p:nvSpPr>
          <p:cNvPr id="32781" name="Rectangle 16"/>
          <p:cNvSpPr>
            <a:spLocks noChangeArrowheads="1"/>
          </p:cNvSpPr>
          <p:nvPr/>
        </p:nvSpPr>
        <p:spPr bwMode="auto">
          <a:xfrm>
            <a:off x="1600200" y="4038600"/>
            <a:ext cx="3276600" cy="2286000"/>
          </a:xfrm>
          <a:prstGeom prst="rect">
            <a:avLst/>
          </a:prstGeom>
          <a:noFill/>
          <a:ln w="9525">
            <a:solidFill>
              <a:schemeClr val="tx1"/>
            </a:solidFill>
            <a:miter lim="800000"/>
            <a:headEnd/>
            <a:tailEnd/>
          </a:ln>
        </p:spPr>
        <p:txBody>
          <a:bodyPr wrap="none" anchor="ctr"/>
          <a:lstStyle/>
          <a:p>
            <a:endParaRPr lang="en-US"/>
          </a:p>
        </p:txBody>
      </p:sp>
      <p:sp>
        <p:nvSpPr>
          <p:cNvPr id="32782" name="Line 17"/>
          <p:cNvSpPr>
            <a:spLocks noChangeShapeType="1"/>
          </p:cNvSpPr>
          <p:nvPr/>
        </p:nvSpPr>
        <p:spPr bwMode="auto">
          <a:xfrm>
            <a:off x="1600200" y="4724400"/>
            <a:ext cx="3200400" cy="0"/>
          </a:xfrm>
          <a:prstGeom prst="line">
            <a:avLst/>
          </a:prstGeom>
          <a:noFill/>
          <a:ln w="9525">
            <a:solidFill>
              <a:schemeClr val="tx1"/>
            </a:solidFill>
            <a:round/>
            <a:headEnd/>
            <a:tailEnd/>
          </a:ln>
        </p:spPr>
        <p:txBody>
          <a:bodyPr wrap="none" anchor="ctr"/>
          <a:lstStyle/>
          <a:p>
            <a:endParaRPr lang="en-US"/>
          </a:p>
        </p:txBody>
      </p:sp>
      <p:sp>
        <p:nvSpPr>
          <p:cNvPr id="32783" name="Line 30"/>
          <p:cNvSpPr>
            <a:spLocks noChangeShapeType="1"/>
          </p:cNvSpPr>
          <p:nvPr/>
        </p:nvSpPr>
        <p:spPr bwMode="auto">
          <a:xfrm>
            <a:off x="5943600" y="4038600"/>
            <a:ext cx="1981200" cy="0"/>
          </a:xfrm>
          <a:prstGeom prst="line">
            <a:avLst/>
          </a:prstGeom>
          <a:noFill/>
          <a:ln w="9525">
            <a:solidFill>
              <a:schemeClr val="tx1"/>
            </a:solidFill>
            <a:round/>
            <a:headEnd/>
            <a:tailEnd/>
          </a:ln>
        </p:spPr>
        <p:txBody>
          <a:bodyPr wrap="none" anchor="ctr"/>
          <a:lstStyle/>
          <a:p>
            <a:endParaRPr lang="en-US"/>
          </a:p>
        </p:txBody>
      </p:sp>
      <p:sp>
        <p:nvSpPr>
          <p:cNvPr id="32784" name="Line 31"/>
          <p:cNvSpPr>
            <a:spLocks noChangeShapeType="1"/>
          </p:cNvSpPr>
          <p:nvPr/>
        </p:nvSpPr>
        <p:spPr bwMode="auto">
          <a:xfrm>
            <a:off x="5943600" y="5181600"/>
            <a:ext cx="1981200" cy="0"/>
          </a:xfrm>
          <a:prstGeom prst="line">
            <a:avLst/>
          </a:prstGeom>
          <a:noFill/>
          <a:ln w="9525">
            <a:solidFill>
              <a:schemeClr val="tx1"/>
            </a:solidFill>
            <a:round/>
            <a:headEnd/>
            <a:tailEnd/>
          </a:ln>
        </p:spPr>
        <p:txBody>
          <a:bodyPr wrap="none" anchor="ctr"/>
          <a:lstStyle/>
          <a:p>
            <a:endParaRPr lang="en-US"/>
          </a:p>
        </p:txBody>
      </p:sp>
      <p:sp>
        <p:nvSpPr>
          <p:cNvPr id="32785" name="Line 32"/>
          <p:cNvSpPr>
            <a:spLocks noChangeShapeType="1"/>
          </p:cNvSpPr>
          <p:nvPr/>
        </p:nvSpPr>
        <p:spPr bwMode="auto">
          <a:xfrm>
            <a:off x="5943600" y="4038600"/>
            <a:ext cx="0" cy="381000"/>
          </a:xfrm>
          <a:prstGeom prst="line">
            <a:avLst/>
          </a:prstGeom>
          <a:noFill/>
          <a:ln w="9525">
            <a:solidFill>
              <a:schemeClr val="tx1"/>
            </a:solidFill>
            <a:round/>
            <a:headEnd/>
            <a:tailEnd/>
          </a:ln>
        </p:spPr>
        <p:txBody>
          <a:bodyPr wrap="none" anchor="ctr"/>
          <a:lstStyle/>
          <a:p>
            <a:endParaRPr lang="en-US"/>
          </a:p>
        </p:txBody>
      </p:sp>
      <p:sp>
        <p:nvSpPr>
          <p:cNvPr id="32786" name="Line 33"/>
          <p:cNvSpPr>
            <a:spLocks noChangeShapeType="1"/>
          </p:cNvSpPr>
          <p:nvPr/>
        </p:nvSpPr>
        <p:spPr bwMode="auto">
          <a:xfrm>
            <a:off x="5638800" y="4419600"/>
            <a:ext cx="609600" cy="0"/>
          </a:xfrm>
          <a:prstGeom prst="line">
            <a:avLst/>
          </a:prstGeom>
          <a:noFill/>
          <a:ln w="9525">
            <a:solidFill>
              <a:schemeClr val="tx1"/>
            </a:solidFill>
            <a:round/>
            <a:headEnd/>
            <a:tailEnd/>
          </a:ln>
        </p:spPr>
        <p:txBody>
          <a:bodyPr wrap="none" anchor="ctr"/>
          <a:lstStyle/>
          <a:p>
            <a:endParaRPr lang="en-US"/>
          </a:p>
        </p:txBody>
      </p:sp>
      <p:sp>
        <p:nvSpPr>
          <p:cNvPr id="32787" name="Line 34"/>
          <p:cNvSpPr>
            <a:spLocks noChangeShapeType="1"/>
          </p:cNvSpPr>
          <p:nvPr/>
        </p:nvSpPr>
        <p:spPr bwMode="auto">
          <a:xfrm>
            <a:off x="5781675" y="4572000"/>
            <a:ext cx="304800" cy="0"/>
          </a:xfrm>
          <a:prstGeom prst="line">
            <a:avLst/>
          </a:prstGeom>
          <a:noFill/>
          <a:ln w="9525">
            <a:solidFill>
              <a:schemeClr val="tx1"/>
            </a:solidFill>
            <a:round/>
            <a:headEnd/>
            <a:tailEnd/>
          </a:ln>
        </p:spPr>
        <p:txBody>
          <a:bodyPr wrap="none" anchor="ctr"/>
          <a:lstStyle/>
          <a:p>
            <a:endParaRPr lang="en-US"/>
          </a:p>
        </p:txBody>
      </p:sp>
      <p:sp>
        <p:nvSpPr>
          <p:cNvPr id="32788" name="Line 35"/>
          <p:cNvSpPr>
            <a:spLocks noChangeShapeType="1"/>
          </p:cNvSpPr>
          <p:nvPr/>
        </p:nvSpPr>
        <p:spPr bwMode="auto">
          <a:xfrm>
            <a:off x="5943600" y="4572000"/>
            <a:ext cx="0" cy="609600"/>
          </a:xfrm>
          <a:prstGeom prst="line">
            <a:avLst/>
          </a:prstGeom>
          <a:noFill/>
          <a:ln w="9525">
            <a:solidFill>
              <a:schemeClr val="tx1"/>
            </a:solidFill>
            <a:round/>
            <a:headEnd/>
            <a:tailEnd/>
          </a:ln>
        </p:spPr>
        <p:txBody>
          <a:bodyPr wrap="none" anchor="ctr"/>
          <a:lstStyle/>
          <a:p>
            <a:endParaRPr lang="en-US"/>
          </a:p>
        </p:txBody>
      </p:sp>
      <p:sp>
        <p:nvSpPr>
          <p:cNvPr id="32789" name="Oval 37"/>
          <p:cNvSpPr>
            <a:spLocks noChangeArrowheads="1"/>
          </p:cNvSpPr>
          <p:nvPr/>
        </p:nvSpPr>
        <p:spPr bwMode="auto">
          <a:xfrm>
            <a:off x="7620000" y="4343400"/>
            <a:ext cx="457200" cy="533400"/>
          </a:xfrm>
          <a:prstGeom prst="ellipse">
            <a:avLst/>
          </a:prstGeom>
          <a:noFill/>
          <a:ln w="9525">
            <a:solidFill>
              <a:schemeClr val="tx1"/>
            </a:solidFill>
            <a:round/>
            <a:headEnd/>
            <a:tailEnd/>
          </a:ln>
        </p:spPr>
        <p:txBody>
          <a:bodyPr wrap="none" anchor="ctr"/>
          <a:lstStyle/>
          <a:p>
            <a:endParaRPr lang="en-US"/>
          </a:p>
        </p:txBody>
      </p:sp>
      <p:sp>
        <p:nvSpPr>
          <p:cNvPr id="32790" name="Line 38"/>
          <p:cNvSpPr>
            <a:spLocks noChangeShapeType="1"/>
          </p:cNvSpPr>
          <p:nvPr/>
        </p:nvSpPr>
        <p:spPr bwMode="auto">
          <a:xfrm>
            <a:off x="7924800" y="4038600"/>
            <a:ext cx="0" cy="304800"/>
          </a:xfrm>
          <a:prstGeom prst="line">
            <a:avLst/>
          </a:prstGeom>
          <a:noFill/>
          <a:ln w="9525">
            <a:solidFill>
              <a:schemeClr val="tx1"/>
            </a:solidFill>
            <a:round/>
            <a:headEnd/>
            <a:tailEnd/>
          </a:ln>
        </p:spPr>
        <p:txBody>
          <a:bodyPr wrap="none" anchor="ctr"/>
          <a:lstStyle/>
          <a:p>
            <a:endParaRPr lang="en-US"/>
          </a:p>
        </p:txBody>
      </p:sp>
      <p:sp>
        <p:nvSpPr>
          <p:cNvPr id="32791" name="Line 39"/>
          <p:cNvSpPr>
            <a:spLocks noChangeShapeType="1"/>
          </p:cNvSpPr>
          <p:nvPr/>
        </p:nvSpPr>
        <p:spPr bwMode="auto">
          <a:xfrm>
            <a:off x="7934325" y="4876800"/>
            <a:ext cx="0" cy="304800"/>
          </a:xfrm>
          <a:prstGeom prst="line">
            <a:avLst/>
          </a:prstGeom>
          <a:noFill/>
          <a:ln w="9525">
            <a:solidFill>
              <a:schemeClr val="tx1"/>
            </a:solidFill>
            <a:round/>
            <a:headEnd/>
            <a:tailEnd/>
          </a:ln>
        </p:spPr>
        <p:txBody>
          <a:bodyPr wrap="none" anchor="ctr"/>
          <a:lstStyle/>
          <a:p>
            <a:endParaRPr lang="en-US"/>
          </a:p>
        </p:txBody>
      </p:sp>
      <p:sp>
        <p:nvSpPr>
          <p:cNvPr id="32792" name="Line 40"/>
          <p:cNvSpPr>
            <a:spLocks noChangeShapeType="1"/>
          </p:cNvSpPr>
          <p:nvPr/>
        </p:nvSpPr>
        <p:spPr bwMode="auto">
          <a:xfrm>
            <a:off x="6934200" y="4038600"/>
            <a:ext cx="0" cy="304800"/>
          </a:xfrm>
          <a:prstGeom prst="line">
            <a:avLst/>
          </a:prstGeom>
          <a:noFill/>
          <a:ln w="9525">
            <a:solidFill>
              <a:schemeClr val="tx1"/>
            </a:solidFill>
            <a:round/>
            <a:headEnd/>
            <a:tailEnd/>
          </a:ln>
        </p:spPr>
        <p:txBody>
          <a:bodyPr wrap="none" anchor="ctr"/>
          <a:lstStyle/>
          <a:p>
            <a:endParaRPr lang="en-US"/>
          </a:p>
        </p:txBody>
      </p:sp>
      <p:sp>
        <p:nvSpPr>
          <p:cNvPr id="32793" name="Freeform 41"/>
          <p:cNvSpPr>
            <a:spLocks/>
          </p:cNvSpPr>
          <p:nvPr/>
        </p:nvSpPr>
        <p:spPr bwMode="auto">
          <a:xfrm>
            <a:off x="6864350" y="4311650"/>
            <a:ext cx="236538" cy="842963"/>
          </a:xfrm>
          <a:custGeom>
            <a:avLst/>
            <a:gdLst>
              <a:gd name="T0" fmla="*/ 84138 w 149"/>
              <a:gd name="T1" fmla="*/ 1588 h 531"/>
              <a:gd name="T2" fmla="*/ 168275 w 149"/>
              <a:gd name="T3" fmla="*/ 30163 h 531"/>
              <a:gd name="T4" fmla="*/ 84138 w 149"/>
              <a:gd name="T5" fmla="*/ 85725 h 531"/>
              <a:gd name="T6" fmla="*/ 28575 w 149"/>
              <a:gd name="T7" fmla="*/ 142875 h 531"/>
              <a:gd name="T8" fmla="*/ 168275 w 149"/>
              <a:gd name="T9" fmla="*/ 169863 h 531"/>
              <a:gd name="T10" fmla="*/ 0 w 149"/>
              <a:gd name="T11" fmla="*/ 254000 h 531"/>
              <a:gd name="T12" fmla="*/ 57150 w 149"/>
              <a:gd name="T13" fmla="*/ 309563 h 531"/>
              <a:gd name="T14" fmla="*/ 57150 w 149"/>
              <a:gd name="T15" fmla="*/ 366713 h 531"/>
              <a:gd name="T16" fmla="*/ 141288 w 149"/>
              <a:gd name="T17" fmla="*/ 393700 h 531"/>
              <a:gd name="T18" fmla="*/ 57150 w 149"/>
              <a:gd name="T19" fmla="*/ 422275 h 531"/>
              <a:gd name="T20" fmla="*/ 141288 w 149"/>
              <a:gd name="T21" fmla="*/ 477838 h 531"/>
              <a:gd name="T22" fmla="*/ 84138 w 149"/>
              <a:gd name="T23" fmla="*/ 534988 h 531"/>
              <a:gd name="T24" fmla="*/ 84138 w 149"/>
              <a:gd name="T25" fmla="*/ 646113 h 531"/>
              <a:gd name="T26" fmla="*/ 57150 w 149"/>
              <a:gd name="T27" fmla="*/ 730250 h 531"/>
              <a:gd name="T28" fmla="*/ 84138 w 149"/>
              <a:gd name="T29" fmla="*/ 842963 h 5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9"/>
              <a:gd name="T46" fmla="*/ 0 h 531"/>
              <a:gd name="T47" fmla="*/ 149 w 149"/>
              <a:gd name="T48" fmla="*/ 531 h 5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9" h="531">
                <a:moveTo>
                  <a:pt x="53" y="1"/>
                </a:moveTo>
                <a:cubicBezTo>
                  <a:pt x="71" y="7"/>
                  <a:pt x="106" y="0"/>
                  <a:pt x="106" y="19"/>
                </a:cubicBezTo>
                <a:cubicBezTo>
                  <a:pt x="106" y="40"/>
                  <a:pt x="69" y="41"/>
                  <a:pt x="53" y="54"/>
                </a:cubicBezTo>
                <a:cubicBezTo>
                  <a:pt x="40" y="65"/>
                  <a:pt x="30" y="78"/>
                  <a:pt x="18" y="90"/>
                </a:cubicBezTo>
                <a:cubicBezTo>
                  <a:pt x="47" y="96"/>
                  <a:pt x="89" y="82"/>
                  <a:pt x="106" y="107"/>
                </a:cubicBezTo>
                <a:cubicBezTo>
                  <a:pt x="118" y="125"/>
                  <a:pt x="2" y="159"/>
                  <a:pt x="0" y="160"/>
                </a:cubicBezTo>
                <a:cubicBezTo>
                  <a:pt x="12" y="172"/>
                  <a:pt x="22" y="186"/>
                  <a:pt x="36" y="195"/>
                </a:cubicBezTo>
                <a:cubicBezTo>
                  <a:pt x="87" y="226"/>
                  <a:pt x="126" y="200"/>
                  <a:pt x="36" y="231"/>
                </a:cubicBezTo>
                <a:cubicBezTo>
                  <a:pt x="54" y="237"/>
                  <a:pt x="89" y="229"/>
                  <a:pt x="89" y="248"/>
                </a:cubicBezTo>
                <a:cubicBezTo>
                  <a:pt x="89" y="267"/>
                  <a:pt x="36" y="247"/>
                  <a:pt x="36" y="266"/>
                </a:cubicBezTo>
                <a:cubicBezTo>
                  <a:pt x="36" y="287"/>
                  <a:pt x="71" y="289"/>
                  <a:pt x="89" y="301"/>
                </a:cubicBezTo>
                <a:cubicBezTo>
                  <a:pt x="77" y="313"/>
                  <a:pt x="53" y="320"/>
                  <a:pt x="53" y="337"/>
                </a:cubicBezTo>
                <a:cubicBezTo>
                  <a:pt x="53" y="430"/>
                  <a:pt x="149" y="314"/>
                  <a:pt x="53" y="407"/>
                </a:cubicBezTo>
                <a:cubicBezTo>
                  <a:pt x="47" y="425"/>
                  <a:pt x="36" y="441"/>
                  <a:pt x="36" y="460"/>
                </a:cubicBezTo>
                <a:cubicBezTo>
                  <a:pt x="36" y="489"/>
                  <a:pt x="53" y="504"/>
                  <a:pt x="53" y="531"/>
                </a:cubicBezTo>
              </a:path>
            </a:pathLst>
          </a:custGeom>
          <a:noFill/>
          <a:ln w="9525">
            <a:solidFill>
              <a:schemeClr val="tx1"/>
            </a:solidFill>
            <a:round/>
            <a:headEnd/>
            <a:tailEnd/>
          </a:ln>
        </p:spPr>
        <p:txBody>
          <a:bodyPr wrap="none" anchor="ctr"/>
          <a:lstStyle/>
          <a:p>
            <a:endParaRPr lang="en-US"/>
          </a:p>
        </p:txBody>
      </p:sp>
      <p:sp>
        <p:nvSpPr>
          <p:cNvPr id="32794" name="Freeform 42"/>
          <p:cNvSpPr>
            <a:spLocks/>
          </p:cNvSpPr>
          <p:nvPr/>
        </p:nvSpPr>
        <p:spPr bwMode="auto">
          <a:xfrm>
            <a:off x="7759700" y="4343400"/>
            <a:ext cx="190500" cy="609600"/>
          </a:xfrm>
          <a:custGeom>
            <a:avLst/>
            <a:gdLst>
              <a:gd name="T0" fmla="*/ 165100 w 120"/>
              <a:gd name="T1" fmla="*/ 0 h 384"/>
              <a:gd name="T2" fmla="*/ 88900 w 120"/>
              <a:gd name="T3" fmla="*/ 152400 h 384"/>
              <a:gd name="T4" fmla="*/ 12700 w 120"/>
              <a:gd name="T5" fmla="*/ 304800 h 384"/>
              <a:gd name="T6" fmla="*/ 165100 w 120"/>
              <a:gd name="T7" fmla="*/ 381000 h 384"/>
              <a:gd name="T8" fmla="*/ 165100 w 120"/>
              <a:gd name="T9" fmla="*/ 609600 h 384"/>
              <a:gd name="T10" fmla="*/ 0 60000 65536"/>
              <a:gd name="T11" fmla="*/ 0 60000 65536"/>
              <a:gd name="T12" fmla="*/ 0 60000 65536"/>
              <a:gd name="T13" fmla="*/ 0 60000 65536"/>
              <a:gd name="T14" fmla="*/ 0 60000 65536"/>
              <a:gd name="T15" fmla="*/ 0 w 120"/>
              <a:gd name="T16" fmla="*/ 0 h 384"/>
              <a:gd name="T17" fmla="*/ 120 w 120"/>
              <a:gd name="T18" fmla="*/ 384 h 384"/>
            </a:gdLst>
            <a:ahLst/>
            <a:cxnLst>
              <a:cxn ang="T10">
                <a:pos x="T0" y="T1"/>
              </a:cxn>
              <a:cxn ang="T11">
                <a:pos x="T2" y="T3"/>
              </a:cxn>
              <a:cxn ang="T12">
                <a:pos x="T4" y="T5"/>
              </a:cxn>
              <a:cxn ang="T13">
                <a:pos x="T6" y="T7"/>
              </a:cxn>
              <a:cxn ang="T14">
                <a:pos x="T8" y="T9"/>
              </a:cxn>
            </a:cxnLst>
            <a:rect l="T15" t="T16" r="T17" b="T18"/>
            <a:pathLst>
              <a:path w="120" h="384">
                <a:moveTo>
                  <a:pt x="104" y="0"/>
                </a:moveTo>
                <a:cubicBezTo>
                  <a:pt x="88" y="32"/>
                  <a:pt x="72" y="64"/>
                  <a:pt x="56" y="96"/>
                </a:cubicBezTo>
                <a:cubicBezTo>
                  <a:pt x="40" y="128"/>
                  <a:pt x="0" y="168"/>
                  <a:pt x="8" y="192"/>
                </a:cubicBezTo>
                <a:cubicBezTo>
                  <a:pt x="16" y="216"/>
                  <a:pt x="88" y="208"/>
                  <a:pt x="104" y="240"/>
                </a:cubicBezTo>
                <a:cubicBezTo>
                  <a:pt x="120" y="272"/>
                  <a:pt x="104" y="360"/>
                  <a:pt x="104" y="384"/>
                </a:cubicBezTo>
              </a:path>
            </a:pathLst>
          </a:custGeom>
          <a:noFill/>
          <a:ln w="9525">
            <a:solidFill>
              <a:schemeClr val="tx1"/>
            </a:solidFill>
            <a:round/>
            <a:headEnd/>
            <a:tailEnd/>
          </a:ln>
        </p:spPr>
        <p:txBody>
          <a:bodyPr wrap="none" anchor="ctr"/>
          <a:lstStyle/>
          <a:p>
            <a:endParaRPr 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0" y="0"/>
            <a:ext cx="9144000" cy="701675"/>
          </a:xfrm>
          <a:prstGeom prst="rect">
            <a:avLst/>
          </a:prstGeom>
          <a:solidFill>
            <a:schemeClr val="tx1"/>
          </a:solidFill>
          <a:ln w="9525">
            <a:noFill/>
            <a:miter lim="800000"/>
            <a:headEnd/>
            <a:tailEnd/>
          </a:ln>
        </p:spPr>
        <p:txBody>
          <a:bodyPr>
            <a:spAutoFit/>
          </a:bodyPr>
          <a:lstStyle/>
          <a:p>
            <a:pPr algn="ctr">
              <a:spcBef>
                <a:spcPct val="50000"/>
              </a:spcBef>
            </a:pPr>
            <a:r>
              <a:rPr lang="en-US" sz="4000" b="1" u="sng" dirty="0">
                <a:solidFill>
                  <a:srgbClr val="FFFF00"/>
                </a:solidFill>
              </a:rPr>
              <a:t>NOR GATE </a:t>
            </a:r>
          </a:p>
        </p:txBody>
      </p:sp>
      <p:sp>
        <p:nvSpPr>
          <p:cNvPr id="33795" name="Line 3"/>
          <p:cNvSpPr>
            <a:spLocks noChangeShapeType="1"/>
          </p:cNvSpPr>
          <p:nvPr/>
        </p:nvSpPr>
        <p:spPr bwMode="auto">
          <a:xfrm>
            <a:off x="6553200" y="2057400"/>
            <a:ext cx="685800" cy="0"/>
          </a:xfrm>
          <a:prstGeom prst="line">
            <a:avLst/>
          </a:prstGeom>
          <a:noFill/>
          <a:ln w="9525">
            <a:solidFill>
              <a:schemeClr val="tx1"/>
            </a:solidFill>
            <a:round/>
            <a:headEnd/>
            <a:tailEnd/>
          </a:ln>
        </p:spPr>
        <p:txBody>
          <a:bodyPr wrap="none" anchor="ctr"/>
          <a:lstStyle/>
          <a:p>
            <a:endParaRPr lang="en-US"/>
          </a:p>
        </p:txBody>
      </p:sp>
      <p:sp>
        <p:nvSpPr>
          <p:cNvPr id="33796" name="Oval 4"/>
          <p:cNvSpPr>
            <a:spLocks noChangeArrowheads="1"/>
          </p:cNvSpPr>
          <p:nvPr/>
        </p:nvSpPr>
        <p:spPr bwMode="auto">
          <a:xfrm>
            <a:off x="4800600" y="1981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3797" name="Line 5"/>
          <p:cNvSpPr>
            <a:spLocks noChangeShapeType="1"/>
          </p:cNvSpPr>
          <p:nvPr/>
        </p:nvSpPr>
        <p:spPr bwMode="auto">
          <a:xfrm>
            <a:off x="1981200" y="1905000"/>
            <a:ext cx="1524000" cy="0"/>
          </a:xfrm>
          <a:prstGeom prst="line">
            <a:avLst/>
          </a:prstGeom>
          <a:noFill/>
          <a:ln w="9525">
            <a:solidFill>
              <a:schemeClr val="tx1"/>
            </a:solidFill>
            <a:round/>
            <a:headEnd/>
            <a:tailEnd/>
          </a:ln>
        </p:spPr>
        <p:txBody>
          <a:bodyPr wrap="none" anchor="ctr"/>
          <a:lstStyle/>
          <a:p>
            <a:endParaRPr lang="en-US"/>
          </a:p>
        </p:txBody>
      </p:sp>
      <p:sp>
        <p:nvSpPr>
          <p:cNvPr id="33798" name="Line 6"/>
          <p:cNvSpPr>
            <a:spLocks noChangeShapeType="1"/>
          </p:cNvSpPr>
          <p:nvPr/>
        </p:nvSpPr>
        <p:spPr bwMode="auto">
          <a:xfrm>
            <a:off x="1981200" y="2362200"/>
            <a:ext cx="1524000" cy="0"/>
          </a:xfrm>
          <a:prstGeom prst="line">
            <a:avLst/>
          </a:prstGeom>
          <a:noFill/>
          <a:ln w="9525">
            <a:solidFill>
              <a:schemeClr val="tx1"/>
            </a:solidFill>
            <a:round/>
            <a:headEnd/>
            <a:tailEnd/>
          </a:ln>
        </p:spPr>
        <p:txBody>
          <a:bodyPr wrap="none" anchor="ctr"/>
          <a:lstStyle/>
          <a:p>
            <a:endParaRPr lang="en-US"/>
          </a:p>
        </p:txBody>
      </p:sp>
      <p:sp>
        <p:nvSpPr>
          <p:cNvPr id="33799" name="Oval 7"/>
          <p:cNvSpPr>
            <a:spLocks noChangeArrowheads="1"/>
          </p:cNvSpPr>
          <p:nvPr/>
        </p:nvSpPr>
        <p:spPr bwMode="auto">
          <a:xfrm>
            <a:off x="1905000" y="1828800"/>
            <a:ext cx="762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3800" name="Oval 8"/>
          <p:cNvSpPr>
            <a:spLocks noChangeArrowheads="1"/>
          </p:cNvSpPr>
          <p:nvPr/>
        </p:nvSpPr>
        <p:spPr bwMode="auto">
          <a:xfrm>
            <a:off x="1905000" y="2286000"/>
            <a:ext cx="762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3801" name="Text Box 9"/>
          <p:cNvSpPr txBox="1">
            <a:spLocks noChangeArrowheads="1"/>
          </p:cNvSpPr>
          <p:nvPr/>
        </p:nvSpPr>
        <p:spPr bwMode="auto">
          <a:xfrm>
            <a:off x="685800" y="1676400"/>
            <a:ext cx="990600" cy="457200"/>
          </a:xfrm>
          <a:prstGeom prst="rect">
            <a:avLst/>
          </a:prstGeom>
          <a:noFill/>
          <a:ln w="9525">
            <a:noFill/>
            <a:miter lim="800000"/>
            <a:headEnd/>
            <a:tailEnd/>
          </a:ln>
        </p:spPr>
        <p:txBody>
          <a:bodyPr>
            <a:spAutoFit/>
          </a:bodyPr>
          <a:lstStyle/>
          <a:p>
            <a:pPr>
              <a:spcBef>
                <a:spcPct val="50000"/>
              </a:spcBef>
            </a:pPr>
            <a:r>
              <a:rPr lang="en-US"/>
              <a:t>  </a:t>
            </a:r>
            <a:r>
              <a:rPr lang="en-US" b="1">
                <a:solidFill>
                  <a:srgbClr val="FF0000"/>
                </a:solidFill>
              </a:rPr>
              <a:t> A</a:t>
            </a:r>
            <a:endParaRPr lang="en-US"/>
          </a:p>
        </p:txBody>
      </p:sp>
      <p:sp>
        <p:nvSpPr>
          <p:cNvPr id="33802" name="Text Box 10"/>
          <p:cNvSpPr txBox="1">
            <a:spLocks noChangeArrowheads="1"/>
          </p:cNvSpPr>
          <p:nvPr/>
        </p:nvSpPr>
        <p:spPr bwMode="auto">
          <a:xfrm>
            <a:off x="914400" y="2209800"/>
            <a:ext cx="914400" cy="457200"/>
          </a:xfrm>
          <a:prstGeom prst="rect">
            <a:avLst/>
          </a:prstGeom>
          <a:noFill/>
          <a:ln w="9525">
            <a:noFill/>
            <a:miter lim="800000"/>
            <a:headEnd/>
            <a:tailEnd/>
          </a:ln>
        </p:spPr>
        <p:txBody>
          <a:bodyPr>
            <a:spAutoFit/>
          </a:bodyPr>
          <a:lstStyle/>
          <a:p>
            <a:pPr>
              <a:spcBef>
                <a:spcPct val="50000"/>
              </a:spcBef>
            </a:pPr>
            <a:r>
              <a:rPr lang="en-US" b="1">
                <a:solidFill>
                  <a:srgbClr val="FF0000"/>
                </a:solidFill>
              </a:rPr>
              <a:t>B</a:t>
            </a:r>
            <a:endParaRPr lang="en-US"/>
          </a:p>
        </p:txBody>
      </p:sp>
      <p:sp>
        <p:nvSpPr>
          <p:cNvPr id="33803" name="Text Box 11"/>
          <p:cNvSpPr txBox="1">
            <a:spLocks noChangeArrowheads="1"/>
          </p:cNvSpPr>
          <p:nvPr/>
        </p:nvSpPr>
        <p:spPr bwMode="auto">
          <a:xfrm>
            <a:off x="2286000" y="3505200"/>
            <a:ext cx="4648200" cy="2647950"/>
          </a:xfrm>
          <a:prstGeom prst="rect">
            <a:avLst/>
          </a:prstGeom>
          <a:noFill/>
          <a:ln w="9525">
            <a:noFill/>
            <a:miter lim="800000"/>
            <a:headEnd/>
            <a:tailEnd/>
          </a:ln>
        </p:spPr>
        <p:txBody>
          <a:bodyPr>
            <a:spAutoFit/>
          </a:bodyPr>
          <a:lstStyle/>
          <a:p>
            <a:pPr>
              <a:spcBef>
                <a:spcPct val="50000"/>
              </a:spcBef>
            </a:pPr>
            <a:r>
              <a:rPr lang="en-US" b="1" u="sng"/>
              <a:t>A</a:t>
            </a:r>
            <a:r>
              <a:rPr lang="en-US" b="1"/>
              <a:t>	</a:t>
            </a:r>
            <a:r>
              <a:rPr lang="en-US" b="1" u="sng"/>
              <a:t>B</a:t>
            </a:r>
            <a:r>
              <a:rPr lang="en-US" b="1"/>
              <a:t>	</a:t>
            </a:r>
            <a:r>
              <a:rPr lang="en-US" b="1" u="sng"/>
              <a:t>Y</a:t>
            </a:r>
            <a:endParaRPr lang="en-US" b="1"/>
          </a:p>
          <a:p>
            <a:pPr>
              <a:spcBef>
                <a:spcPct val="50000"/>
              </a:spcBef>
            </a:pPr>
            <a:r>
              <a:rPr lang="en-US" b="1"/>
              <a:t>0	0	1</a:t>
            </a:r>
          </a:p>
          <a:p>
            <a:pPr>
              <a:spcBef>
                <a:spcPct val="50000"/>
              </a:spcBef>
            </a:pPr>
            <a:r>
              <a:rPr lang="en-US" b="1"/>
              <a:t>0	1	0</a:t>
            </a:r>
          </a:p>
          <a:p>
            <a:pPr>
              <a:spcBef>
                <a:spcPct val="50000"/>
              </a:spcBef>
            </a:pPr>
            <a:r>
              <a:rPr lang="en-US" b="1"/>
              <a:t>1	0	0</a:t>
            </a:r>
          </a:p>
          <a:p>
            <a:pPr>
              <a:spcBef>
                <a:spcPct val="50000"/>
              </a:spcBef>
            </a:pPr>
            <a:r>
              <a:rPr lang="en-US" b="1"/>
              <a:t>1	1	0</a:t>
            </a:r>
          </a:p>
        </p:txBody>
      </p:sp>
      <p:sp>
        <p:nvSpPr>
          <p:cNvPr id="33804" name="Rectangle 12"/>
          <p:cNvSpPr>
            <a:spLocks noChangeArrowheads="1"/>
          </p:cNvSpPr>
          <p:nvPr/>
        </p:nvSpPr>
        <p:spPr bwMode="auto">
          <a:xfrm>
            <a:off x="2209800" y="3352800"/>
            <a:ext cx="2667000" cy="3048000"/>
          </a:xfrm>
          <a:prstGeom prst="rect">
            <a:avLst/>
          </a:prstGeom>
          <a:noFill/>
          <a:ln w="9525">
            <a:solidFill>
              <a:schemeClr val="tx1"/>
            </a:solidFill>
            <a:miter lim="800000"/>
            <a:headEnd/>
            <a:tailEnd/>
          </a:ln>
        </p:spPr>
        <p:txBody>
          <a:bodyPr wrap="none" anchor="ctr"/>
          <a:lstStyle/>
          <a:p>
            <a:endParaRPr lang="en-US"/>
          </a:p>
        </p:txBody>
      </p:sp>
      <p:sp>
        <p:nvSpPr>
          <p:cNvPr id="33805" name="Freeform 13"/>
          <p:cNvSpPr>
            <a:spLocks/>
          </p:cNvSpPr>
          <p:nvPr/>
        </p:nvSpPr>
        <p:spPr bwMode="auto">
          <a:xfrm>
            <a:off x="3017838" y="1600200"/>
            <a:ext cx="569912" cy="1019175"/>
          </a:xfrm>
          <a:custGeom>
            <a:avLst/>
            <a:gdLst>
              <a:gd name="T0" fmla="*/ 72755 w 376"/>
              <a:gd name="T1" fmla="*/ 0 h 672"/>
              <a:gd name="T2" fmla="*/ 509283 w 376"/>
              <a:gd name="T3" fmla="*/ 291193 h 672"/>
              <a:gd name="T4" fmla="*/ 436528 w 376"/>
              <a:gd name="T5" fmla="*/ 873579 h 672"/>
              <a:gd name="T6" fmla="*/ 0 w 376"/>
              <a:gd name="T7" fmla="*/ 1019175 h 672"/>
              <a:gd name="T8" fmla="*/ 0 60000 65536"/>
              <a:gd name="T9" fmla="*/ 0 60000 65536"/>
              <a:gd name="T10" fmla="*/ 0 60000 65536"/>
              <a:gd name="T11" fmla="*/ 0 60000 65536"/>
              <a:gd name="T12" fmla="*/ 0 w 376"/>
              <a:gd name="T13" fmla="*/ 0 h 672"/>
              <a:gd name="T14" fmla="*/ 376 w 376"/>
              <a:gd name="T15" fmla="*/ 672 h 672"/>
            </a:gdLst>
            <a:ahLst/>
            <a:cxnLst>
              <a:cxn ang="T8">
                <a:pos x="T0" y="T1"/>
              </a:cxn>
              <a:cxn ang="T9">
                <a:pos x="T2" y="T3"/>
              </a:cxn>
              <a:cxn ang="T10">
                <a:pos x="T4" y="T5"/>
              </a:cxn>
              <a:cxn ang="T11">
                <a:pos x="T6" y="T7"/>
              </a:cxn>
            </a:cxnLst>
            <a:rect l="T12" t="T13" r="T14" b="T15"/>
            <a:pathLst>
              <a:path w="376" h="672">
                <a:moveTo>
                  <a:pt x="48" y="0"/>
                </a:moveTo>
                <a:cubicBezTo>
                  <a:pt x="172" y="48"/>
                  <a:pt x="296" y="96"/>
                  <a:pt x="336" y="192"/>
                </a:cubicBezTo>
                <a:cubicBezTo>
                  <a:pt x="376" y="288"/>
                  <a:pt x="344" y="496"/>
                  <a:pt x="288" y="576"/>
                </a:cubicBezTo>
                <a:cubicBezTo>
                  <a:pt x="232" y="656"/>
                  <a:pt x="48" y="656"/>
                  <a:pt x="0" y="672"/>
                </a:cubicBezTo>
              </a:path>
            </a:pathLst>
          </a:custGeom>
          <a:noFill/>
          <a:ln w="9525">
            <a:solidFill>
              <a:schemeClr val="tx1"/>
            </a:solidFill>
            <a:round/>
            <a:headEnd/>
            <a:tailEnd/>
          </a:ln>
        </p:spPr>
        <p:txBody>
          <a:bodyPr wrap="none" anchor="ctr"/>
          <a:lstStyle/>
          <a:p>
            <a:endParaRPr lang="en-US"/>
          </a:p>
        </p:txBody>
      </p:sp>
      <p:sp>
        <p:nvSpPr>
          <p:cNvPr id="33806" name="Freeform 14"/>
          <p:cNvSpPr>
            <a:spLocks/>
          </p:cNvSpPr>
          <p:nvPr/>
        </p:nvSpPr>
        <p:spPr bwMode="auto">
          <a:xfrm>
            <a:off x="3054350" y="1568450"/>
            <a:ext cx="1787525" cy="1169988"/>
          </a:xfrm>
          <a:custGeom>
            <a:avLst/>
            <a:gdLst>
              <a:gd name="T0" fmla="*/ 28575 w 1126"/>
              <a:gd name="T1" fmla="*/ 0 h 737"/>
              <a:gd name="T2" fmla="*/ 560387 w 1126"/>
              <a:gd name="T3" fmla="*/ 28575 h 737"/>
              <a:gd name="T4" fmla="*/ 644525 w 1126"/>
              <a:gd name="T5" fmla="*/ 0 h 737"/>
              <a:gd name="T6" fmla="*/ 952500 w 1126"/>
              <a:gd name="T7" fmla="*/ 55563 h 737"/>
              <a:gd name="T8" fmla="*/ 1317625 w 1126"/>
              <a:gd name="T9" fmla="*/ 168275 h 737"/>
              <a:gd name="T10" fmla="*/ 1400175 w 1126"/>
              <a:gd name="T11" fmla="*/ 196850 h 737"/>
              <a:gd name="T12" fmla="*/ 1484312 w 1126"/>
              <a:gd name="T13" fmla="*/ 223838 h 737"/>
              <a:gd name="T14" fmla="*/ 1765300 w 1126"/>
              <a:gd name="T15" fmla="*/ 476250 h 737"/>
              <a:gd name="T16" fmla="*/ 1736725 w 1126"/>
              <a:gd name="T17" fmla="*/ 812800 h 737"/>
              <a:gd name="T18" fmla="*/ 1400175 w 1126"/>
              <a:gd name="T19" fmla="*/ 923925 h 737"/>
              <a:gd name="T20" fmla="*/ 896937 w 1126"/>
              <a:gd name="T21" fmla="*/ 1092200 h 737"/>
              <a:gd name="T22" fmla="*/ 139700 w 1126"/>
              <a:gd name="T23" fmla="*/ 1120775 h 737"/>
              <a:gd name="T24" fmla="*/ 0 w 1126"/>
              <a:gd name="T25" fmla="*/ 1065213 h 7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26"/>
              <a:gd name="T40" fmla="*/ 0 h 737"/>
              <a:gd name="T41" fmla="*/ 1126 w 1126"/>
              <a:gd name="T42" fmla="*/ 737 h 7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26" h="737">
                <a:moveTo>
                  <a:pt x="18" y="0"/>
                </a:moveTo>
                <a:cubicBezTo>
                  <a:pt x="130" y="6"/>
                  <a:pt x="241" y="18"/>
                  <a:pt x="353" y="18"/>
                </a:cubicBezTo>
                <a:cubicBezTo>
                  <a:pt x="372" y="18"/>
                  <a:pt x="387" y="0"/>
                  <a:pt x="406" y="0"/>
                </a:cubicBezTo>
                <a:cubicBezTo>
                  <a:pt x="419" y="0"/>
                  <a:pt x="579" y="30"/>
                  <a:pt x="600" y="35"/>
                </a:cubicBezTo>
                <a:cubicBezTo>
                  <a:pt x="679" y="52"/>
                  <a:pt x="754" y="80"/>
                  <a:pt x="830" y="106"/>
                </a:cubicBezTo>
                <a:cubicBezTo>
                  <a:pt x="847" y="112"/>
                  <a:pt x="865" y="118"/>
                  <a:pt x="882" y="124"/>
                </a:cubicBezTo>
                <a:cubicBezTo>
                  <a:pt x="900" y="130"/>
                  <a:pt x="935" y="141"/>
                  <a:pt x="935" y="141"/>
                </a:cubicBezTo>
                <a:cubicBezTo>
                  <a:pt x="1023" y="200"/>
                  <a:pt x="1057" y="216"/>
                  <a:pt x="1112" y="300"/>
                </a:cubicBezTo>
                <a:cubicBezTo>
                  <a:pt x="1106" y="371"/>
                  <a:pt x="1126" y="449"/>
                  <a:pt x="1094" y="512"/>
                </a:cubicBezTo>
                <a:cubicBezTo>
                  <a:pt x="1093" y="514"/>
                  <a:pt x="909" y="573"/>
                  <a:pt x="882" y="582"/>
                </a:cubicBezTo>
                <a:cubicBezTo>
                  <a:pt x="776" y="617"/>
                  <a:pt x="671" y="654"/>
                  <a:pt x="565" y="688"/>
                </a:cubicBezTo>
                <a:cubicBezTo>
                  <a:pt x="413" y="737"/>
                  <a:pt x="247" y="700"/>
                  <a:pt x="88" y="706"/>
                </a:cubicBezTo>
                <a:cubicBezTo>
                  <a:pt x="23" y="684"/>
                  <a:pt x="52" y="696"/>
                  <a:pt x="0" y="671"/>
                </a:cubicBezTo>
              </a:path>
            </a:pathLst>
          </a:custGeom>
          <a:noFill/>
          <a:ln w="9525">
            <a:solidFill>
              <a:schemeClr val="tx1"/>
            </a:solidFill>
            <a:round/>
            <a:headEnd/>
            <a:tailEnd/>
          </a:ln>
        </p:spPr>
        <p:txBody>
          <a:bodyPr wrap="none" anchor="ctr"/>
          <a:lstStyle/>
          <a:p>
            <a:endParaRPr lang="en-US"/>
          </a:p>
        </p:txBody>
      </p:sp>
      <p:sp>
        <p:nvSpPr>
          <p:cNvPr id="33807" name="Line 15"/>
          <p:cNvSpPr>
            <a:spLocks noChangeShapeType="1"/>
          </p:cNvSpPr>
          <p:nvPr/>
        </p:nvSpPr>
        <p:spPr bwMode="auto">
          <a:xfrm>
            <a:off x="4800600" y="2057400"/>
            <a:ext cx="1828800" cy="0"/>
          </a:xfrm>
          <a:prstGeom prst="line">
            <a:avLst/>
          </a:prstGeom>
          <a:noFill/>
          <a:ln w="9525">
            <a:solidFill>
              <a:schemeClr val="tx1"/>
            </a:solidFill>
            <a:round/>
            <a:headEnd/>
            <a:tailEnd/>
          </a:ln>
        </p:spPr>
        <p:txBody>
          <a:bodyPr wrap="none" anchor="ctr"/>
          <a:lstStyle/>
          <a:p>
            <a:endParaRPr lang="en-US"/>
          </a:p>
        </p:txBody>
      </p:sp>
      <p:sp>
        <p:nvSpPr>
          <p:cNvPr id="33808" name="Text Box 16"/>
          <p:cNvSpPr txBox="1">
            <a:spLocks noChangeArrowheads="1"/>
          </p:cNvSpPr>
          <p:nvPr/>
        </p:nvSpPr>
        <p:spPr bwMode="auto">
          <a:xfrm>
            <a:off x="7467600" y="1828800"/>
            <a:ext cx="1295400" cy="457200"/>
          </a:xfrm>
          <a:prstGeom prst="rect">
            <a:avLst/>
          </a:prstGeom>
          <a:noFill/>
          <a:ln w="9525">
            <a:noFill/>
            <a:miter lim="800000"/>
            <a:headEnd/>
            <a:tailEnd/>
          </a:ln>
        </p:spPr>
        <p:txBody>
          <a:bodyPr>
            <a:spAutoFit/>
          </a:bodyPr>
          <a:lstStyle/>
          <a:p>
            <a:pPr>
              <a:spcBef>
                <a:spcPct val="50000"/>
              </a:spcBef>
            </a:pPr>
            <a:r>
              <a:rPr lang="en-US" b="1"/>
              <a:t>Y</a:t>
            </a:r>
          </a:p>
        </p:txBody>
      </p:sp>
      <p:sp>
        <p:nvSpPr>
          <p:cNvPr id="33809" name="Text Box 17"/>
          <p:cNvSpPr txBox="1">
            <a:spLocks noChangeArrowheads="1"/>
          </p:cNvSpPr>
          <p:nvPr/>
        </p:nvSpPr>
        <p:spPr bwMode="auto">
          <a:xfrm>
            <a:off x="0" y="4114800"/>
            <a:ext cx="1981200" cy="457200"/>
          </a:xfrm>
          <a:prstGeom prst="rect">
            <a:avLst/>
          </a:prstGeom>
          <a:noFill/>
          <a:ln w="9525">
            <a:noFill/>
            <a:miter lim="800000"/>
            <a:headEnd/>
            <a:tailEnd/>
          </a:ln>
        </p:spPr>
        <p:txBody>
          <a:bodyPr>
            <a:spAutoFit/>
          </a:bodyPr>
          <a:lstStyle/>
          <a:p>
            <a:pPr>
              <a:spcBef>
                <a:spcPct val="50000"/>
              </a:spcBef>
            </a:pPr>
            <a:r>
              <a:rPr lang="en-US" b="1"/>
              <a:t>Y=A+B</a:t>
            </a:r>
          </a:p>
        </p:txBody>
      </p:sp>
      <p:sp>
        <p:nvSpPr>
          <p:cNvPr id="33810" name="Line 18"/>
          <p:cNvSpPr>
            <a:spLocks noChangeShapeType="1"/>
          </p:cNvSpPr>
          <p:nvPr/>
        </p:nvSpPr>
        <p:spPr bwMode="auto">
          <a:xfrm>
            <a:off x="533400" y="4114800"/>
            <a:ext cx="457200" cy="0"/>
          </a:xfrm>
          <a:prstGeom prst="line">
            <a:avLst/>
          </a:prstGeom>
          <a:noFill/>
          <a:ln w="9525">
            <a:solidFill>
              <a:schemeClr val="tx1"/>
            </a:solidFill>
            <a:round/>
            <a:headEnd/>
            <a:tailEnd/>
          </a:ln>
        </p:spPr>
        <p:txBody>
          <a:bodyPr wrap="none" anchor="ctr"/>
          <a:lstStyle/>
          <a:p>
            <a:endParaRPr 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2590800" y="304800"/>
            <a:ext cx="4953000" cy="701675"/>
          </a:xfrm>
          <a:prstGeom prst="rect">
            <a:avLst/>
          </a:prstGeom>
          <a:noFill/>
          <a:ln w="9525">
            <a:noFill/>
            <a:miter lim="800000"/>
            <a:headEnd/>
            <a:tailEnd/>
          </a:ln>
        </p:spPr>
        <p:txBody>
          <a:bodyPr>
            <a:spAutoFit/>
          </a:bodyPr>
          <a:lstStyle/>
          <a:p>
            <a:pPr algn="ctr">
              <a:spcBef>
                <a:spcPct val="50000"/>
              </a:spcBef>
            </a:pPr>
            <a:r>
              <a:rPr lang="en-US" sz="4000" b="1" u="sng">
                <a:solidFill>
                  <a:srgbClr val="FF0000"/>
                </a:solidFill>
              </a:rPr>
              <a:t>NOR GATE</a:t>
            </a:r>
          </a:p>
        </p:txBody>
      </p:sp>
      <p:sp>
        <p:nvSpPr>
          <p:cNvPr id="34819" name="Line 3"/>
          <p:cNvSpPr>
            <a:spLocks noChangeShapeType="1"/>
          </p:cNvSpPr>
          <p:nvPr/>
        </p:nvSpPr>
        <p:spPr bwMode="auto">
          <a:xfrm>
            <a:off x="2286000" y="1752600"/>
            <a:ext cx="1524000" cy="0"/>
          </a:xfrm>
          <a:prstGeom prst="line">
            <a:avLst/>
          </a:prstGeom>
          <a:noFill/>
          <a:ln w="9525">
            <a:solidFill>
              <a:schemeClr val="tx1"/>
            </a:solidFill>
            <a:round/>
            <a:headEnd/>
            <a:tailEnd/>
          </a:ln>
        </p:spPr>
        <p:txBody>
          <a:bodyPr wrap="none" anchor="ctr"/>
          <a:lstStyle/>
          <a:p>
            <a:endParaRPr lang="en-US"/>
          </a:p>
        </p:txBody>
      </p:sp>
      <p:sp>
        <p:nvSpPr>
          <p:cNvPr id="34820" name="Line 4"/>
          <p:cNvSpPr>
            <a:spLocks noChangeShapeType="1"/>
          </p:cNvSpPr>
          <p:nvPr/>
        </p:nvSpPr>
        <p:spPr bwMode="auto">
          <a:xfrm>
            <a:off x="2362200" y="2514600"/>
            <a:ext cx="1524000" cy="0"/>
          </a:xfrm>
          <a:prstGeom prst="line">
            <a:avLst/>
          </a:prstGeom>
          <a:noFill/>
          <a:ln w="9525">
            <a:solidFill>
              <a:schemeClr val="tx1"/>
            </a:solidFill>
            <a:round/>
            <a:headEnd/>
            <a:tailEnd/>
          </a:ln>
        </p:spPr>
        <p:txBody>
          <a:bodyPr wrap="none" anchor="ctr"/>
          <a:lstStyle/>
          <a:p>
            <a:endParaRPr lang="en-US"/>
          </a:p>
        </p:txBody>
      </p:sp>
      <p:sp>
        <p:nvSpPr>
          <p:cNvPr id="34821" name="Oval 5"/>
          <p:cNvSpPr>
            <a:spLocks noChangeArrowheads="1"/>
          </p:cNvSpPr>
          <p:nvPr/>
        </p:nvSpPr>
        <p:spPr bwMode="auto">
          <a:xfrm>
            <a:off x="2209800" y="2438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4822" name="Oval 6"/>
          <p:cNvSpPr>
            <a:spLocks noChangeArrowheads="1"/>
          </p:cNvSpPr>
          <p:nvPr/>
        </p:nvSpPr>
        <p:spPr bwMode="auto">
          <a:xfrm>
            <a:off x="2133600" y="1676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4823" name="Line 7"/>
          <p:cNvSpPr>
            <a:spLocks noChangeShapeType="1"/>
          </p:cNvSpPr>
          <p:nvPr/>
        </p:nvSpPr>
        <p:spPr bwMode="auto">
          <a:xfrm>
            <a:off x="6553200" y="2133600"/>
            <a:ext cx="838200" cy="0"/>
          </a:xfrm>
          <a:prstGeom prst="line">
            <a:avLst/>
          </a:prstGeom>
          <a:noFill/>
          <a:ln w="9525">
            <a:solidFill>
              <a:schemeClr val="tx1"/>
            </a:solidFill>
            <a:round/>
            <a:headEnd/>
            <a:tailEnd/>
          </a:ln>
        </p:spPr>
        <p:txBody>
          <a:bodyPr wrap="none" anchor="ctr"/>
          <a:lstStyle/>
          <a:p>
            <a:endParaRPr lang="en-US"/>
          </a:p>
        </p:txBody>
      </p:sp>
      <p:sp>
        <p:nvSpPr>
          <p:cNvPr id="34824" name="Oval 8"/>
          <p:cNvSpPr>
            <a:spLocks noChangeArrowheads="1"/>
          </p:cNvSpPr>
          <p:nvPr/>
        </p:nvSpPr>
        <p:spPr bwMode="auto">
          <a:xfrm flipH="1">
            <a:off x="7391400" y="19812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4825" name="Oval 9"/>
          <p:cNvSpPr>
            <a:spLocks noChangeArrowheads="1"/>
          </p:cNvSpPr>
          <p:nvPr/>
        </p:nvSpPr>
        <p:spPr bwMode="auto">
          <a:xfrm flipH="1">
            <a:off x="6400800" y="2057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4826" name="Text Box 10"/>
          <p:cNvSpPr txBox="1">
            <a:spLocks noChangeArrowheads="1"/>
          </p:cNvSpPr>
          <p:nvPr/>
        </p:nvSpPr>
        <p:spPr bwMode="auto">
          <a:xfrm>
            <a:off x="7391400" y="2286000"/>
            <a:ext cx="1752600" cy="457200"/>
          </a:xfrm>
          <a:prstGeom prst="rect">
            <a:avLst/>
          </a:prstGeom>
          <a:noFill/>
          <a:ln w="9525">
            <a:noFill/>
            <a:miter lim="800000"/>
            <a:headEnd/>
            <a:tailEnd/>
          </a:ln>
        </p:spPr>
        <p:txBody>
          <a:bodyPr>
            <a:spAutoFit/>
          </a:bodyPr>
          <a:lstStyle/>
          <a:p>
            <a:pPr>
              <a:spcBef>
                <a:spcPct val="50000"/>
              </a:spcBef>
            </a:pPr>
            <a:r>
              <a:rPr lang="en-US" b="1">
                <a:solidFill>
                  <a:srgbClr val="FF0000"/>
                </a:solidFill>
              </a:rPr>
              <a:t>A+B = Y</a:t>
            </a:r>
            <a:endParaRPr lang="en-US"/>
          </a:p>
        </p:txBody>
      </p:sp>
      <p:sp>
        <p:nvSpPr>
          <p:cNvPr id="34827" name="Line 11"/>
          <p:cNvSpPr>
            <a:spLocks noChangeShapeType="1"/>
          </p:cNvSpPr>
          <p:nvPr/>
        </p:nvSpPr>
        <p:spPr bwMode="auto">
          <a:xfrm>
            <a:off x="533400" y="3581400"/>
            <a:ext cx="8077200" cy="0"/>
          </a:xfrm>
          <a:prstGeom prst="line">
            <a:avLst/>
          </a:prstGeom>
          <a:noFill/>
          <a:ln w="9525">
            <a:solidFill>
              <a:schemeClr val="tx1"/>
            </a:solidFill>
            <a:round/>
            <a:headEnd/>
            <a:tailEnd/>
          </a:ln>
        </p:spPr>
        <p:txBody>
          <a:bodyPr wrap="none" anchor="ctr"/>
          <a:lstStyle/>
          <a:p>
            <a:endParaRPr lang="en-US"/>
          </a:p>
        </p:txBody>
      </p:sp>
      <p:sp>
        <p:nvSpPr>
          <p:cNvPr id="34828" name="Line 12"/>
          <p:cNvSpPr>
            <a:spLocks noChangeShapeType="1"/>
          </p:cNvSpPr>
          <p:nvPr/>
        </p:nvSpPr>
        <p:spPr bwMode="auto">
          <a:xfrm>
            <a:off x="533400" y="4038600"/>
            <a:ext cx="5867400" cy="0"/>
          </a:xfrm>
          <a:prstGeom prst="line">
            <a:avLst/>
          </a:prstGeom>
          <a:noFill/>
          <a:ln w="9525">
            <a:solidFill>
              <a:schemeClr val="tx1"/>
            </a:solidFill>
            <a:round/>
            <a:headEnd/>
            <a:tailEnd/>
          </a:ln>
        </p:spPr>
        <p:txBody>
          <a:bodyPr wrap="none" anchor="ctr"/>
          <a:lstStyle/>
          <a:p>
            <a:endParaRPr lang="en-US"/>
          </a:p>
        </p:txBody>
      </p:sp>
      <p:sp>
        <p:nvSpPr>
          <p:cNvPr id="34829" name="Line 13"/>
          <p:cNvSpPr>
            <a:spLocks noChangeShapeType="1"/>
          </p:cNvSpPr>
          <p:nvPr/>
        </p:nvSpPr>
        <p:spPr bwMode="auto">
          <a:xfrm>
            <a:off x="533400" y="4495800"/>
            <a:ext cx="8077200" cy="0"/>
          </a:xfrm>
          <a:prstGeom prst="line">
            <a:avLst/>
          </a:prstGeom>
          <a:noFill/>
          <a:ln w="9525">
            <a:solidFill>
              <a:schemeClr val="tx1"/>
            </a:solidFill>
            <a:round/>
            <a:headEnd/>
            <a:tailEnd/>
          </a:ln>
        </p:spPr>
        <p:txBody>
          <a:bodyPr wrap="none" anchor="ctr"/>
          <a:lstStyle/>
          <a:p>
            <a:endParaRPr lang="en-US"/>
          </a:p>
        </p:txBody>
      </p:sp>
      <p:sp>
        <p:nvSpPr>
          <p:cNvPr id="34830" name="Line 14"/>
          <p:cNvSpPr>
            <a:spLocks noChangeShapeType="1"/>
          </p:cNvSpPr>
          <p:nvPr/>
        </p:nvSpPr>
        <p:spPr bwMode="auto">
          <a:xfrm>
            <a:off x="533400" y="5105400"/>
            <a:ext cx="8077200" cy="0"/>
          </a:xfrm>
          <a:prstGeom prst="line">
            <a:avLst/>
          </a:prstGeom>
          <a:noFill/>
          <a:ln w="9525">
            <a:solidFill>
              <a:schemeClr val="tx1"/>
            </a:solidFill>
            <a:round/>
            <a:headEnd/>
            <a:tailEnd/>
          </a:ln>
        </p:spPr>
        <p:txBody>
          <a:bodyPr wrap="none" anchor="ctr"/>
          <a:lstStyle/>
          <a:p>
            <a:endParaRPr lang="en-US"/>
          </a:p>
        </p:txBody>
      </p:sp>
      <p:sp>
        <p:nvSpPr>
          <p:cNvPr id="34831" name="Line 15"/>
          <p:cNvSpPr>
            <a:spLocks noChangeShapeType="1"/>
          </p:cNvSpPr>
          <p:nvPr/>
        </p:nvSpPr>
        <p:spPr bwMode="auto">
          <a:xfrm>
            <a:off x="533400" y="5638800"/>
            <a:ext cx="8077200" cy="0"/>
          </a:xfrm>
          <a:prstGeom prst="line">
            <a:avLst/>
          </a:prstGeom>
          <a:noFill/>
          <a:ln w="9525">
            <a:solidFill>
              <a:schemeClr val="tx1"/>
            </a:solidFill>
            <a:round/>
            <a:headEnd/>
            <a:tailEnd/>
          </a:ln>
        </p:spPr>
        <p:txBody>
          <a:bodyPr wrap="none" anchor="ctr"/>
          <a:lstStyle/>
          <a:p>
            <a:endParaRPr lang="en-US"/>
          </a:p>
        </p:txBody>
      </p:sp>
      <p:sp>
        <p:nvSpPr>
          <p:cNvPr id="34832" name="Line 16"/>
          <p:cNvSpPr>
            <a:spLocks noChangeShapeType="1"/>
          </p:cNvSpPr>
          <p:nvPr/>
        </p:nvSpPr>
        <p:spPr bwMode="auto">
          <a:xfrm>
            <a:off x="533400" y="6172200"/>
            <a:ext cx="8077200" cy="0"/>
          </a:xfrm>
          <a:prstGeom prst="line">
            <a:avLst/>
          </a:prstGeom>
          <a:noFill/>
          <a:ln w="9525">
            <a:solidFill>
              <a:schemeClr val="tx1"/>
            </a:solidFill>
            <a:round/>
            <a:headEnd/>
            <a:tailEnd/>
          </a:ln>
        </p:spPr>
        <p:txBody>
          <a:bodyPr wrap="none" anchor="ctr"/>
          <a:lstStyle/>
          <a:p>
            <a:endParaRPr lang="en-US"/>
          </a:p>
        </p:txBody>
      </p:sp>
      <p:sp>
        <p:nvSpPr>
          <p:cNvPr id="34833" name="Line 17"/>
          <p:cNvSpPr>
            <a:spLocks noChangeShapeType="1"/>
          </p:cNvSpPr>
          <p:nvPr/>
        </p:nvSpPr>
        <p:spPr bwMode="auto">
          <a:xfrm>
            <a:off x="609600" y="6705600"/>
            <a:ext cx="8077200" cy="0"/>
          </a:xfrm>
          <a:prstGeom prst="line">
            <a:avLst/>
          </a:prstGeom>
          <a:noFill/>
          <a:ln w="9525">
            <a:solidFill>
              <a:schemeClr val="tx1"/>
            </a:solidFill>
            <a:round/>
            <a:headEnd/>
            <a:tailEnd/>
          </a:ln>
        </p:spPr>
        <p:txBody>
          <a:bodyPr wrap="none" anchor="ctr"/>
          <a:lstStyle/>
          <a:p>
            <a:endParaRPr lang="en-US"/>
          </a:p>
        </p:txBody>
      </p:sp>
      <p:sp>
        <p:nvSpPr>
          <p:cNvPr id="34834" name="Line 18"/>
          <p:cNvSpPr>
            <a:spLocks noChangeShapeType="1"/>
          </p:cNvSpPr>
          <p:nvPr/>
        </p:nvSpPr>
        <p:spPr bwMode="auto">
          <a:xfrm>
            <a:off x="3200400" y="4038600"/>
            <a:ext cx="0" cy="2667000"/>
          </a:xfrm>
          <a:prstGeom prst="line">
            <a:avLst/>
          </a:prstGeom>
          <a:noFill/>
          <a:ln w="9525">
            <a:solidFill>
              <a:schemeClr val="tx1"/>
            </a:solidFill>
            <a:round/>
            <a:headEnd/>
            <a:tailEnd/>
          </a:ln>
        </p:spPr>
        <p:txBody>
          <a:bodyPr wrap="none" anchor="ctr"/>
          <a:lstStyle/>
          <a:p>
            <a:endParaRPr lang="en-US"/>
          </a:p>
        </p:txBody>
      </p:sp>
      <p:sp>
        <p:nvSpPr>
          <p:cNvPr id="34835" name="Line 19"/>
          <p:cNvSpPr>
            <a:spLocks noChangeShapeType="1"/>
          </p:cNvSpPr>
          <p:nvPr/>
        </p:nvSpPr>
        <p:spPr bwMode="auto">
          <a:xfrm>
            <a:off x="6400800" y="3581400"/>
            <a:ext cx="0" cy="3124200"/>
          </a:xfrm>
          <a:prstGeom prst="line">
            <a:avLst/>
          </a:prstGeom>
          <a:noFill/>
          <a:ln w="9525">
            <a:solidFill>
              <a:schemeClr val="tx1"/>
            </a:solidFill>
            <a:round/>
            <a:headEnd/>
            <a:tailEnd/>
          </a:ln>
        </p:spPr>
        <p:txBody>
          <a:bodyPr wrap="none" anchor="ctr"/>
          <a:lstStyle/>
          <a:p>
            <a:endParaRPr lang="en-US"/>
          </a:p>
        </p:txBody>
      </p:sp>
      <p:sp>
        <p:nvSpPr>
          <p:cNvPr id="34836" name="Text Box 20"/>
          <p:cNvSpPr txBox="1">
            <a:spLocks noChangeArrowheads="1"/>
          </p:cNvSpPr>
          <p:nvPr/>
        </p:nvSpPr>
        <p:spPr bwMode="auto">
          <a:xfrm>
            <a:off x="6705600" y="3657600"/>
            <a:ext cx="1828800" cy="457200"/>
          </a:xfrm>
          <a:prstGeom prst="rect">
            <a:avLst/>
          </a:prstGeom>
          <a:noFill/>
          <a:ln w="9525">
            <a:noFill/>
            <a:miter lim="800000"/>
            <a:headEnd/>
            <a:tailEnd/>
          </a:ln>
        </p:spPr>
        <p:txBody>
          <a:bodyPr>
            <a:spAutoFit/>
          </a:bodyPr>
          <a:lstStyle/>
          <a:p>
            <a:pPr>
              <a:spcBef>
                <a:spcPct val="50000"/>
              </a:spcBef>
            </a:pPr>
            <a:r>
              <a:rPr lang="en-US" b="1">
                <a:solidFill>
                  <a:srgbClr val="FF0000"/>
                </a:solidFill>
              </a:rPr>
              <a:t>OUT PUT</a:t>
            </a:r>
            <a:endParaRPr lang="en-US" b="1">
              <a:solidFill>
                <a:schemeClr val="accent2"/>
              </a:solidFill>
            </a:endParaRPr>
          </a:p>
        </p:txBody>
      </p:sp>
      <p:sp>
        <p:nvSpPr>
          <p:cNvPr id="34837" name="Text Box 21"/>
          <p:cNvSpPr txBox="1">
            <a:spLocks noChangeArrowheads="1"/>
          </p:cNvSpPr>
          <p:nvPr/>
        </p:nvSpPr>
        <p:spPr bwMode="auto">
          <a:xfrm>
            <a:off x="2133600" y="3657600"/>
            <a:ext cx="2743200" cy="457200"/>
          </a:xfrm>
          <a:prstGeom prst="rect">
            <a:avLst/>
          </a:prstGeom>
          <a:noFill/>
          <a:ln w="9525">
            <a:noFill/>
            <a:miter lim="800000"/>
            <a:headEnd/>
            <a:tailEnd/>
          </a:ln>
        </p:spPr>
        <p:txBody>
          <a:bodyPr>
            <a:spAutoFit/>
          </a:bodyPr>
          <a:lstStyle/>
          <a:p>
            <a:pPr>
              <a:spcBef>
                <a:spcPct val="50000"/>
              </a:spcBef>
            </a:pPr>
            <a:r>
              <a:rPr lang="en-US"/>
              <a:t>      </a:t>
            </a:r>
            <a:r>
              <a:rPr lang="en-US" b="1">
                <a:solidFill>
                  <a:schemeClr val="accent2"/>
                </a:solidFill>
              </a:rPr>
              <a:t>INPUTS</a:t>
            </a:r>
          </a:p>
        </p:txBody>
      </p:sp>
      <p:sp>
        <p:nvSpPr>
          <p:cNvPr id="34838" name="Text Box 22"/>
          <p:cNvSpPr txBox="1">
            <a:spLocks noChangeArrowheads="1"/>
          </p:cNvSpPr>
          <p:nvPr/>
        </p:nvSpPr>
        <p:spPr bwMode="auto">
          <a:xfrm>
            <a:off x="1828800" y="4191000"/>
            <a:ext cx="990600" cy="457200"/>
          </a:xfrm>
          <a:prstGeom prst="rect">
            <a:avLst/>
          </a:prstGeom>
          <a:noFill/>
          <a:ln w="9525">
            <a:noFill/>
            <a:miter lim="800000"/>
            <a:headEnd/>
            <a:tailEnd/>
          </a:ln>
        </p:spPr>
        <p:txBody>
          <a:bodyPr>
            <a:spAutoFit/>
          </a:bodyPr>
          <a:lstStyle/>
          <a:p>
            <a:pPr>
              <a:spcBef>
                <a:spcPct val="50000"/>
              </a:spcBef>
            </a:pPr>
            <a:r>
              <a:rPr lang="en-US" b="1">
                <a:solidFill>
                  <a:srgbClr val="FF0000"/>
                </a:solidFill>
              </a:rPr>
              <a:t>A</a:t>
            </a:r>
            <a:endParaRPr lang="en-US"/>
          </a:p>
        </p:txBody>
      </p:sp>
      <p:sp>
        <p:nvSpPr>
          <p:cNvPr id="34839" name="Text Box 23"/>
          <p:cNvSpPr txBox="1">
            <a:spLocks noChangeArrowheads="1"/>
          </p:cNvSpPr>
          <p:nvPr/>
        </p:nvSpPr>
        <p:spPr bwMode="auto">
          <a:xfrm>
            <a:off x="1752600" y="4724400"/>
            <a:ext cx="990600" cy="457200"/>
          </a:xfrm>
          <a:prstGeom prst="rect">
            <a:avLst/>
          </a:prstGeom>
          <a:noFill/>
          <a:ln w="9525">
            <a:noFill/>
            <a:miter lim="800000"/>
            <a:headEnd/>
            <a:tailEnd/>
          </a:ln>
        </p:spPr>
        <p:txBody>
          <a:bodyPr>
            <a:spAutoFit/>
          </a:bodyPr>
          <a:lstStyle/>
          <a:p>
            <a:pPr>
              <a:spcBef>
                <a:spcPct val="50000"/>
              </a:spcBef>
            </a:pPr>
            <a:r>
              <a:rPr lang="en-US"/>
              <a:t>  </a:t>
            </a:r>
            <a:r>
              <a:rPr lang="en-US" b="1">
                <a:solidFill>
                  <a:srgbClr val="FF0000"/>
                </a:solidFill>
              </a:rPr>
              <a:t>0</a:t>
            </a:r>
          </a:p>
        </p:txBody>
      </p:sp>
      <p:sp>
        <p:nvSpPr>
          <p:cNvPr id="34840" name="Text Box 24"/>
          <p:cNvSpPr txBox="1">
            <a:spLocks noChangeArrowheads="1"/>
          </p:cNvSpPr>
          <p:nvPr/>
        </p:nvSpPr>
        <p:spPr bwMode="auto">
          <a:xfrm>
            <a:off x="1676400" y="5181600"/>
            <a:ext cx="762000" cy="457200"/>
          </a:xfrm>
          <a:prstGeom prst="rect">
            <a:avLst/>
          </a:prstGeom>
          <a:noFill/>
          <a:ln w="9525">
            <a:noFill/>
            <a:miter lim="800000"/>
            <a:headEnd/>
            <a:tailEnd/>
          </a:ln>
        </p:spPr>
        <p:txBody>
          <a:bodyPr>
            <a:spAutoFit/>
          </a:bodyPr>
          <a:lstStyle/>
          <a:p>
            <a:pPr>
              <a:spcBef>
                <a:spcPct val="50000"/>
              </a:spcBef>
            </a:pPr>
            <a:r>
              <a:rPr lang="en-US"/>
              <a:t>   </a:t>
            </a:r>
            <a:r>
              <a:rPr lang="en-US" b="1">
                <a:solidFill>
                  <a:srgbClr val="FF0000"/>
                </a:solidFill>
              </a:rPr>
              <a:t>0</a:t>
            </a:r>
            <a:r>
              <a:rPr lang="en-US"/>
              <a:t> </a:t>
            </a:r>
          </a:p>
        </p:txBody>
      </p:sp>
      <p:sp>
        <p:nvSpPr>
          <p:cNvPr id="34841" name="Text Box 25"/>
          <p:cNvSpPr txBox="1">
            <a:spLocks noChangeArrowheads="1"/>
          </p:cNvSpPr>
          <p:nvPr/>
        </p:nvSpPr>
        <p:spPr bwMode="auto">
          <a:xfrm>
            <a:off x="1600200" y="5715000"/>
            <a:ext cx="990600" cy="457200"/>
          </a:xfrm>
          <a:prstGeom prst="rect">
            <a:avLst/>
          </a:prstGeom>
          <a:noFill/>
          <a:ln w="9525">
            <a:noFill/>
            <a:miter lim="800000"/>
            <a:headEnd/>
            <a:tailEnd/>
          </a:ln>
        </p:spPr>
        <p:txBody>
          <a:bodyPr>
            <a:spAutoFit/>
          </a:bodyPr>
          <a:lstStyle/>
          <a:p>
            <a:pPr>
              <a:spcBef>
                <a:spcPct val="50000"/>
              </a:spcBef>
            </a:pPr>
            <a:r>
              <a:rPr lang="en-US"/>
              <a:t>   </a:t>
            </a:r>
            <a:r>
              <a:rPr lang="en-US" b="1">
                <a:solidFill>
                  <a:srgbClr val="FF0000"/>
                </a:solidFill>
              </a:rPr>
              <a:t> 1</a:t>
            </a:r>
            <a:r>
              <a:rPr lang="en-US"/>
              <a:t> </a:t>
            </a:r>
          </a:p>
        </p:txBody>
      </p:sp>
      <p:sp>
        <p:nvSpPr>
          <p:cNvPr id="34842" name="Text Box 26"/>
          <p:cNvSpPr txBox="1">
            <a:spLocks noChangeArrowheads="1"/>
          </p:cNvSpPr>
          <p:nvPr/>
        </p:nvSpPr>
        <p:spPr bwMode="auto">
          <a:xfrm>
            <a:off x="1600200" y="6248400"/>
            <a:ext cx="1371600" cy="457200"/>
          </a:xfrm>
          <a:prstGeom prst="rect">
            <a:avLst/>
          </a:prstGeom>
          <a:noFill/>
          <a:ln w="9525">
            <a:noFill/>
            <a:miter lim="800000"/>
            <a:headEnd/>
            <a:tailEnd/>
          </a:ln>
        </p:spPr>
        <p:txBody>
          <a:bodyPr>
            <a:spAutoFit/>
          </a:bodyPr>
          <a:lstStyle/>
          <a:p>
            <a:pPr>
              <a:spcBef>
                <a:spcPct val="50000"/>
              </a:spcBef>
            </a:pPr>
            <a:r>
              <a:rPr lang="en-US"/>
              <a:t>    </a:t>
            </a:r>
            <a:r>
              <a:rPr lang="en-US" b="1">
                <a:solidFill>
                  <a:srgbClr val="FF0000"/>
                </a:solidFill>
              </a:rPr>
              <a:t>1</a:t>
            </a:r>
          </a:p>
        </p:txBody>
      </p:sp>
      <p:sp>
        <p:nvSpPr>
          <p:cNvPr id="34843" name="Text Box 27"/>
          <p:cNvSpPr txBox="1">
            <a:spLocks noChangeArrowheads="1"/>
          </p:cNvSpPr>
          <p:nvPr/>
        </p:nvSpPr>
        <p:spPr bwMode="auto">
          <a:xfrm>
            <a:off x="4648200" y="4114800"/>
            <a:ext cx="1143000" cy="457200"/>
          </a:xfrm>
          <a:prstGeom prst="rect">
            <a:avLst/>
          </a:prstGeom>
          <a:noFill/>
          <a:ln w="9525">
            <a:noFill/>
            <a:miter lim="800000"/>
            <a:headEnd/>
            <a:tailEnd/>
          </a:ln>
        </p:spPr>
        <p:txBody>
          <a:bodyPr>
            <a:spAutoFit/>
          </a:bodyPr>
          <a:lstStyle/>
          <a:p>
            <a:pPr>
              <a:spcBef>
                <a:spcPct val="50000"/>
              </a:spcBef>
            </a:pPr>
            <a:r>
              <a:rPr lang="en-US" b="1">
                <a:solidFill>
                  <a:srgbClr val="FF0000"/>
                </a:solidFill>
              </a:rPr>
              <a:t>B</a:t>
            </a:r>
            <a:endParaRPr lang="en-US">
              <a:solidFill>
                <a:srgbClr val="FF0000"/>
              </a:solidFill>
            </a:endParaRPr>
          </a:p>
        </p:txBody>
      </p:sp>
      <p:sp>
        <p:nvSpPr>
          <p:cNvPr id="34844" name="Text Box 28"/>
          <p:cNvSpPr txBox="1">
            <a:spLocks noChangeArrowheads="1"/>
          </p:cNvSpPr>
          <p:nvPr/>
        </p:nvSpPr>
        <p:spPr bwMode="auto">
          <a:xfrm>
            <a:off x="4419600" y="4572000"/>
            <a:ext cx="1143000" cy="457200"/>
          </a:xfrm>
          <a:prstGeom prst="rect">
            <a:avLst/>
          </a:prstGeom>
          <a:noFill/>
          <a:ln w="9525">
            <a:noFill/>
            <a:miter lim="800000"/>
            <a:headEnd/>
            <a:tailEnd/>
          </a:ln>
        </p:spPr>
        <p:txBody>
          <a:bodyPr>
            <a:spAutoFit/>
          </a:bodyPr>
          <a:lstStyle/>
          <a:p>
            <a:pPr>
              <a:spcBef>
                <a:spcPct val="50000"/>
              </a:spcBef>
            </a:pPr>
            <a:r>
              <a:rPr lang="en-US"/>
              <a:t>   </a:t>
            </a:r>
            <a:r>
              <a:rPr lang="en-US" b="1">
                <a:solidFill>
                  <a:srgbClr val="FF0000"/>
                </a:solidFill>
              </a:rPr>
              <a:t>0</a:t>
            </a:r>
          </a:p>
        </p:txBody>
      </p:sp>
      <p:sp>
        <p:nvSpPr>
          <p:cNvPr id="34845" name="Text Box 29"/>
          <p:cNvSpPr txBox="1">
            <a:spLocks noChangeArrowheads="1"/>
          </p:cNvSpPr>
          <p:nvPr/>
        </p:nvSpPr>
        <p:spPr bwMode="auto">
          <a:xfrm>
            <a:off x="4419600" y="5181600"/>
            <a:ext cx="1066800" cy="457200"/>
          </a:xfrm>
          <a:prstGeom prst="rect">
            <a:avLst/>
          </a:prstGeom>
          <a:noFill/>
          <a:ln w="9525">
            <a:noFill/>
            <a:miter lim="800000"/>
            <a:headEnd/>
            <a:tailEnd/>
          </a:ln>
        </p:spPr>
        <p:txBody>
          <a:bodyPr>
            <a:spAutoFit/>
          </a:bodyPr>
          <a:lstStyle/>
          <a:p>
            <a:pPr>
              <a:spcBef>
                <a:spcPct val="50000"/>
              </a:spcBef>
            </a:pPr>
            <a:r>
              <a:rPr lang="en-US"/>
              <a:t>   </a:t>
            </a:r>
            <a:r>
              <a:rPr lang="en-US" b="1">
                <a:solidFill>
                  <a:srgbClr val="FF0000"/>
                </a:solidFill>
              </a:rPr>
              <a:t>1</a:t>
            </a:r>
          </a:p>
        </p:txBody>
      </p:sp>
      <p:sp>
        <p:nvSpPr>
          <p:cNvPr id="34846" name="Text Box 30"/>
          <p:cNvSpPr txBox="1">
            <a:spLocks noChangeArrowheads="1"/>
          </p:cNvSpPr>
          <p:nvPr/>
        </p:nvSpPr>
        <p:spPr bwMode="auto">
          <a:xfrm>
            <a:off x="4495800" y="5715000"/>
            <a:ext cx="838200" cy="457200"/>
          </a:xfrm>
          <a:prstGeom prst="rect">
            <a:avLst/>
          </a:prstGeom>
          <a:noFill/>
          <a:ln w="9525">
            <a:noFill/>
            <a:miter lim="800000"/>
            <a:headEnd/>
            <a:tailEnd/>
          </a:ln>
        </p:spPr>
        <p:txBody>
          <a:bodyPr>
            <a:spAutoFit/>
          </a:bodyPr>
          <a:lstStyle/>
          <a:p>
            <a:pPr>
              <a:spcBef>
                <a:spcPct val="50000"/>
              </a:spcBef>
            </a:pPr>
            <a:r>
              <a:rPr lang="en-US"/>
              <a:t>  </a:t>
            </a:r>
            <a:r>
              <a:rPr lang="en-US" b="1">
                <a:solidFill>
                  <a:srgbClr val="FF0000"/>
                </a:solidFill>
              </a:rPr>
              <a:t>0</a:t>
            </a:r>
            <a:endParaRPr lang="en-US"/>
          </a:p>
        </p:txBody>
      </p:sp>
      <p:sp>
        <p:nvSpPr>
          <p:cNvPr id="34847" name="Text Box 31"/>
          <p:cNvSpPr txBox="1">
            <a:spLocks noChangeArrowheads="1"/>
          </p:cNvSpPr>
          <p:nvPr/>
        </p:nvSpPr>
        <p:spPr bwMode="auto">
          <a:xfrm>
            <a:off x="4419600" y="6324600"/>
            <a:ext cx="914400" cy="457200"/>
          </a:xfrm>
          <a:prstGeom prst="rect">
            <a:avLst/>
          </a:prstGeom>
          <a:noFill/>
          <a:ln w="9525">
            <a:noFill/>
            <a:miter lim="800000"/>
            <a:headEnd/>
            <a:tailEnd/>
          </a:ln>
        </p:spPr>
        <p:txBody>
          <a:bodyPr>
            <a:spAutoFit/>
          </a:bodyPr>
          <a:lstStyle/>
          <a:p>
            <a:pPr>
              <a:spcBef>
                <a:spcPct val="50000"/>
              </a:spcBef>
            </a:pPr>
            <a:r>
              <a:rPr lang="en-US"/>
              <a:t>   </a:t>
            </a:r>
            <a:r>
              <a:rPr lang="en-US" b="1">
                <a:solidFill>
                  <a:srgbClr val="FF0000"/>
                </a:solidFill>
              </a:rPr>
              <a:t>1</a:t>
            </a:r>
          </a:p>
        </p:txBody>
      </p:sp>
      <p:sp>
        <p:nvSpPr>
          <p:cNvPr id="34848" name="Text Box 32"/>
          <p:cNvSpPr txBox="1">
            <a:spLocks noChangeArrowheads="1"/>
          </p:cNvSpPr>
          <p:nvPr/>
        </p:nvSpPr>
        <p:spPr bwMode="auto">
          <a:xfrm>
            <a:off x="7162800" y="4038600"/>
            <a:ext cx="914400" cy="457200"/>
          </a:xfrm>
          <a:prstGeom prst="rect">
            <a:avLst/>
          </a:prstGeom>
          <a:noFill/>
          <a:ln w="9525">
            <a:noFill/>
            <a:miter lim="800000"/>
            <a:headEnd/>
            <a:tailEnd/>
          </a:ln>
        </p:spPr>
        <p:txBody>
          <a:bodyPr>
            <a:spAutoFit/>
          </a:bodyPr>
          <a:lstStyle/>
          <a:p>
            <a:pPr>
              <a:spcBef>
                <a:spcPct val="50000"/>
              </a:spcBef>
            </a:pPr>
            <a:r>
              <a:rPr lang="en-US"/>
              <a:t> </a:t>
            </a:r>
            <a:r>
              <a:rPr lang="en-US">
                <a:solidFill>
                  <a:schemeClr val="accent2"/>
                </a:solidFill>
              </a:rPr>
              <a:t> </a:t>
            </a:r>
            <a:r>
              <a:rPr lang="en-US" b="1">
                <a:solidFill>
                  <a:schemeClr val="accent2"/>
                </a:solidFill>
              </a:rPr>
              <a:t>Y</a:t>
            </a:r>
            <a:endParaRPr lang="en-US"/>
          </a:p>
        </p:txBody>
      </p:sp>
      <p:sp>
        <p:nvSpPr>
          <p:cNvPr id="34849" name="Text Box 33"/>
          <p:cNvSpPr txBox="1">
            <a:spLocks noChangeArrowheads="1"/>
          </p:cNvSpPr>
          <p:nvPr/>
        </p:nvSpPr>
        <p:spPr bwMode="auto">
          <a:xfrm>
            <a:off x="7315200" y="4572000"/>
            <a:ext cx="685800" cy="457200"/>
          </a:xfrm>
          <a:prstGeom prst="rect">
            <a:avLst/>
          </a:prstGeom>
          <a:noFill/>
          <a:ln w="9525">
            <a:noFill/>
            <a:miter lim="800000"/>
            <a:headEnd/>
            <a:tailEnd/>
          </a:ln>
        </p:spPr>
        <p:txBody>
          <a:bodyPr>
            <a:spAutoFit/>
          </a:bodyPr>
          <a:lstStyle/>
          <a:p>
            <a:pPr>
              <a:spcBef>
                <a:spcPct val="50000"/>
              </a:spcBef>
            </a:pPr>
            <a:r>
              <a:rPr lang="en-US"/>
              <a:t> </a:t>
            </a:r>
            <a:r>
              <a:rPr lang="en-US" b="1">
                <a:solidFill>
                  <a:schemeClr val="accent2"/>
                </a:solidFill>
              </a:rPr>
              <a:t>1</a:t>
            </a:r>
            <a:endParaRPr lang="en-US"/>
          </a:p>
        </p:txBody>
      </p:sp>
      <p:sp>
        <p:nvSpPr>
          <p:cNvPr id="34850" name="Text Box 34"/>
          <p:cNvSpPr txBox="1">
            <a:spLocks noChangeArrowheads="1"/>
          </p:cNvSpPr>
          <p:nvPr/>
        </p:nvSpPr>
        <p:spPr bwMode="auto">
          <a:xfrm>
            <a:off x="7315200" y="5105400"/>
            <a:ext cx="838200" cy="457200"/>
          </a:xfrm>
          <a:prstGeom prst="rect">
            <a:avLst/>
          </a:prstGeom>
          <a:noFill/>
          <a:ln w="9525">
            <a:noFill/>
            <a:miter lim="800000"/>
            <a:headEnd/>
            <a:tailEnd/>
          </a:ln>
        </p:spPr>
        <p:txBody>
          <a:bodyPr>
            <a:spAutoFit/>
          </a:bodyPr>
          <a:lstStyle/>
          <a:p>
            <a:pPr>
              <a:spcBef>
                <a:spcPct val="50000"/>
              </a:spcBef>
            </a:pPr>
            <a:r>
              <a:rPr lang="en-US"/>
              <a:t> </a:t>
            </a:r>
            <a:r>
              <a:rPr lang="en-US" b="1">
                <a:solidFill>
                  <a:schemeClr val="accent2"/>
                </a:solidFill>
              </a:rPr>
              <a:t>0</a:t>
            </a:r>
            <a:endParaRPr lang="en-US"/>
          </a:p>
        </p:txBody>
      </p:sp>
      <p:sp>
        <p:nvSpPr>
          <p:cNvPr id="34851" name="Text Box 35"/>
          <p:cNvSpPr txBox="1">
            <a:spLocks noChangeArrowheads="1"/>
          </p:cNvSpPr>
          <p:nvPr/>
        </p:nvSpPr>
        <p:spPr bwMode="auto">
          <a:xfrm>
            <a:off x="7467600" y="5715000"/>
            <a:ext cx="609600" cy="457200"/>
          </a:xfrm>
          <a:prstGeom prst="rect">
            <a:avLst/>
          </a:prstGeom>
          <a:noFill/>
          <a:ln w="9525">
            <a:noFill/>
            <a:miter lim="800000"/>
            <a:headEnd/>
            <a:tailEnd/>
          </a:ln>
        </p:spPr>
        <p:txBody>
          <a:bodyPr>
            <a:spAutoFit/>
          </a:bodyPr>
          <a:lstStyle/>
          <a:p>
            <a:pPr>
              <a:spcBef>
                <a:spcPct val="50000"/>
              </a:spcBef>
            </a:pPr>
            <a:r>
              <a:rPr lang="en-US" b="1">
                <a:solidFill>
                  <a:schemeClr val="accent2"/>
                </a:solidFill>
              </a:rPr>
              <a:t>0</a:t>
            </a:r>
            <a:endParaRPr lang="en-US"/>
          </a:p>
        </p:txBody>
      </p:sp>
      <p:sp>
        <p:nvSpPr>
          <p:cNvPr id="34852" name="Text Box 36"/>
          <p:cNvSpPr txBox="1">
            <a:spLocks noChangeArrowheads="1"/>
          </p:cNvSpPr>
          <p:nvPr/>
        </p:nvSpPr>
        <p:spPr bwMode="auto">
          <a:xfrm>
            <a:off x="7467600" y="6248400"/>
            <a:ext cx="762000" cy="457200"/>
          </a:xfrm>
          <a:prstGeom prst="rect">
            <a:avLst/>
          </a:prstGeom>
          <a:noFill/>
          <a:ln w="9525">
            <a:noFill/>
            <a:miter lim="800000"/>
            <a:headEnd/>
            <a:tailEnd/>
          </a:ln>
        </p:spPr>
        <p:txBody>
          <a:bodyPr>
            <a:spAutoFit/>
          </a:bodyPr>
          <a:lstStyle/>
          <a:p>
            <a:pPr>
              <a:spcBef>
                <a:spcPct val="50000"/>
              </a:spcBef>
            </a:pPr>
            <a:r>
              <a:rPr lang="en-US" b="1">
                <a:solidFill>
                  <a:schemeClr val="accent2"/>
                </a:solidFill>
              </a:rPr>
              <a:t>0</a:t>
            </a:r>
            <a:endParaRPr lang="en-US"/>
          </a:p>
        </p:txBody>
      </p:sp>
      <p:sp>
        <p:nvSpPr>
          <p:cNvPr id="34853" name="Line 37"/>
          <p:cNvSpPr>
            <a:spLocks noChangeShapeType="1"/>
          </p:cNvSpPr>
          <p:nvPr/>
        </p:nvSpPr>
        <p:spPr bwMode="auto">
          <a:xfrm>
            <a:off x="7543800" y="2286000"/>
            <a:ext cx="457200" cy="0"/>
          </a:xfrm>
          <a:prstGeom prst="line">
            <a:avLst/>
          </a:prstGeom>
          <a:noFill/>
          <a:ln w="9525">
            <a:solidFill>
              <a:schemeClr val="tx1"/>
            </a:solidFill>
            <a:round/>
            <a:headEnd/>
            <a:tailEnd/>
          </a:ln>
        </p:spPr>
        <p:txBody>
          <a:bodyPr wrap="none" anchor="ctr"/>
          <a:lstStyle/>
          <a:p>
            <a:endParaRPr lang="en-US"/>
          </a:p>
        </p:txBody>
      </p:sp>
      <p:sp>
        <p:nvSpPr>
          <p:cNvPr id="34854" name="AutoShape 38"/>
          <p:cNvSpPr>
            <a:spLocks noChangeArrowheads="1"/>
          </p:cNvSpPr>
          <p:nvPr/>
        </p:nvSpPr>
        <p:spPr bwMode="auto">
          <a:xfrm>
            <a:off x="3810000" y="1600200"/>
            <a:ext cx="2590800" cy="1219200"/>
          </a:xfrm>
          <a:prstGeom prst="homePlate">
            <a:avLst>
              <a:gd name="adj" fmla="val 53125"/>
            </a:avLst>
          </a:prstGeom>
          <a:solidFill>
            <a:schemeClr val="accent1"/>
          </a:solidFill>
          <a:ln w="9525">
            <a:solidFill>
              <a:schemeClr val="tx1"/>
            </a:solidFill>
            <a:miter lim="800000"/>
            <a:headEnd/>
            <a:tailEnd/>
          </a:ln>
        </p:spPr>
        <p:txBody>
          <a:bodyPr wrap="none" anchor="ctr"/>
          <a:lstStyle/>
          <a:p>
            <a:endParaRPr lang="en-US"/>
          </a:p>
        </p:txBody>
      </p:sp>
      <p:sp>
        <p:nvSpPr>
          <p:cNvPr id="34855" name="Text Box 39"/>
          <p:cNvSpPr txBox="1">
            <a:spLocks noChangeArrowheads="1"/>
          </p:cNvSpPr>
          <p:nvPr/>
        </p:nvSpPr>
        <p:spPr bwMode="auto">
          <a:xfrm>
            <a:off x="1371600" y="1600200"/>
            <a:ext cx="685800" cy="457200"/>
          </a:xfrm>
          <a:prstGeom prst="rect">
            <a:avLst/>
          </a:prstGeom>
          <a:noFill/>
          <a:ln w="9525">
            <a:noFill/>
            <a:miter lim="800000"/>
            <a:headEnd/>
            <a:tailEnd/>
          </a:ln>
        </p:spPr>
        <p:txBody>
          <a:bodyPr>
            <a:spAutoFit/>
          </a:bodyPr>
          <a:lstStyle/>
          <a:p>
            <a:pPr>
              <a:spcBef>
                <a:spcPct val="50000"/>
              </a:spcBef>
            </a:pPr>
            <a:r>
              <a:rPr lang="en-US" b="1">
                <a:solidFill>
                  <a:schemeClr val="accent2"/>
                </a:solidFill>
              </a:rPr>
              <a:t>A</a:t>
            </a:r>
            <a:endParaRPr lang="en-US"/>
          </a:p>
        </p:txBody>
      </p:sp>
      <p:sp>
        <p:nvSpPr>
          <p:cNvPr id="34856" name="Text Box 40"/>
          <p:cNvSpPr txBox="1">
            <a:spLocks noChangeArrowheads="1"/>
          </p:cNvSpPr>
          <p:nvPr/>
        </p:nvSpPr>
        <p:spPr bwMode="auto">
          <a:xfrm>
            <a:off x="1143000" y="2362200"/>
            <a:ext cx="990600" cy="457200"/>
          </a:xfrm>
          <a:prstGeom prst="rect">
            <a:avLst/>
          </a:prstGeom>
          <a:noFill/>
          <a:ln w="9525">
            <a:noFill/>
            <a:miter lim="800000"/>
            <a:headEnd/>
            <a:tailEnd/>
          </a:ln>
        </p:spPr>
        <p:txBody>
          <a:bodyPr>
            <a:spAutoFit/>
          </a:bodyPr>
          <a:lstStyle/>
          <a:p>
            <a:pPr>
              <a:spcBef>
                <a:spcPct val="50000"/>
              </a:spcBef>
            </a:pPr>
            <a:r>
              <a:rPr lang="en-US"/>
              <a:t> </a:t>
            </a:r>
            <a:r>
              <a:rPr lang="en-US" b="1">
                <a:solidFill>
                  <a:schemeClr val="accent2"/>
                </a:solidFill>
              </a:rPr>
              <a:t>B</a:t>
            </a:r>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0" y="0"/>
            <a:ext cx="9144000" cy="641350"/>
          </a:xfrm>
          <a:prstGeom prst="rect">
            <a:avLst/>
          </a:prstGeom>
          <a:noFill/>
          <a:ln w="9525">
            <a:noFill/>
            <a:miter lim="800000"/>
            <a:headEnd/>
            <a:tailEnd/>
          </a:ln>
        </p:spPr>
        <p:txBody>
          <a:bodyPr>
            <a:spAutoFit/>
          </a:bodyPr>
          <a:lstStyle/>
          <a:p>
            <a:pPr>
              <a:spcBef>
                <a:spcPct val="50000"/>
              </a:spcBef>
            </a:pPr>
            <a:r>
              <a:rPr lang="en-US" sz="3600" b="1" u="sng"/>
              <a:t>X-OR GATE </a:t>
            </a:r>
          </a:p>
        </p:txBody>
      </p:sp>
      <p:sp>
        <p:nvSpPr>
          <p:cNvPr id="35843" name="Text Box 3"/>
          <p:cNvSpPr txBox="1">
            <a:spLocks noChangeArrowheads="1"/>
          </p:cNvSpPr>
          <p:nvPr/>
        </p:nvSpPr>
        <p:spPr bwMode="auto">
          <a:xfrm>
            <a:off x="2286000" y="3505200"/>
            <a:ext cx="4648200" cy="2647950"/>
          </a:xfrm>
          <a:prstGeom prst="rect">
            <a:avLst/>
          </a:prstGeom>
          <a:noFill/>
          <a:ln w="9525">
            <a:noFill/>
            <a:miter lim="800000"/>
            <a:headEnd/>
            <a:tailEnd/>
          </a:ln>
        </p:spPr>
        <p:txBody>
          <a:bodyPr>
            <a:spAutoFit/>
          </a:bodyPr>
          <a:lstStyle/>
          <a:p>
            <a:pPr>
              <a:spcBef>
                <a:spcPct val="50000"/>
              </a:spcBef>
            </a:pPr>
            <a:r>
              <a:rPr lang="en-US" b="1" u="sng"/>
              <a:t>A</a:t>
            </a:r>
            <a:r>
              <a:rPr lang="en-US" b="1"/>
              <a:t>	</a:t>
            </a:r>
            <a:r>
              <a:rPr lang="en-US" b="1" u="sng"/>
              <a:t>B</a:t>
            </a:r>
            <a:r>
              <a:rPr lang="en-US" b="1"/>
              <a:t>	</a:t>
            </a:r>
            <a:r>
              <a:rPr lang="en-US" b="1" u="sng"/>
              <a:t>Y</a:t>
            </a:r>
            <a:endParaRPr lang="en-US" b="1"/>
          </a:p>
          <a:p>
            <a:pPr>
              <a:spcBef>
                <a:spcPct val="50000"/>
              </a:spcBef>
            </a:pPr>
            <a:r>
              <a:rPr lang="en-US" b="1"/>
              <a:t>0	0	0</a:t>
            </a:r>
          </a:p>
          <a:p>
            <a:pPr>
              <a:spcBef>
                <a:spcPct val="50000"/>
              </a:spcBef>
            </a:pPr>
            <a:r>
              <a:rPr lang="en-US" b="1"/>
              <a:t>0	1	1</a:t>
            </a:r>
          </a:p>
          <a:p>
            <a:pPr>
              <a:spcBef>
                <a:spcPct val="50000"/>
              </a:spcBef>
            </a:pPr>
            <a:r>
              <a:rPr lang="en-US" b="1"/>
              <a:t>1	0	1</a:t>
            </a:r>
          </a:p>
          <a:p>
            <a:pPr>
              <a:spcBef>
                <a:spcPct val="50000"/>
              </a:spcBef>
            </a:pPr>
            <a:r>
              <a:rPr lang="en-US" b="1"/>
              <a:t>1	1	0</a:t>
            </a:r>
          </a:p>
        </p:txBody>
      </p:sp>
      <p:sp>
        <p:nvSpPr>
          <p:cNvPr id="35844" name="Rectangle 4"/>
          <p:cNvSpPr>
            <a:spLocks noChangeArrowheads="1"/>
          </p:cNvSpPr>
          <p:nvPr/>
        </p:nvSpPr>
        <p:spPr bwMode="auto">
          <a:xfrm>
            <a:off x="2209800" y="3352800"/>
            <a:ext cx="2667000" cy="3048000"/>
          </a:xfrm>
          <a:prstGeom prst="rect">
            <a:avLst/>
          </a:prstGeom>
          <a:noFill/>
          <a:ln w="9525">
            <a:solidFill>
              <a:schemeClr val="tx1"/>
            </a:solidFill>
            <a:miter lim="800000"/>
            <a:headEnd/>
            <a:tailEnd/>
          </a:ln>
        </p:spPr>
        <p:txBody>
          <a:bodyPr wrap="none" anchor="ctr"/>
          <a:lstStyle/>
          <a:p>
            <a:endParaRPr lang="en-US"/>
          </a:p>
        </p:txBody>
      </p:sp>
      <p:sp>
        <p:nvSpPr>
          <p:cNvPr id="35845" name="Text Box 5"/>
          <p:cNvSpPr txBox="1">
            <a:spLocks noChangeArrowheads="1"/>
          </p:cNvSpPr>
          <p:nvPr/>
        </p:nvSpPr>
        <p:spPr bwMode="auto">
          <a:xfrm>
            <a:off x="0" y="4114800"/>
            <a:ext cx="1981200" cy="457200"/>
          </a:xfrm>
          <a:prstGeom prst="rect">
            <a:avLst/>
          </a:prstGeom>
          <a:noFill/>
          <a:ln w="9525">
            <a:noFill/>
            <a:miter lim="800000"/>
            <a:headEnd/>
            <a:tailEnd/>
          </a:ln>
        </p:spPr>
        <p:txBody>
          <a:bodyPr>
            <a:spAutoFit/>
          </a:bodyPr>
          <a:lstStyle/>
          <a:p>
            <a:pPr>
              <a:spcBef>
                <a:spcPct val="50000"/>
              </a:spcBef>
            </a:pPr>
            <a:r>
              <a:rPr lang="en-US" b="1"/>
              <a:t>Y=A + B</a:t>
            </a:r>
          </a:p>
        </p:txBody>
      </p:sp>
      <p:sp>
        <p:nvSpPr>
          <p:cNvPr id="35846" name="Oval 7"/>
          <p:cNvSpPr>
            <a:spLocks noChangeArrowheads="1"/>
          </p:cNvSpPr>
          <p:nvPr/>
        </p:nvSpPr>
        <p:spPr bwMode="auto">
          <a:xfrm>
            <a:off x="762000" y="4191000"/>
            <a:ext cx="152400" cy="304800"/>
          </a:xfrm>
          <a:prstGeom prst="ellipse">
            <a:avLst/>
          </a:prstGeom>
          <a:noFill/>
          <a:ln w="9525">
            <a:solidFill>
              <a:schemeClr val="tx1"/>
            </a:solidFill>
            <a:round/>
            <a:headEnd/>
            <a:tailEnd/>
          </a:ln>
        </p:spPr>
        <p:txBody>
          <a:bodyPr wrap="none" anchor="ctr"/>
          <a:lstStyle/>
          <a:p>
            <a:endParaRPr lang="en-US"/>
          </a:p>
        </p:txBody>
      </p:sp>
      <p:sp>
        <p:nvSpPr>
          <p:cNvPr id="35847" name="Freeform 10"/>
          <p:cNvSpPr>
            <a:spLocks/>
          </p:cNvSpPr>
          <p:nvPr/>
        </p:nvSpPr>
        <p:spPr bwMode="auto">
          <a:xfrm>
            <a:off x="3276600" y="1371600"/>
            <a:ext cx="558800" cy="838200"/>
          </a:xfrm>
          <a:custGeom>
            <a:avLst/>
            <a:gdLst>
              <a:gd name="T0" fmla="*/ 0 w 352"/>
              <a:gd name="T1" fmla="*/ 0 h 528"/>
              <a:gd name="T2" fmla="*/ 533400 w 352"/>
              <a:gd name="T3" fmla="*/ 304800 h 528"/>
              <a:gd name="T4" fmla="*/ 152400 w 352"/>
              <a:gd name="T5" fmla="*/ 838200 h 528"/>
              <a:gd name="T6" fmla="*/ 0 60000 65536"/>
              <a:gd name="T7" fmla="*/ 0 60000 65536"/>
              <a:gd name="T8" fmla="*/ 0 60000 65536"/>
              <a:gd name="T9" fmla="*/ 0 w 352"/>
              <a:gd name="T10" fmla="*/ 0 h 528"/>
              <a:gd name="T11" fmla="*/ 352 w 352"/>
              <a:gd name="T12" fmla="*/ 528 h 528"/>
            </a:gdLst>
            <a:ahLst/>
            <a:cxnLst>
              <a:cxn ang="T6">
                <a:pos x="T0" y="T1"/>
              </a:cxn>
              <a:cxn ang="T7">
                <a:pos x="T2" y="T3"/>
              </a:cxn>
              <a:cxn ang="T8">
                <a:pos x="T4" y="T5"/>
              </a:cxn>
            </a:cxnLst>
            <a:rect l="T9" t="T10" r="T11" b="T12"/>
            <a:pathLst>
              <a:path w="352" h="528">
                <a:moveTo>
                  <a:pt x="0" y="0"/>
                </a:moveTo>
                <a:cubicBezTo>
                  <a:pt x="160" y="52"/>
                  <a:pt x="320" y="104"/>
                  <a:pt x="336" y="192"/>
                </a:cubicBezTo>
                <a:cubicBezTo>
                  <a:pt x="352" y="280"/>
                  <a:pt x="136" y="472"/>
                  <a:pt x="96" y="528"/>
                </a:cubicBezTo>
              </a:path>
            </a:pathLst>
          </a:custGeom>
          <a:noFill/>
          <a:ln w="9525">
            <a:solidFill>
              <a:schemeClr val="tx1"/>
            </a:solidFill>
            <a:round/>
            <a:headEnd/>
            <a:tailEnd/>
          </a:ln>
        </p:spPr>
        <p:txBody>
          <a:bodyPr wrap="none" anchor="ctr"/>
          <a:lstStyle/>
          <a:p>
            <a:endParaRPr lang="en-US"/>
          </a:p>
        </p:txBody>
      </p:sp>
      <p:sp>
        <p:nvSpPr>
          <p:cNvPr id="35848" name="Freeform 11"/>
          <p:cNvSpPr>
            <a:spLocks/>
          </p:cNvSpPr>
          <p:nvPr/>
        </p:nvSpPr>
        <p:spPr bwMode="auto">
          <a:xfrm>
            <a:off x="2819400" y="1428750"/>
            <a:ext cx="558800" cy="838200"/>
          </a:xfrm>
          <a:custGeom>
            <a:avLst/>
            <a:gdLst>
              <a:gd name="T0" fmla="*/ 0 w 352"/>
              <a:gd name="T1" fmla="*/ 0 h 528"/>
              <a:gd name="T2" fmla="*/ 533400 w 352"/>
              <a:gd name="T3" fmla="*/ 304800 h 528"/>
              <a:gd name="T4" fmla="*/ 152400 w 352"/>
              <a:gd name="T5" fmla="*/ 838200 h 528"/>
              <a:gd name="T6" fmla="*/ 0 60000 65536"/>
              <a:gd name="T7" fmla="*/ 0 60000 65536"/>
              <a:gd name="T8" fmla="*/ 0 60000 65536"/>
              <a:gd name="T9" fmla="*/ 0 w 352"/>
              <a:gd name="T10" fmla="*/ 0 h 528"/>
              <a:gd name="T11" fmla="*/ 352 w 352"/>
              <a:gd name="T12" fmla="*/ 528 h 528"/>
            </a:gdLst>
            <a:ahLst/>
            <a:cxnLst>
              <a:cxn ang="T6">
                <a:pos x="T0" y="T1"/>
              </a:cxn>
              <a:cxn ang="T7">
                <a:pos x="T2" y="T3"/>
              </a:cxn>
              <a:cxn ang="T8">
                <a:pos x="T4" y="T5"/>
              </a:cxn>
            </a:cxnLst>
            <a:rect l="T9" t="T10" r="T11" b="T12"/>
            <a:pathLst>
              <a:path w="352" h="528">
                <a:moveTo>
                  <a:pt x="0" y="0"/>
                </a:moveTo>
                <a:cubicBezTo>
                  <a:pt x="160" y="52"/>
                  <a:pt x="320" y="104"/>
                  <a:pt x="336" y="192"/>
                </a:cubicBezTo>
                <a:cubicBezTo>
                  <a:pt x="352" y="280"/>
                  <a:pt x="136" y="472"/>
                  <a:pt x="96" y="528"/>
                </a:cubicBezTo>
              </a:path>
            </a:pathLst>
          </a:custGeom>
          <a:noFill/>
          <a:ln w="9525">
            <a:solidFill>
              <a:schemeClr val="tx1"/>
            </a:solidFill>
            <a:round/>
            <a:headEnd/>
            <a:tailEnd/>
          </a:ln>
        </p:spPr>
        <p:txBody>
          <a:bodyPr wrap="none" anchor="ctr"/>
          <a:lstStyle/>
          <a:p>
            <a:endParaRPr lang="en-US"/>
          </a:p>
        </p:txBody>
      </p:sp>
      <p:sp>
        <p:nvSpPr>
          <p:cNvPr id="35849" name="Line 12"/>
          <p:cNvSpPr>
            <a:spLocks noChangeShapeType="1"/>
          </p:cNvSpPr>
          <p:nvPr/>
        </p:nvSpPr>
        <p:spPr bwMode="auto">
          <a:xfrm>
            <a:off x="2133600" y="1676400"/>
            <a:ext cx="1143000" cy="0"/>
          </a:xfrm>
          <a:prstGeom prst="line">
            <a:avLst/>
          </a:prstGeom>
          <a:noFill/>
          <a:ln w="9525">
            <a:solidFill>
              <a:schemeClr val="tx1"/>
            </a:solidFill>
            <a:round/>
            <a:headEnd/>
            <a:tailEnd/>
          </a:ln>
        </p:spPr>
        <p:txBody>
          <a:bodyPr wrap="none" anchor="ctr"/>
          <a:lstStyle/>
          <a:p>
            <a:endParaRPr lang="en-US"/>
          </a:p>
        </p:txBody>
      </p:sp>
      <p:sp>
        <p:nvSpPr>
          <p:cNvPr id="35850" name="Line 13"/>
          <p:cNvSpPr>
            <a:spLocks noChangeShapeType="1"/>
          </p:cNvSpPr>
          <p:nvPr/>
        </p:nvSpPr>
        <p:spPr bwMode="auto">
          <a:xfrm>
            <a:off x="2133600" y="1981200"/>
            <a:ext cx="1066800" cy="0"/>
          </a:xfrm>
          <a:prstGeom prst="line">
            <a:avLst/>
          </a:prstGeom>
          <a:noFill/>
          <a:ln w="9525">
            <a:solidFill>
              <a:schemeClr val="tx1"/>
            </a:solidFill>
            <a:round/>
            <a:headEnd/>
            <a:tailEnd/>
          </a:ln>
        </p:spPr>
        <p:txBody>
          <a:bodyPr wrap="none" anchor="ctr"/>
          <a:lstStyle/>
          <a:p>
            <a:endParaRPr lang="en-US"/>
          </a:p>
        </p:txBody>
      </p:sp>
      <p:sp>
        <p:nvSpPr>
          <p:cNvPr id="35851" name="Freeform 14"/>
          <p:cNvSpPr>
            <a:spLocks/>
          </p:cNvSpPr>
          <p:nvPr/>
        </p:nvSpPr>
        <p:spPr bwMode="auto">
          <a:xfrm>
            <a:off x="3276600" y="1270000"/>
            <a:ext cx="1295400" cy="939800"/>
          </a:xfrm>
          <a:custGeom>
            <a:avLst/>
            <a:gdLst>
              <a:gd name="T0" fmla="*/ 0 w 968"/>
              <a:gd name="T1" fmla="*/ 101600 h 592"/>
              <a:gd name="T2" fmla="*/ 321174 w 968"/>
              <a:gd name="T3" fmla="*/ 25400 h 592"/>
              <a:gd name="T4" fmla="*/ 1027755 w 968"/>
              <a:gd name="T5" fmla="*/ 254000 h 592"/>
              <a:gd name="T6" fmla="*/ 1156225 w 968"/>
              <a:gd name="T7" fmla="*/ 482600 h 592"/>
              <a:gd name="T8" fmla="*/ 192704 w 968"/>
              <a:gd name="T9" fmla="*/ 939800 h 592"/>
              <a:gd name="T10" fmla="*/ 0 60000 65536"/>
              <a:gd name="T11" fmla="*/ 0 60000 65536"/>
              <a:gd name="T12" fmla="*/ 0 60000 65536"/>
              <a:gd name="T13" fmla="*/ 0 60000 65536"/>
              <a:gd name="T14" fmla="*/ 0 60000 65536"/>
              <a:gd name="T15" fmla="*/ 0 w 968"/>
              <a:gd name="T16" fmla="*/ 0 h 592"/>
              <a:gd name="T17" fmla="*/ 968 w 968"/>
              <a:gd name="T18" fmla="*/ 592 h 592"/>
            </a:gdLst>
            <a:ahLst/>
            <a:cxnLst>
              <a:cxn ang="T10">
                <a:pos x="T0" y="T1"/>
              </a:cxn>
              <a:cxn ang="T11">
                <a:pos x="T2" y="T3"/>
              </a:cxn>
              <a:cxn ang="T12">
                <a:pos x="T4" y="T5"/>
              </a:cxn>
              <a:cxn ang="T13">
                <a:pos x="T6" y="T7"/>
              </a:cxn>
              <a:cxn ang="T14">
                <a:pos x="T8" y="T9"/>
              </a:cxn>
            </a:cxnLst>
            <a:rect l="T15" t="T16" r="T17" b="T18"/>
            <a:pathLst>
              <a:path w="968" h="592">
                <a:moveTo>
                  <a:pt x="0" y="64"/>
                </a:moveTo>
                <a:cubicBezTo>
                  <a:pt x="56" y="32"/>
                  <a:pt x="112" y="0"/>
                  <a:pt x="240" y="16"/>
                </a:cubicBezTo>
                <a:cubicBezTo>
                  <a:pt x="368" y="32"/>
                  <a:pt x="664" y="112"/>
                  <a:pt x="768" y="160"/>
                </a:cubicBezTo>
                <a:cubicBezTo>
                  <a:pt x="872" y="208"/>
                  <a:pt x="968" y="232"/>
                  <a:pt x="864" y="304"/>
                </a:cubicBezTo>
                <a:cubicBezTo>
                  <a:pt x="760" y="376"/>
                  <a:pt x="280" y="544"/>
                  <a:pt x="144" y="592"/>
                </a:cubicBezTo>
              </a:path>
            </a:pathLst>
          </a:custGeom>
          <a:noFill/>
          <a:ln w="9525">
            <a:solidFill>
              <a:schemeClr val="tx1"/>
            </a:solidFill>
            <a:round/>
            <a:headEnd/>
            <a:tailEnd/>
          </a:ln>
        </p:spPr>
        <p:txBody>
          <a:bodyPr wrap="none" anchor="ctr"/>
          <a:lstStyle/>
          <a:p>
            <a:endParaRPr lang="en-US"/>
          </a:p>
        </p:txBody>
      </p:sp>
      <p:sp>
        <p:nvSpPr>
          <p:cNvPr id="35852" name="Line 15"/>
          <p:cNvSpPr>
            <a:spLocks noChangeShapeType="1"/>
          </p:cNvSpPr>
          <p:nvPr/>
        </p:nvSpPr>
        <p:spPr bwMode="auto">
          <a:xfrm>
            <a:off x="4495800" y="1676400"/>
            <a:ext cx="1219200" cy="0"/>
          </a:xfrm>
          <a:prstGeom prst="line">
            <a:avLst/>
          </a:prstGeom>
          <a:noFill/>
          <a:ln w="9525">
            <a:solidFill>
              <a:schemeClr val="tx1"/>
            </a:solidFill>
            <a:round/>
            <a:headEnd/>
            <a:tailEnd/>
          </a:ln>
        </p:spPr>
        <p:txBody>
          <a:bodyPr wrap="none" anchor="ctr"/>
          <a:lstStyle/>
          <a:p>
            <a:endParaRPr lang="en-US"/>
          </a:p>
        </p:txBody>
      </p:sp>
      <p:sp>
        <p:nvSpPr>
          <p:cNvPr id="35853" name="Text Box 16"/>
          <p:cNvSpPr txBox="1">
            <a:spLocks noChangeArrowheads="1"/>
          </p:cNvSpPr>
          <p:nvPr/>
        </p:nvSpPr>
        <p:spPr bwMode="auto">
          <a:xfrm>
            <a:off x="838200" y="1357313"/>
            <a:ext cx="1295400" cy="1004887"/>
          </a:xfrm>
          <a:prstGeom prst="rect">
            <a:avLst/>
          </a:prstGeom>
          <a:noFill/>
          <a:ln w="9525">
            <a:noFill/>
            <a:miter lim="800000"/>
            <a:headEnd/>
            <a:tailEnd/>
          </a:ln>
        </p:spPr>
        <p:txBody>
          <a:bodyPr>
            <a:spAutoFit/>
          </a:bodyPr>
          <a:lstStyle/>
          <a:p>
            <a:pPr>
              <a:spcBef>
                <a:spcPct val="50000"/>
              </a:spcBef>
            </a:pPr>
            <a:r>
              <a:rPr lang="en-US" b="1"/>
              <a:t>A</a:t>
            </a:r>
          </a:p>
          <a:p>
            <a:pPr>
              <a:spcBef>
                <a:spcPct val="50000"/>
              </a:spcBef>
            </a:pPr>
            <a:r>
              <a:rPr lang="en-US" b="1"/>
              <a:t>B</a:t>
            </a:r>
          </a:p>
        </p:txBody>
      </p:sp>
      <p:sp>
        <p:nvSpPr>
          <p:cNvPr id="35854" name="Text Box 17"/>
          <p:cNvSpPr txBox="1">
            <a:spLocks noChangeArrowheads="1"/>
          </p:cNvSpPr>
          <p:nvPr/>
        </p:nvSpPr>
        <p:spPr bwMode="auto">
          <a:xfrm>
            <a:off x="5638800" y="1371600"/>
            <a:ext cx="1905000" cy="457200"/>
          </a:xfrm>
          <a:prstGeom prst="rect">
            <a:avLst/>
          </a:prstGeom>
          <a:noFill/>
          <a:ln w="9525">
            <a:noFill/>
            <a:miter lim="800000"/>
            <a:headEnd/>
            <a:tailEnd/>
          </a:ln>
        </p:spPr>
        <p:txBody>
          <a:bodyPr>
            <a:spAutoFit/>
          </a:bodyPr>
          <a:lstStyle/>
          <a:p>
            <a:pPr>
              <a:spcBef>
                <a:spcPct val="50000"/>
              </a:spcBef>
            </a:pPr>
            <a:r>
              <a:rPr lang="en-US" b="1"/>
              <a:t>Y</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2590800" y="304800"/>
            <a:ext cx="4953000" cy="701675"/>
          </a:xfrm>
          <a:prstGeom prst="rect">
            <a:avLst/>
          </a:prstGeom>
          <a:noFill/>
          <a:ln w="9525">
            <a:noFill/>
            <a:miter lim="800000"/>
            <a:headEnd/>
            <a:tailEnd/>
          </a:ln>
        </p:spPr>
        <p:txBody>
          <a:bodyPr>
            <a:spAutoFit/>
          </a:bodyPr>
          <a:lstStyle/>
          <a:p>
            <a:pPr algn="ctr">
              <a:spcBef>
                <a:spcPct val="50000"/>
              </a:spcBef>
            </a:pPr>
            <a:r>
              <a:rPr lang="en-US" sz="4000" b="1" u="sng">
                <a:solidFill>
                  <a:srgbClr val="FF0000"/>
                </a:solidFill>
              </a:rPr>
              <a:t>EX NOR ( X NOR)</a:t>
            </a:r>
          </a:p>
        </p:txBody>
      </p:sp>
      <p:sp>
        <p:nvSpPr>
          <p:cNvPr id="36867" name="AutoShape 3"/>
          <p:cNvSpPr>
            <a:spLocks noChangeArrowheads="1"/>
          </p:cNvSpPr>
          <p:nvPr/>
        </p:nvSpPr>
        <p:spPr bwMode="auto">
          <a:xfrm>
            <a:off x="3429000" y="1371600"/>
            <a:ext cx="2971800" cy="1600200"/>
          </a:xfrm>
          <a:prstGeom prst="chevron">
            <a:avLst>
              <a:gd name="adj" fmla="val 46429"/>
            </a:avLst>
          </a:prstGeom>
          <a:solidFill>
            <a:schemeClr val="accent1"/>
          </a:solidFill>
          <a:ln w="9525">
            <a:solidFill>
              <a:schemeClr val="tx1"/>
            </a:solidFill>
            <a:miter lim="800000"/>
            <a:headEnd/>
            <a:tailEnd/>
          </a:ln>
        </p:spPr>
        <p:txBody>
          <a:bodyPr wrap="none" anchor="ctr"/>
          <a:lstStyle/>
          <a:p>
            <a:endParaRPr lang="en-US"/>
          </a:p>
        </p:txBody>
      </p:sp>
      <p:sp>
        <p:nvSpPr>
          <p:cNvPr id="36868" name="Line 4"/>
          <p:cNvSpPr>
            <a:spLocks noChangeShapeType="1"/>
          </p:cNvSpPr>
          <p:nvPr/>
        </p:nvSpPr>
        <p:spPr bwMode="auto">
          <a:xfrm>
            <a:off x="2286000" y="1752600"/>
            <a:ext cx="1524000" cy="0"/>
          </a:xfrm>
          <a:prstGeom prst="line">
            <a:avLst/>
          </a:prstGeom>
          <a:noFill/>
          <a:ln w="9525">
            <a:solidFill>
              <a:schemeClr val="tx1"/>
            </a:solidFill>
            <a:round/>
            <a:headEnd/>
            <a:tailEnd/>
          </a:ln>
        </p:spPr>
        <p:txBody>
          <a:bodyPr wrap="none" anchor="ctr"/>
          <a:lstStyle/>
          <a:p>
            <a:endParaRPr lang="en-US"/>
          </a:p>
        </p:txBody>
      </p:sp>
      <p:sp>
        <p:nvSpPr>
          <p:cNvPr id="36869" name="Line 5"/>
          <p:cNvSpPr>
            <a:spLocks noChangeShapeType="1"/>
          </p:cNvSpPr>
          <p:nvPr/>
        </p:nvSpPr>
        <p:spPr bwMode="auto">
          <a:xfrm>
            <a:off x="2362200" y="2514600"/>
            <a:ext cx="1524000" cy="0"/>
          </a:xfrm>
          <a:prstGeom prst="line">
            <a:avLst/>
          </a:prstGeom>
          <a:noFill/>
          <a:ln w="9525">
            <a:solidFill>
              <a:schemeClr val="tx1"/>
            </a:solidFill>
            <a:round/>
            <a:headEnd/>
            <a:tailEnd/>
          </a:ln>
        </p:spPr>
        <p:txBody>
          <a:bodyPr wrap="none" anchor="ctr"/>
          <a:lstStyle/>
          <a:p>
            <a:endParaRPr lang="en-US"/>
          </a:p>
        </p:txBody>
      </p:sp>
      <p:sp>
        <p:nvSpPr>
          <p:cNvPr id="36870" name="Oval 6"/>
          <p:cNvSpPr>
            <a:spLocks noChangeArrowheads="1"/>
          </p:cNvSpPr>
          <p:nvPr/>
        </p:nvSpPr>
        <p:spPr bwMode="auto">
          <a:xfrm>
            <a:off x="2209800" y="2438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1" name="Oval 7"/>
          <p:cNvSpPr>
            <a:spLocks noChangeArrowheads="1"/>
          </p:cNvSpPr>
          <p:nvPr/>
        </p:nvSpPr>
        <p:spPr bwMode="auto">
          <a:xfrm>
            <a:off x="2133600" y="1676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2" name="Line 8"/>
          <p:cNvSpPr>
            <a:spLocks noChangeShapeType="1"/>
          </p:cNvSpPr>
          <p:nvPr/>
        </p:nvSpPr>
        <p:spPr bwMode="auto">
          <a:xfrm>
            <a:off x="6553200" y="2133600"/>
            <a:ext cx="838200" cy="0"/>
          </a:xfrm>
          <a:prstGeom prst="line">
            <a:avLst/>
          </a:prstGeom>
          <a:noFill/>
          <a:ln w="9525">
            <a:solidFill>
              <a:schemeClr val="tx1"/>
            </a:solidFill>
            <a:round/>
            <a:headEnd/>
            <a:tailEnd/>
          </a:ln>
        </p:spPr>
        <p:txBody>
          <a:bodyPr wrap="none" anchor="ctr"/>
          <a:lstStyle/>
          <a:p>
            <a:endParaRPr lang="en-US"/>
          </a:p>
        </p:txBody>
      </p:sp>
      <p:sp>
        <p:nvSpPr>
          <p:cNvPr id="36873" name="Oval 9"/>
          <p:cNvSpPr>
            <a:spLocks noChangeArrowheads="1"/>
          </p:cNvSpPr>
          <p:nvPr/>
        </p:nvSpPr>
        <p:spPr bwMode="auto">
          <a:xfrm flipH="1">
            <a:off x="7391400" y="19812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4" name="Oval 10"/>
          <p:cNvSpPr>
            <a:spLocks noChangeArrowheads="1"/>
          </p:cNvSpPr>
          <p:nvPr/>
        </p:nvSpPr>
        <p:spPr bwMode="auto">
          <a:xfrm flipH="1">
            <a:off x="6400800" y="2057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5" name="AutoShape 11"/>
          <p:cNvSpPr>
            <a:spLocks noChangeArrowheads="1"/>
          </p:cNvSpPr>
          <p:nvPr/>
        </p:nvSpPr>
        <p:spPr bwMode="auto">
          <a:xfrm rot="5400000">
            <a:off x="2343150" y="1200150"/>
            <a:ext cx="1638300" cy="1905000"/>
          </a:xfrm>
          <a:custGeom>
            <a:avLst/>
            <a:gdLst>
              <a:gd name="T0" fmla="*/ 62130249 w 21600"/>
              <a:gd name="T1" fmla="*/ 0 h 21600"/>
              <a:gd name="T2" fmla="*/ 15532600 w 21600"/>
              <a:gd name="T3" fmla="*/ 84005200 h 21600"/>
              <a:gd name="T4" fmla="*/ 62130249 w 21600"/>
              <a:gd name="T5" fmla="*/ 42002600 h 21600"/>
              <a:gd name="T6" fmla="*/ 108727978 w 21600"/>
              <a:gd name="T7" fmla="*/ 84005200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339966"/>
          </a:solidFill>
          <a:ln w="9525">
            <a:solidFill>
              <a:schemeClr val="tx1"/>
            </a:solidFill>
            <a:miter lim="800000"/>
            <a:headEnd/>
            <a:tailEnd/>
          </a:ln>
        </p:spPr>
        <p:txBody>
          <a:bodyPr wrap="none" anchor="ctr"/>
          <a:lstStyle/>
          <a:p>
            <a:endParaRPr lang="en-US"/>
          </a:p>
        </p:txBody>
      </p:sp>
      <p:sp>
        <p:nvSpPr>
          <p:cNvPr id="36876" name="AutoShape 12"/>
          <p:cNvSpPr>
            <a:spLocks noChangeArrowheads="1"/>
          </p:cNvSpPr>
          <p:nvPr/>
        </p:nvSpPr>
        <p:spPr bwMode="auto">
          <a:xfrm rot="5400000">
            <a:off x="4629150" y="1200150"/>
            <a:ext cx="1638300" cy="1905000"/>
          </a:xfrm>
          <a:custGeom>
            <a:avLst/>
            <a:gdLst>
              <a:gd name="T0" fmla="*/ 62130249 w 21600"/>
              <a:gd name="T1" fmla="*/ 0 h 21600"/>
              <a:gd name="T2" fmla="*/ 15532600 w 21600"/>
              <a:gd name="T3" fmla="*/ 84005200 h 21600"/>
              <a:gd name="T4" fmla="*/ 62130249 w 21600"/>
              <a:gd name="T5" fmla="*/ 42002600 h 21600"/>
              <a:gd name="T6" fmla="*/ 108727978 w 21600"/>
              <a:gd name="T7" fmla="*/ 84005200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36877" name="Text Box 13"/>
          <p:cNvSpPr txBox="1">
            <a:spLocks noChangeArrowheads="1"/>
          </p:cNvSpPr>
          <p:nvPr/>
        </p:nvSpPr>
        <p:spPr bwMode="auto">
          <a:xfrm>
            <a:off x="7162800" y="2209800"/>
            <a:ext cx="762000" cy="457200"/>
          </a:xfrm>
          <a:prstGeom prst="rect">
            <a:avLst/>
          </a:prstGeom>
          <a:noFill/>
          <a:ln w="9525">
            <a:noFill/>
            <a:miter lim="800000"/>
            <a:headEnd/>
            <a:tailEnd/>
          </a:ln>
        </p:spPr>
        <p:txBody>
          <a:bodyPr>
            <a:spAutoFit/>
          </a:bodyPr>
          <a:lstStyle/>
          <a:p>
            <a:pPr>
              <a:spcBef>
                <a:spcPct val="50000"/>
              </a:spcBef>
            </a:pPr>
            <a:r>
              <a:rPr lang="en-US" b="1">
                <a:solidFill>
                  <a:srgbClr val="FF0000"/>
                </a:solidFill>
              </a:rPr>
              <a:t>A</a:t>
            </a:r>
          </a:p>
        </p:txBody>
      </p:sp>
      <p:sp>
        <p:nvSpPr>
          <p:cNvPr id="36878" name="Oval 14"/>
          <p:cNvSpPr>
            <a:spLocks noChangeArrowheads="1"/>
          </p:cNvSpPr>
          <p:nvPr/>
        </p:nvSpPr>
        <p:spPr bwMode="auto">
          <a:xfrm>
            <a:off x="7543800" y="2362200"/>
            <a:ext cx="304800" cy="228600"/>
          </a:xfrm>
          <a:prstGeom prst="ellipse">
            <a:avLst/>
          </a:prstGeom>
          <a:noFill/>
          <a:ln w="9525">
            <a:solidFill>
              <a:schemeClr val="tx1"/>
            </a:solidFill>
            <a:round/>
            <a:headEnd/>
            <a:tailEnd/>
          </a:ln>
        </p:spPr>
        <p:txBody>
          <a:bodyPr wrap="none" anchor="ctr"/>
          <a:lstStyle/>
          <a:p>
            <a:endParaRPr lang="en-US"/>
          </a:p>
        </p:txBody>
      </p:sp>
      <p:sp>
        <p:nvSpPr>
          <p:cNvPr id="36879" name="Text Box 15"/>
          <p:cNvSpPr txBox="1">
            <a:spLocks noChangeArrowheads="1"/>
          </p:cNvSpPr>
          <p:nvPr/>
        </p:nvSpPr>
        <p:spPr bwMode="auto">
          <a:xfrm>
            <a:off x="7467600" y="2286000"/>
            <a:ext cx="228600" cy="457200"/>
          </a:xfrm>
          <a:prstGeom prst="rect">
            <a:avLst/>
          </a:prstGeom>
          <a:noFill/>
          <a:ln w="9525">
            <a:noFill/>
            <a:miter lim="800000"/>
            <a:headEnd/>
            <a:tailEnd/>
          </a:ln>
        </p:spPr>
        <p:txBody>
          <a:bodyPr>
            <a:spAutoFit/>
          </a:bodyPr>
          <a:lstStyle/>
          <a:p>
            <a:pPr>
              <a:spcBef>
                <a:spcPct val="50000"/>
              </a:spcBef>
            </a:pPr>
            <a:r>
              <a:rPr lang="en-US" b="1">
                <a:solidFill>
                  <a:srgbClr val="FF0000"/>
                </a:solidFill>
              </a:rPr>
              <a:t>+</a:t>
            </a:r>
          </a:p>
        </p:txBody>
      </p:sp>
      <p:sp>
        <p:nvSpPr>
          <p:cNvPr id="36880" name="Text Box 16"/>
          <p:cNvSpPr txBox="1">
            <a:spLocks noChangeArrowheads="1"/>
          </p:cNvSpPr>
          <p:nvPr/>
        </p:nvSpPr>
        <p:spPr bwMode="auto">
          <a:xfrm>
            <a:off x="7848600" y="2286000"/>
            <a:ext cx="1295400" cy="457200"/>
          </a:xfrm>
          <a:prstGeom prst="rect">
            <a:avLst/>
          </a:prstGeom>
          <a:noFill/>
          <a:ln w="9525">
            <a:noFill/>
            <a:miter lim="800000"/>
            <a:headEnd/>
            <a:tailEnd/>
          </a:ln>
        </p:spPr>
        <p:txBody>
          <a:bodyPr>
            <a:spAutoFit/>
          </a:bodyPr>
          <a:lstStyle/>
          <a:p>
            <a:pPr>
              <a:spcBef>
                <a:spcPct val="50000"/>
              </a:spcBef>
            </a:pPr>
            <a:r>
              <a:rPr lang="en-US" b="1">
                <a:solidFill>
                  <a:srgbClr val="FF0000"/>
                </a:solidFill>
              </a:rPr>
              <a:t>B = Y</a:t>
            </a:r>
            <a:endParaRPr lang="en-US"/>
          </a:p>
        </p:txBody>
      </p:sp>
      <p:sp>
        <p:nvSpPr>
          <p:cNvPr id="36881" name="Line 17"/>
          <p:cNvSpPr>
            <a:spLocks noChangeShapeType="1"/>
          </p:cNvSpPr>
          <p:nvPr/>
        </p:nvSpPr>
        <p:spPr bwMode="auto">
          <a:xfrm>
            <a:off x="533400" y="3581400"/>
            <a:ext cx="8077200" cy="0"/>
          </a:xfrm>
          <a:prstGeom prst="line">
            <a:avLst/>
          </a:prstGeom>
          <a:noFill/>
          <a:ln w="9525">
            <a:solidFill>
              <a:schemeClr val="tx1"/>
            </a:solidFill>
            <a:round/>
            <a:headEnd/>
            <a:tailEnd/>
          </a:ln>
        </p:spPr>
        <p:txBody>
          <a:bodyPr wrap="none" anchor="ctr"/>
          <a:lstStyle/>
          <a:p>
            <a:endParaRPr lang="en-US"/>
          </a:p>
        </p:txBody>
      </p:sp>
      <p:sp>
        <p:nvSpPr>
          <p:cNvPr id="36882" name="Line 18"/>
          <p:cNvSpPr>
            <a:spLocks noChangeShapeType="1"/>
          </p:cNvSpPr>
          <p:nvPr/>
        </p:nvSpPr>
        <p:spPr bwMode="auto">
          <a:xfrm>
            <a:off x="533400" y="4038600"/>
            <a:ext cx="5867400" cy="0"/>
          </a:xfrm>
          <a:prstGeom prst="line">
            <a:avLst/>
          </a:prstGeom>
          <a:noFill/>
          <a:ln w="9525">
            <a:solidFill>
              <a:schemeClr val="tx1"/>
            </a:solidFill>
            <a:round/>
            <a:headEnd/>
            <a:tailEnd/>
          </a:ln>
        </p:spPr>
        <p:txBody>
          <a:bodyPr wrap="none" anchor="ctr"/>
          <a:lstStyle/>
          <a:p>
            <a:endParaRPr lang="en-US"/>
          </a:p>
        </p:txBody>
      </p:sp>
      <p:sp>
        <p:nvSpPr>
          <p:cNvPr id="36883" name="Line 19"/>
          <p:cNvSpPr>
            <a:spLocks noChangeShapeType="1"/>
          </p:cNvSpPr>
          <p:nvPr/>
        </p:nvSpPr>
        <p:spPr bwMode="auto">
          <a:xfrm>
            <a:off x="533400" y="4495800"/>
            <a:ext cx="8077200" cy="0"/>
          </a:xfrm>
          <a:prstGeom prst="line">
            <a:avLst/>
          </a:prstGeom>
          <a:noFill/>
          <a:ln w="9525">
            <a:solidFill>
              <a:schemeClr val="tx1"/>
            </a:solidFill>
            <a:round/>
            <a:headEnd/>
            <a:tailEnd/>
          </a:ln>
        </p:spPr>
        <p:txBody>
          <a:bodyPr wrap="none" anchor="ctr"/>
          <a:lstStyle/>
          <a:p>
            <a:endParaRPr lang="en-US"/>
          </a:p>
        </p:txBody>
      </p:sp>
      <p:sp>
        <p:nvSpPr>
          <p:cNvPr id="36884" name="Line 20"/>
          <p:cNvSpPr>
            <a:spLocks noChangeShapeType="1"/>
          </p:cNvSpPr>
          <p:nvPr/>
        </p:nvSpPr>
        <p:spPr bwMode="auto">
          <a:xfrm>
            <a:off x="533400" y="5105400"/>
            <a:ext cx="8077200" cy="0"/>
          </a:xfrm>
          <a:prstGeom prst="line">
            <a:avLst/>
          </a:prstGeom>
          <a:noFill/>
          <a:ln w="9525">
            <a:solidFill>
              <a:schemeClr val="tx1"/>
            </a:solidFill>
            <a:round/>
            <a:headEnd/>
            <a:tailEnd/>
          </a:ln>
        </p:spPr>
        <p:txBody>
          <a:bodyPr wrap="none" anchor="ctr"/>
          <a:lstStyle/>
          <a:p>
            <a:endParaRPr lang="en-US"/>
          </a:p>
        </p:txBody>
      </p:sp>
      <p:sp>
        <p:nvSpPr>
          <p:cNvPr id="36885" name="Line 21"/>
          <p:cNvSpPr>
            <a:spLocks noChangeShapeType="1"/>
          </p:cNvSpPr>
          <p:nvPr/>
        </p:nvSpPr>
        <p:spPr bwMode="auto">
          <a:xfrm>
            <a:off x="533400" y="5638800"/>
            <a:ext cx="8077200" cy="0"/>
          </a:xfrm>
          <a:prstGeom prst="line">
            <a:avLst/>
          </a:prstGeom>
          <a:noFill/>
          <a:ln w="9525">
            <a:solidFill>
              <a:schemeClr val="tx1"/>
            </a:solidFill>
            <a:round/>
            <a:headEnd/>
            <a:tailEnd/>
          </a:ln>
        </p:spPr>
        <p:txBody>
          <a:bodyPr wrap="none" anchor="ctr"/>
          <a:lstStyle/>
          <a:p>
            <a:endParaRPr lang="en-US"/>
          </a:p>
        </p:txBody>
      </p:sp>
      <p:sp>
        <p:nvSpPr>
          <p:cNvPr id="36886" name="Line 22"/>
          <p:cNvSpPr>
            <a:spLocks noChangeShapeType="1"/>
          </p:cNvSpPr>
          <p:nvPr/>
        </p:nvSpPr>
        <p:spPr bwMode="auto">
          <a:xfrm>
            <a:off x="533400" y="6172200"/>
            <a:ext cx="8077200" cy="0"/>
          </a:xfrm>
          <a:prstGeom prst="line">
            <a:avLst/>
          </a:prstGeom>
          <a:noFill/>
          <a:ln w="9525">
            <a:solidFill>
              <a:schemeClr val="tx1"/>
            </a:solidFill>
            <a:round/>
            <a:headEnd/>
            <a:tailEnd/>
          </a:ln>
        </p:spPr>
        <p:txBody>
          <a:bodyPr wrap="none" anchor="ctr"/>
          <a:lstStyle/>
          <a:p>
            <a:endParaRPr lang="en-US"/>
          </a:p>
        </p:txBody>
      </p:sp>
      <p:sp>
        <p:nvSpPr>
          <p:cNvPr id="36887" name="Line 23"/>
          <p:cNvSpPr>
            <a:spLocks noChangeShapeType="1"/>
          </p:cNvSpPr>
          <p:nvPr/>
        </p:nvSpPr>
        <p:spPr bwMode="auto">
          <a:xfrm>
            <a:off x="609600" y="6705600"/>
            <a:ext cx="8077200" cy="0"/>
          </a:xfrm>
          <a:prstGeom prst="line">
            <a:avLst/>
          </a:prstGeom>
          <a:noFill/>
          <a:ln w="9525">
            <a:solidFill>
              <a:schemeClr val="tx1"/>
            </a:solidFill>
            <a:round/>
            <a:headEnd/>
            <a:tailEnd/>
          </a:ln>
        </p:spPr>
        <p:txBody>
          <a:bodyPr wrap="none" anchor="ctr"/>
          <a:lstStyle/>
          <a:p>
            <a:endParaRPr lang="en-US"/>
          </a:p>
        </p:txBody>
      </p:sp>
      <p:sp>
        <p:nvSpPr>
          <p:cNvPr id="36888" name="Line 24"/>
          <p:cNvSpPr>
            <a:spLocks noChangeShapeType="1"/>
          </p:cNvSpPr>
          <p:nvPr/>
        </p:nvSpPr>
        <p:spPr bwMode="auto">
          <a:xfrm>
            <a:off x="3200400" y="4038600"/>
            <a:ext cx="0" cy="2667000"/>
          </a:xfrm>
          <a:prstGeom prst="line">
            <a:avLst/>
          </a:prstGeom>
          <a:noFill/>
          <a:ln w="9525">
            <a:solidFill>
              <a:schemeClr val="tx1"/>
            </a:solidFill>
            <a:round/>
            <a:headEnd/>
            <a:tailEnd/>
          </a:ln>
        </p:spPr>
        <p:txBody>
          <a:bodyPr wrap="none" anchor="ctr"/>
          <a:lstStyle/>
          <a:p>
            <a:endParaRPr lang="en-US"/>
          </a:p>
        </p:txBody>
      </p:sp>
      <p:sp>
        <p:nvSpPr>
          <p:cNvPr id="36889" name="Line 25"/>
          <p:cNvSpPr>
            <a:spLocks noChangeShapeType="1"/>
          </p:cNvSpPr>
          <p:nvPr/>
        </p:nvSpPr>
        <p:spPr bwMode="auto">
          <a:xfrm>
            <a:off x="6400800" y="3581400"/>
            <a:ext cx="0" cy="3124200"/>
          </a:xfrm>
          <a:prstGeom prst="line">
            <a:avLst/>
          </a:prstGeom>
          <a:noFill/>
          <a:ln w="9525">
            <a:solidFill>
              <a:schemeClr val="tx1"/>
            </a:solidFill>
            <a:round/>
            <a:headEnd/>
            <a:tailEnd/>
          </a:ln>
        </p:spPr>
        <p:txBody>
          <a:bodyPr wrap="none" anchor="ctr"/>
          <a:lstStyle/>
          <a:p>
            <a:endParaRPr lang="en-US"/>
          </a:p>
        </p:txBody>
      </p:sp>
      <p:sp>
        <p:nvSpPr>
          <p:cNvPr id="36890" name="Text Box 26"/>
          <p:cNvSpPr txBox="1">
            <a:spLocks noChangeArrowheads="1"/>
          </p:cNvSpPr>
          <p:nvPr/>
        </p:nvSpPr>
        <p:spPr bwMode="auto">
          <a:xfrm>
            <a:off x="6705600" y="3657600"/>
            <a:ext cx="1828800" cy="457200"/>
          </a:xfrm>
          <a:prstGeom prst="rect">
            <a:avLst/>
          </a:prstGeom>
          <a:noFill/>
          <a:ln w="9525">
            <a:noFill/>
            <a:miter lim="800000"/>
            <a:headEnd/>
            <a:tailEnd/>
          </a:ln>
        </p:spPr>
        <p:txBody>
          <a:bodyPr>
            <a:spAutoFit/>
          </a:bodyPr>
          <a:lstStyle/>
          <a:p>
            <a:pPr>
              <a:spcBef>
                <a:spcPct val="50000"/>
              </a:spcBef>
            </a:pPr>
            <a:r>
              <a:rPr lang="en-US" b="1">
                <a:solidFill>
                  <a:srgbClr val="FF0000"/>
                </a:solidFill>
              </a:rPr>
              <a:t>OUT PUT</a:t>
            </a:r>
            <a:endParaRPr lang="en-US" b="1">
              <a:solidFill>
                <a:schemeClr val="accent2"/>
              </a:solidFill>
            </a:endParaRPr>
          </a:p>
        </p:txBody>
      </p:sp>
      <p:sp>
        <p:nvSpPr>
          <p:cNvPr id="36891" name="Text Box 27"/>
          <p:cNvSpPr txBox="1">
            <a:spLocks noChangeArrowheads="1"/>
          </p:cNvSpPr>
          <p:nvPr/>
        </p:nvSpPr>
        <p:spPr bwMode="auto">
          <a:xfrm>
            <a:off x="2133600" y="3657600"/>
            <a:ext cx="2743200" cy="457200"/>
          </a:xfrm>
          <a:prstGeom prst="rect">
            <a:avLst/>
          </a:prstGeom>
          <a:noFill/>
          <a:ln w="9525">
            <a:noFill/>
            <a:miter lim="800000"/>
            <a:headEnd/>
            <a:tailEnd/>
          </a:ln>
        </p:spPr>
        <p:txBody>
          <a:bodyPr>
            <a:spAutoFit/>
          </a:bodyPr>
          <a:lstStyle/>
          <a:p>
            <a:pPr>
              <a:spcBef>
                <a:spcPct val="50000"/>
              </a:spcBef>
            </a:pPr>
            <a:r>
              <a:rPr lang="en-US"/>
              <a:t>      </a:t>
            </a:r>
            <a:r>
              <a:rPr lang="en-US" b="1">
                <a:solidFill>
                  <a:schemeClr val="accent2"/>
                </a:solidFill>
              </a:rPr>
              <a:t>INPUTS</a:t>
            </a:r>
          </a:p>
        </p:txBody>
      </p:sp>
      <p:sp>
        <p:nvSpPr>
          <p:cNvPr id="36892" name="Text Box 28"/>
          <p:cNvSpPr txBox="1">
            <a:spLocks noChangeArrowheads="1"/>
          </p:cNvSpPr>
          <p:nvPr/>
        </p:nvSpPr>
        <p:spPr bwMode="auto">
          <a:xfrm>
            <a:off x="1828800" y="4191000"/>
            <a:ext cx="990600" cy="457200"/>
          </a:xfrm>
          <a:prstGeom prst="rect">
            <a:avLst/>
          </a:prstGeom>
          <a:noFill/>
          <a:ln w="9525">
            <a:noFill/>
            <a:miter lim="800000"/>
            <a:headEnd/>
            <a:tailEnd/>
          </a:ln>
        </p:spPr>
        <p:txBody>
          <a:bodyPr>
            <a:spAutoFit/>
          </a:bodyPr>
          <a:lstStyle/>
          <a:p>
            <a:pPr>
              <a:spcBef>
                <a:spcPct val="50000"/>
              </a:spcBef>
            </a:pPr>
            <a:r>
              <a:rPr lang="en-US" b="1">
                <a:solidFill>
                  <a:srgbClr val="FF0000"/>
                </a:solidFill>
              </a:rPr>
              <a:t>A</a:t>
            </a:r>
            <a:endParaRPr lang="en-US"/>
          </a:p>
        </p:txBody>
      </p:sp>
      <p:sp>
        <p:nvSpPr>
          <p:cNvPr id="36893" name="Text Box 29"/>
          <p:cNvSpPr txBox="1">
            <a:spLocks noChangeArrowheads="1"/>
          </p:cNvSpPr>
          <p:nvPr/>
        </p:nvSpPr>
        <p:spPr bwMode="auto">
          <a:xfrm>
            <a:off x="1752600" y="4724400"/>
            <a:ext cx="990600" cy="457200"/>
          </a:xfrm>
          <a:prstGeom prst="rect">
            <a:avLst/>
          </a:prstGeom>
          <a:noFill/>
          <a:ln w="9525">
            <a:noFill/>
            <a:miter lim="800000"/>
            <a:headEnd/>
            <a:tailEnd/>
          </a:ln>
        </p:spPr>
        <p:txBody>
          <a:bodyPr>
            <a:spAutoFit/>
          </a:bodyPr>
          <a:lstStyle/>
          <a:p>
            <a:pPr>
              <a:spcBef>
                <a:spcPct val="50000"/>
              </a:spcBef>
            </a:pPr>
            <a:r>
              <a:rPr lang="en-US"/>
              <a:t>  </a:t>
            </a:r>
            <a:r>
              <a:rPr lang="en-US" b="1">
                <a:solidFill>
                  <a:srgbClr val="FF0000"/>
                </a:solidFill>
              </a:rPr>
              <a:t>0</a:t>
            </a:r>
          </a:p>
        </p:txBody>
      </p:sp>
      <p:sp>
        <p:nvSpPr>
          <p:cNvPr id="36894" name="Text Box 30"/>
          <p:cNvSpPr txBox="1">
            <a:spLocks noChangeArrowheads="1"/>
          </p:cNvSpPr>
          <p:nvPr/>
        </p:nvSpPr>
        <p:spPr bwMode="auto">
          <a:xfrm>
            <a:off x="1676400" y="5181600"/>
            <a:ext cx="762000" cy="457200"/>
          </a:xfrm>
          <a:prstGeom prst="rect">
            <a:avLst/>
          </a:prstGeom>
          <a:noFill/>
          <a:ln w="9525">
            <a:noFill/>
            <a:miter lim="800000"/>
            <a:headEnd/>
            <a:tailEnd/>
          </a:ln>
        </p:spPr>
        <p:txBody>
          <a:bodyPr>
            <a:spAutoFit/>
          </a:bodyPr>
          <a:lstStyle/>
          <a:p>
            <a:pPr>
              <a:spcBef>
                <a:spcPct val="50000"/>
              </a:spcBef>
            </a:pPr>
            <a:r>
              <a:rPr lang="en-US"/>
              <a:t>   </a:t>
            </a:r>
            <a:r>
              <a:rPr lang="en-US" b="1">
                <a:solidFill>
                  <a:srgbClr val="FF0000"/>
                </a:solidFill>
              </a:rPr>
              <a:t>0</a:t>
            </a:r>
            <a:r>
              <a:rPr lang="en-US"/>
              <a:t> </a:t>
            </a:r>
          </a:p>
        </p:txBody>
      </p:sp>
      <p:sp>
        <p:nvSpPr>
          <p:cNvPr id="36895" name="Text Box 31"/>
          <p:cNvSpPr txBox="1">
            <a:spLocks noChangeArrowheads="1"/>
          </p:cNvSpPr>
          <p:nvPr/>
        </p:nvSpPr>
        <p:spPr bwMode="auto">
          <a:xfrm>
            <a:off x="1600200" y="5715000"/>
            <a:ext cx="990600" cy="457200"/>
          </a:xfrm>
          <a:prstGeom prst="rect">
            <a:avLst/>
          </a:prstGeom>
          <a:noFill/>
          <a:ln w="9525">
            <a:noFill/>
            <a:miter lim="800000"/>
            <a:headEnd/>
            <a:tailEnd/>
          </a:ln>
        </p:spPr>
        <p:txBody>
          <a:bodyPr>
            <a:spAutoFit/>
          </a:bodyPr>
          <a:lstStyle/>
          <a:p>
            <a:pPr>
              <a:spcBef>
                <a:spcPct val="50000"/>
              </a:spcBef>
            </a:pPr>
            <a:r>
              <a:rPr lang="en-US"/>
              <a:t>   </a:t>
            </a:r>
            <a:r>
              <a:rPr lang="en-US" b="1">
                <a:solidFill>
                  <a:srgbClr val="FF0000"/>
                </a:solidFill>
              </a:rPr>
              <a:t> 1</a:t>
            </a:r>
            <a:r>
              <a:rPr lang="en-US"/>
              <a:t> </a:t>
            </a:r>
          </a:p>
        </p:txBody>
      </p:sp>
      <p:sp>
        <p:nvSpPr>
          <p:cNvPr id="36896" name="Text Box 32"/>
          <p:cNvSpPr txBox="1">
            <a:spLocks noChangeArrowheads="1"/>
          </p:cNvSpPr>
          <p:nvPr/>
        </p:nvSpPr>
        <p:spPr bwMode="auto">
          <a:xfrm>
            <a:off x="1600200" y="6248400"/>
            <a:ext cx="1371600" cy="457200"/>
          </a:xfrm>
          <a:prstGeom prst="rect">
            <a:avLst/>
          </a:prstGeom>
          <a:noFill/>
          <a:ln w="9525">
            <a:noFill/>
            <a:miter lim="800000"/>
            <a:headEnd/>
            <a:tailEnd/>
          </a:ln>
        </p:spPr>
        <p:txBody>
          <a:bodyPr>
            <a:spAutoFit/>
          </a:bodyPr>
          <a:lstStyle/>
          <a:p>
            <a:pPr>
              <a:spcBef>
                <a:spcPct val="50000"/>
              </a:spcBef>
            </a:pPr>
            <a:r>
              <a:rPr lang="en-US"/>
              <a:t>    </a:t>
            </a:r>
            <a:r>
              <a:rPr lang="en-US" b="1">
                <a:solidFill>
                  <a:srgbClr val="FF0000"/>
                </a:solidFill>
              </a:rPr>
              <a:t>1</a:t>
            </a:r>
          </a:p>
        </p:txBody>
      </p:sp>
      <p:sp>
        <p:nvSpPr>
          <p:cNvPr id="36897" name="Text Box 33"/>
          <p:cNvSpPr txBox="1">
            <a:spLocks noChangeArrowheads="1"/>
          </p:cNvSpPr>
          <p:nvPr/>
        </p:nvSpPr>
        <p:spPr bwMode="auto">
          <a:xfrm>
            <a:off x="4648200" y="4114800"/>
            <a:ext cx="1143000" cy="457200"/>
          </a:xfrm>
          <a:prstGeom prst="rect">
            <a:avLst/>
          </a:prstGeom>
          <a:noFill/>
          <a:ln w="9525">
            <a:noFill/>
            <a:miter lim="800000"/>
            <a:headEnd/>
            <a:tailEnd/>
          </a:ln>
        </p:spPr>
        <p:txBody>
          <a:bodyPr>
            <a:spAutoFit/>
          </a:bodyPr>
          <a:lstStyle/>
          <a:p>
            <a:pPr>
              <a:spcBef>
                <a:spcPct val="50000"/>
              </a:spcBef>
            </a:pPr>
            <a:r>
              <a:rPr lang="en-US" b="1">
                <a:solidFill>
                  <a:srgbClr val="FF0000"/>
                </a:solidFill>
              </a:rPr>
              <a:t>B</a:t>
            </a:r>
            <a:endParaRPr lang="en-US">
              <a:solidFill>
                <a:srgbClr val="FF0000"/>
              </a:solidFill>
            </a:endParaRPr>
          </a:p>
        </p:txBody>
      </p:sp>
      <p:sp>
        <p:nvSpPr>
          <p:cNvPr id="36898" name="Text Box 34"/>
          <p:cNvSpPr txBox="1">
            <a:spLocks noChangeArrowheads="1"/>
          </p:cNvSpPr>
          <p:nvPr/>
        </p:nvSpPr>
        <p:spPr bwMode="auto">
          <a:xfrm>
            <a:off x="4419600" y="4572000"/>
            <a:ext cx="1143000" cy="457200"/>
          </a:xfrm>
          <a:prstGeom prst="rect">
            <a:avLst/>
          </a:prstGeom>
          <a:noFill/>
          <a:ln w="9525">
            <a:noFill/>
            <a:miter lim="800000"/>
            <a:headEnd/>
            <a:tailEnd/>
          </a:ln>
        </p:spPr>
        <p:txBody>
          <a:bodyPr>
            <a:spAutoFit/>
          </a:bodyPr>
          <a:lstStyle/>
          <a:p>
            <a:pPr>
              <a:spcBef>
                <a:spcPct val="50000"/>
              </a:spcBef>
            </a:pPr>
            <a:r>
              <a:rPr lang="en-US"/>
              <a:t>   </a:t>
            </a:r>
            <a:r>
              <a:rPr lang="en-US" b="1">
                <a:solidFill>
                  <a:srgbClr val="FF0000"/>
                </a:solidFill>
              </a:rPr>
              <a:t>0</a:t>
            </a:r>
          </a:p>
        </p:txBody>
      </p:sp>
      <p:sp>
        <p:nvSpPr>
          <p:cNvPr id="36899" name="Text Box 35"/>
          <p:cNvSpPr txBox="1">
            <a:spLocks noChangeArrowheads="1"/>
          </p:cNvSpPr>
          <p:nvPr/>
        </p:nvSpPr>
        <p:spPr bwMode="auto">
          <a:xfrm>
            <a:off x="4419600" y="5181600"/>
            <a:ext cx="1066800" cy="457200"/>
          </a:xfrm>
          <a:prstGeom prst="rect">
            <a:avLst/>
          </a:prstGeom>
          <a:noFill/>
          <a:ln w="9525">
            <a:noFill/>
            <a:miter lim="800000"/>
            <a:headEnd/>
            <a:tailEnd/>
          </a:ln>
        </p:spPr>
        <p:txBody>
          <a:bodyPr>
            <a:spAutoFit/>
          </a:bodyPr>
          <a:lstStyle/>
          <a:p>
            <a:pPr>
              <a:spcBef>
                <a:spcPct val="50000"/>
              </a:spcBef>
            </a:pPr>
            <a:r>
              <a:rPr lang="en-US"/>
              <a:t>   </a:t>
            </a:r>
            <a:r>
              <a:rPr lang="en-US" b="1">
                <a:solidFill>
                  <a:srgbClr val="FF0000"/>
                </a:solidFill>
              </a:rPr>
              <a:t>1</a:t>
            </a:r>
          </a:p>
        </p:txBody>
      </p:sp>
      <p:sp>
        <p:nvSpPr>
          <p:cNvPr id="36900" name="Text Box 36"/>
          <p:cNvSpPr txBox="1">
            <a:spLocks noChangeArrowheads="1"/>
          </p:cNvSpPr>
          <p:nvPr/>
        </p:nvSpPr>
        <p:spPr bwMode="auto">
          <a:xfrm>
            <a:off x="4495800" y="5715000"/>
            <a:ext cx="838200" cy="457200"/>
          </a:xfrm>
          <a:prstGeom prst="rect">
            <a:avLst/>
          </a:prstGeom>
          <a:noFill/>
          <a:ln w="9525">
            <a:noFill/>
            <a:miter lim="800000"/>
            <a:headEnd/>
            <a:tailEnd/>
          </a:ln>
        </p:spPr>
        <p:txBody>
          <a:bodyPr>
            <a:spAutoFit/>
          </a:bodyPr>
          <a:lstStyle/>
          <a:p>
            <a:pPr>
              <a:spcBef>
                <a:spcPct val="50000"/>
              </a:spcBef>
            </a:pPr>
            <a:r>
              <a:rPr lang="en-US"/>
              <a:t>  </a:t>
            </a:r>
            <a:r>
              <a:rPr lang="en-US" b="1">
                <a:solidFill>
                  <a:srgbClr val="FF0000"/>
                </a:solidFill>
              </a:rPr>
              <a:t>0</a:t>
            </a:r>
            <a:endParaRPr lang="en-US"/>
          </a:p>
        </p:txBody>
      </p:sp>
      <p:sp>
        <p:nvSpPr>
          <p:cNvPr id="36901" name="Text Box 37"/>
          <p:cNvSpPr txBox="1">
            <a:spLocks noChangeArrowheads="1"/>
          </p:cNvSpPr>
          <p:nvPr/>
        </p:nvSpPr>
        <p:spPr bwMode="auto">
          <a:xfrm>
            <a:off x="4419600" y="6324600"/>
            <a:ext cx="914400" cy="457200"/>
          </a:xfrm>
          <a:prstGeom prst="rect">
            <a:avLst/>
          </a:prstGeom>
          <a:noFill/>
          <a:ln w="9525">
            <a:noFill/>
            <a:miter lim="800000"/>
            <a:headEnd/>
            <a:tailEnd/>
          </a:ln>
        </p:spPr>
        <p:txBody>
          <a:bodyPr>
            <a:spAutoFit/>
          </a:bodyPr>
          <a:lstStyle/>
          <a:p>
            <a:pPr>
              <a:spcBef>
                <a:spcPct val="50000"/>
              </a:spcBef>
            </a:pPr>
            <a:r>
              <a:rPr lang="en-US"/>
              <a:t>   </a:t>
            </a:r>
            <a:r>
              <a:rPr lang="en-US" b="1">
                <a:solidFill>
                  <a:srgbClr val="FF0000"/>
                </a:solidFill>
              </a:rPr>
              <a:t>1</a:t>
            </a:r>
          </a:p>
        </p:txBody>
      </p:sp>
      <p:sp>
        <p:nvSpPr>
          <p:cNvPr id="36902" name="Text Box 38"/>
          <p:cNvSpPr txBox="1">
            <a:spLocks noChangeArrowheads="1"/>
          </p:cNvSpPr>
          <p:nvPr/>
        </p:nvSpPr>
        <p:spPr bwMode="auto">
          <a:xfrm>
            <a:off x="7162800" y="4038600"/>
            <a:ext cx="914400" cy="457200"/>
          </a:xfrm>
          <a:prstGeom prst="rect">
            <a:avLst/>
          </a:prstGeom>
          <a:noFill/>
          <a:ln w="9525">
            <a:noFill/>
            <a:miter lim="800000"/>
            <a:headEnd/>
            <a:tailEnd/>
          </a:ln>
        </p:spPr>
        <p:txBody>
          <a:bodyPr>
            <a:spAutoFit/>
          </a:bodyPr>
          <a:lstStyle/>
          <a:p>
            <a:pPr>
              <a:spcBef>
                <a:spcPct val="50000"/>
              </a:spcBef>
            </a:pPr>
            <a:r>
              <a:rPr lang="en-US"/>
              <a:t> </a:t>
            </a:r>
            <a:r>
              <a:rPr lang="en-US">
                <a:solidFill>
                  <a:schemeClr val="accent2"/>
                </a:solidFill>
              </a:rPr>
              <a:t> </a:t>
            </a:r>
            <a:r>
              <a:rPr lang="en-US" b="1">
                <a:solidFill>
                  <a:schemeClr val="accent2"/>
                </a:solidFill>
              </a:rPr>
              <a:t>Y</a:t>
            </a:r>
            <a:endParaRPr lang="en-US"/>
          </a:p>
        </p:txBody>
      </p:sp>
      <p:sp>
        <p:nvSpPr>
          <p:cNvPr id="36903" name="Text Box 39"/>
          <p:cNvSpPr txBox="1">
            <a:spLocks noChangeArrowheads="1"/>
          </p:cNvSpPr>
          <p:nvPr/>
        </p:nvSpPr>
        <p:spPr bwMode="auto">
          <a:xfrm>
            <a:off x="7315200" y="4572000"/>
            <a:ext cx="685800" cy="457200"/>
          </a:xfrm>
          <a:prstGeom prst="rect">
            <a:avLst/>
          </a:prstGeom>
          <a:noFill/>
          <a:ln w="9525">
            <a:noFill/>
            <a:miter lim="800000"/>
            <a:headEnd/>
            <a:tailEnd/>
          </a:ln>
        </p:spPr>
        <p:txBody>
          <a:bodyPr>
            <a:spAutoFit/>
          </a:bodyPr>
          <a:lstStyle/>
          <a:p>
            <a:pPr>
              <a:spcBef>
                <a:spcPct val="50000"/>
              </a:spcBef>
            </a:pPr>
            <a:r>
              <a:rPr lang="en-US"/>
              <a:t> </a:t>
            </a:r>
            <a:r>
              <a:rPr lang="en-US" b="1">
                <a:solidFill>
                  <a:schemeClr val="accent2"/>
                </a:solidFill>
              </a:rPr>
              <a:t>1</a:t>
            </a:r>
            <a:endParaRPr lang="en-US"/>
          </a:p>
        </p:txBody>
      </p:sp>
      <p:sp>
        <p:nvSpPr>
          <p:cNvPr id="36904" name="Text Box 40"/>
          <p:cNvSpPr txBox="1">
            <a:spLocks noChangeArrowheads="1"/>
          </p:cNvSpPr>
          <p:nvPr/>
        </p:nvSpPr>
        <p:spPr bwMode="auto">
          <a:xfrm>
            <a:off x="7315200" y="5105400"/>
            <a:ext cx="838200" cy="457200"/>
          </a:xfrm>
          <a:prstGeom prst="rect">
            <a:avLst/>
          </a:prstGeom>
          <a:noFill/>
          <a:ln w="9525">
            <a:noFill/>
            <a:miter lim="800000"/>
            <a:headEnd/>
            <a:tailEnd/>
          </a:ln>
        </p:spPr>
        <p:txBody>
          <a:bodyPr>
            <a:spAutoFit/>
          </a:bodyPr>
          <a:lstStyle/>
          <a:p>
            <a:pPr>
              <a:spcBef>
                <a:spcPct val="50000"/>
              </a:spcBef>
            </a:pPr>
            <a:r>
              <a:rPr lang="en-US"/>
              <a:t> </a:t>
            </a:r>
            <a:r>
              <a:rPr lang="en-US" b="1">
                <a:solidFill>
                  <a:schemeClr val="accent2"/>
                </a:solidFill>
              </a:rPr>
              <a:t> 0</a:t>
            </a:r>
            <a:endParaRPr lang="en-US"/>
          </a:p>
        </p:txBody>
      </p:sp>
      <p:sp>
        <p:nvSpPr>
          <p:cNvPr id="36905" name="Text Box 41"/>
          <p:cNvSpPr txBox="1">
            <a:spLocks noChangeArrowheads="1"/>
          </p:cNvSpPr>
          <p:nvPr/>
        </p:nvSpPr>
        <p:spPr bwMode="auto">
          <a:xfrm>
            <a:off x="7467600" y="5715000"/>
            <a:ext cx="609600" cy="457200"/>
          </a:xfrm>
          <a:prstGeom prst="rect">
            <a:avLst/>
          </a:prstGeom>
          <a:noFill/>
          <a:ln w="9525">
            <a:noFill/>
            <a:miter lim="800000"/>
            <a:headEnd/>
            <a:tailEnd/>
          </a:ln>
        </p:spPr>
        <p:txBody>
          <a:bodyPr>
            <a:spAutoFit/>
          </a:bodyPr>
          <a:lstStyle/>
          <a:p>
            <a:pPr>
              <a:spcBef>
                <a:spcPct val="50000"/>
              </a:spcBef>
            </a:pPr>
            <a:r>
              <a:rPr lang="en-US" b="1">
                <a:solidFill>
                  <a:schemeClr val="accent2"/>
                </a:solidFill>
              </a:rPr>
              <a:t>0</a:t>
            </a:r>
            <a:endParaRPr lang="en-US"/>
          </a:p>
        </p:txBody>
      </p:sp>
      <p:sp>
        <p:nvSpPr>
          <p:cNvPr id="36906" name="Text Box 42"/>
          <p:cNvSpPr txBox="1">
            <a:spLocks noChangeArrowheads="1"/>
          </p:cNvSpPr>
          <p:nvPr/>
        </p:nvSpPr>
        <p:spPr bwMode="auto">
          <a:xfrm>
            <a:off x="7467600" y="6248400"/>
            <a:ext cx="762000" cy="457200"/>
          </a:xfrm>
          <a:prstGeom prst="rect">
            <a:avLst/>
          </a:prstGeom>
          <a:noFill/>
          <a:ln w="9525">
            <a:noFill/>
            <a:miter lim="800000"/>
            <a:headEnd/>
            <a:tailEnd/>
          </a:ln>
        </p:spPr>
        <p:txBody>
          <a:bodyPr>
            <a:spAutoFit/>
          </a:bodyPr>
          <a:lstStyle/>
          <a:p>
            <a:pPr>
              <a:spcBef>
                <a:spcPct val="50000"/>
              </a:spcBef>
            </a:pPr>
            <a:r>
              <a:rPr lang="en-US" b="1">
                <a:solidFill>
                  <a:schemeClr val="accent2"/>
                </a:solidFill>
              </a:rPr>
              <a:t>1</a:t>
            </a:r>
            <a:endParaRPr lang="en-US"/>
          </a:p>
        </p:txBody>
      </p:sp>
      <p:sp>
        <p:nvSpPr>
          <p:cNvPr id="36907" name="Text Box 43"/>
          <p:cNvSpPr txBox="1">
            <a:spLocks noChangeArrowheads="1"/>
          </p:cNvSpPr>
          <p:nvPr/>
        </p:nvSpPr>
        <p:spPr bwMode="auto">
          <a:xfrm>
            <a:off x="381000" y="5257800"/>
            <a:ext cx="1143000" cy="457200"/>
          </a:xfrm>
          <a:prstGeom prst="rect">
            <a:avLst/>
          </a:prstGeom>
          <a:noFill/>
          <a:ln w="9525">
            <a:noFill/>
            <a:miter lim="800000"/>
            <a:headEnd/>
            <a:tailEnd/>
          </a:ln>
        </p:spPr>
        <p:txBody>
          <a:bodyPr>
            <a:spAutoFit/>
          </a:bodyPr>
          <a:lstStyle/>
          <a:p>
            <a:pPr>
              <a:spcBef>
                <a:spcPct val="50000"/>
              </a:spcBef>
            </a:pPr>
            <a:r>
              <a:rPr lang="en-US"/>
              <a:t>  </a:t>
            </a:r>
            <a:r>
              <a:rPr lang="en-US" b="1">
                <a:solidFill>
                  <a:schemeClr val="accent2"/>
                </a:solidFill>
              </a:rPr>
              <a:t>Odd</a:t>
            </a:r>
            <a:endParaRPr lang="en-US"/>
          </a:p>
        </p:txBody>
      </p:sp>
      <p:sp>
        <p:nvSpPr>
          <p:cNvPr id="36908" name="Text Box 44"/>
          <p:cNvSpPr txBox="1">
            <a:spLocks noChangeArrowheads="1"/>
          </p:cNvSpPr>
          <p:nvPr/>
        </p:nvSpPr>
        <p:spPr bwMode="auto">
          <a:xfrm>
            <a:off x="457200" y="5791200"/>
            <a:ext cx="1143000" cy="457200"/>
          </a:xfrm>
          <a:prstGeom prst="rect">
            <a:avLst/>
          </a:prstGeom>
          <a:noFill/>
          <a:ln w="9525">
            <a:noFill/>
            <a:miter lim="800000"/>
            <a:headEnd/>
            <a:tailEnd/>
          </a:ln>
        </p:spPr>
        <p:txBody>
          <a:bodyPr>
            <a:spAutoFit/>
          </a:bodyPr>
          <a:lstStyle/>
          <a:p>
            <a:pPr>
              <a:spcBef>
                <a:spcPct val="50000"/>
              </a:spcBef>
            </a:pPr>
            <a:r>
              <a:rPr lang="en-US" b="1">
                <a:solidFill>
                  <a:schemeClr val="accent2"/>
                </a:solidFill>
              </a:rPr>
              <a:t>Odd</a:t>
            </a:r>
            <a:endParaRPr lang="en-US"/>
          </a:p>
        </p:txBody>
      </p:sp>
      <p:sp>
        <p:nvSpPr>
          <p:cNvPr id="36909" name="Text Box 45"/>
          <p:cNvSpPr txBox="1">
            <a:spLocks noChangeArrowheads="1"/>
          </p:cNvSpPr>
          <p:nvPr/>
        </p:nvSpPr>
        <p:spPr bwMode="auto">
          <a:xfrm>
            <a:off x="457200" y="6324600"/>
            <a:ext cx="1295400" cy="457200"/>
          </a:xfrm>
          <a:prstGeom prst="rect">
            <a:avLst/>
          </a:prstGeom>
          <a:noFill/>
          <a:ln w="9525">
            <a:noFill/>
            <a:miter lim="800000"/>
            <a:headEnd/>
            <a:tailEnd/>
          </a:ln>
        </p:spPr>
        <p:txBody>
          <a:bodyPr>
            <a:spAutoFit/>
          </a:bodyPr>
          <a:lstStyle/>
          <a:p>
            <a:pPr>
              <a:spcBef>
                <a:spcPct val="50000"/>
              </a:spcBef>
            </a:pPr>
            <a:r>
              <a:rPr lang="en-US" b="1">
                <a:solidFill>
                  <a:schemeClr val="accent2"/>
                </a:solidFill>
              </a:rPr>
              <a:t>Even</a:t>
            </a:r>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Line 2"/>
          <p:cNvSpPr>
            <a:spLocks noChangeShapeType="1"/>
          </p:cNvSpPr>
          <p:nvPr/>
        </p:nvSpPr>
        <p:spPr bwMode="auto">
          <a:xfrm>
            <a:off x="0" y="762000"/>
            <a:ext cx="9144000" cy="0"/>
          </a:xfrm>
          <a:prstGeom prst="line">
            <a:avLst/>
          </a:prstGeom>
          <a:noFill/>
          <a:ln w="9525">
            <a:solidFill>
              <a:schemeClr val="tx1"/>
            </a:solidFill>
            <a:round/>
            <a:headEnd/>
            <a:tailEnd/>
          </a:ln>
        </p:spPr>
        <p:txBody>
          <a:bodyPr wrap="none" anchor="ctr"/>
          <a:lstStyle/>
          <a:p>
            <a:endParaRPr lang="en-US"/>
          </a:p>
        </p:txBody>
      </p:sp>
      <p:sp>
        <p:nvSpPr>
          <p:cNvPr id="37891" name="Line 3"/>
          <p:cNvSpPr>
            <a:spLocks noChangeShapeType="1"/>
          </p:cNvSpPr>
          <p:nvPr/>
        </p:nvSpPr>
        <p:spPr bwMode="auto">
          <a:xfrm>
            <a:off x="0" y="1447800"/>
            <a:ext cx="9144000" cy="0"/>
          </a:xfrm>
          <a:prstGeom prst="line">
            <a:avLst/>
          </a:prstGeom>
          <a:noFill/>
          <a:ln w="9525">
            <a:solidFill>
              <a:schemeClr val="tx1"/>
            </a:solidFill>
            <a:round/>
            <a:headEnd/>
            <a:tailEnd/>
          </a:ln>
        </p:spPr>
        <p:txBody>
          <a:bodyPr wrap="none" anchor="ctr"/>
          <a:lstStyle/>
          <a:p>
            <a:endParaRPr lang="en-US"/>
          </a:p>
        </p:txBody>
      </p:sp>
      <p:sp>
        <p:nvSpPr>
          <p:cNvPr id="37892" name="Line 4"/>
          <p:cNvSpPr>
            <a:spLocks noChangeShapeType="1"/>
          </p:cNvSpPr>
          <p:nvPr/>
        </p:nvSpPr>
        <p:spPr bwMode="auto">
          <a:xfrm>
            <a:off x="0" y="2209800"/>
            <a:ext cx="9144000" cy="0"/>
          </a:xfrm>
          <a:prstGeom prst="line">
            <a:avLst/>
          </a:prstGeom>
          <a:noFill/>
          <a:ln w="9525">
            <a:solidFill>
              <a:schemeClr val="tx1"/>
            </a:solidFill>
            <a:round/>
            <a:headEnd/>
            <a:tailEnd/>
          </a:ln>
        </p:spPr>
        <p:txBody>
          <a:bodyPr wrap="none" anchor="ctr"/>
          <a:lstStyle/>
          <a:p>
            <a:endParaRPr lang="en-US"/>
          </a:p>
        </p:txBody>
      </p:sp>
      <p:sp>
        <p:nvSpPr>
          <p:cNvPr id="37893" name="Line 5"/>
          <p:cNvSpPr>
            <a:spLocks noChangeShapeType="1"/>
          </p:cNvSpPr>
          <p:nvPr/>
        </p:nvSpPr>
        <p:spPr bwMode="auto">
          <a:xfrm>
            <a:off x="0" y="2971800"/>
            <a:ext cx="9144000" cy="0"/>
          </a:xfrm>
          <a:prstGeom prst="line">
            <a:avLst/>
          </a:prstGeom>
          <a:noFill/>
          <a:ln w="9525">
            <a:solidFill>
              <a:schemeClr val="tx1"/>
            </a:solidFill>
            <a:round/>
            <a:headEnd/>
            <a:tailEnd/>
          </a:ln>
        </p:spPr>
        <p:txBody>
          <a:bodyPr wrap="none" anchor="ctr"/>
          <a:lstStyle/>
          <a:p>
            <a:endParaRPr lang="en-US"/>
          </a:p>
        </p:txBody>
      </p:sp>
      <p:sp>
        <p:nvSpPr>
          <p:cNvPr id="37894" name="Line 6"/>
          <p:cNvSpPr>
            <a:spLocks noChangeShapeType="1"/>
          </p:cNvSpPr>
          <p:nvPr/>
        </p:nvSpPr>
        <p:spPr bwMode="auto">
          <a:xfrm>
            <a:off x="0" y="3733800"/>
            <a:ext cx="9144000" cy="0"/>
          </a:xfrm>
          <a:prstGeom prst="line">
            <a:avLst/>
          </a:prstGeom>
          <a:noFill/>
          <a:ln w="9525">
            <a:solidFill>
              <a:schemeClr val="tx1"/>
            </a:solidFill>
            <a:round/>
            <a:headEnd/>
            <a:tailEnd/>
          </a:ln>
        </p:spPr>
        <p:txBody>
          <a:bodyPr wrap="none" anchor="ctr"/>
          <a:lstStyle/>
          <a:p>
            <a:endParaRPr lang="en-US"/>
          </a:p>
        </p:txBody>
      </p:sp>
      <p:sp>
        <p:nvSpPr>
          <p:cNvPr id="37895" name="Line 7"/>
          <p:cNvSpPr>
            <a:spLocks noChangeShapeType="1"/>
          </p:cNvSpPr>
          <p:nvPr/>
        </p:nvSpPr>
        <p:spPr bwMode="auto">
          <a:xfrm>
            <a:off x="0" y="4495800"/>
            <a:ext cx="9144000" cy="0"/>
          </a:xfrm>
          <a:prstGeom prst="line">
            <a:avLst/>
          </a:prstGeom>
          <a:noFill/>
          <a:ln w="9525">
            <a:solidFill>
              <a:schemeClr val="tx1"/>
            </a:solidFill>
            <a:round/>
            <a:headEnd/>
            <a:tailEnd/>
          </a:ln>
        </p:spPr>
        <p:txBody>
          <a:bodyPr wrap="none" anchor="ctr"/>
          <a:lstStyle/>
          <a:p>
            <a:endParaRPr lang="en-US"/>
          </a:p>
        </p:txBody>
      </p:sp>
      <p:sp>
        <p:nvSpPr>
          <p:cNvPr id="37896" name="Line 8"/>
          <p:cNvSpPr>
            <a:spLocks noChangeShapeType="1"/>
          </p:cNvSpPr>
          <p:nvPr/>
        </p:nvSpPr>
        <p:spPr bwMode="auto">
          <a:xfrm>
            <a:off x="0" y="5334000"/>
            <a:ext cx="9144000" cy="0"/>
          </a:xfrm>
          <a:prstGeom prst="line">
            <a:avLst/>
          </a:prstGeom>
          <a:noFill/>
          <a:ln w="9525">
            <a:solidFill>
              <a:schemeClr val="tx1"/>
            </a:solidFill>
            <a:round/>
            <a:headEnd/>
            <a:tailEnd/>
          </a:ln>
        </p:spPr>
        <p:txBody>
          <a:bodyPr wrap="none" anchor="ctr"/>
          <a:lstStyle/>
          <a:p>
            <a:endParaRPr lang="en-US"/>
          </a:p>
        </p:txBody>
      </p:sp>
      <p:sp>
        <p:nvSpPr>
          <p:cNvPr id="37897" name="Line 9"/>
          <p:cNvSpPr>
            <a:spLocks noChangeShapeType="1"/>
          </p:cNvSpPr>
          <p:nvPr/>
        </p:nvSpPr>
        <p:spPr bwMode="auto">
          <a:xfrm>
            <a:off x="0" y="6172200"/>
            <a:ext cx="9144000" cy="0"/>
          </a:xfrm>
          <a:prstGeom prst="line">
            <a:avLst/>
          </a:prstGeom>
          <a:noFill/>
          <a:ln w="9525">
            <a:solidFill>
              <a:schemeClr val="tx1"/>
            </a:solidFill>
            <a:round/>
            <a:headEnd/>
            <a:tailEnd/>
          </a:ln>
        </p:spPr>
        <p:txBody>
          <a:bodyPr wrap="none" anchor="ctr"/>
          <a:lstStyle/>
          <a:p>
            <a:endParaRPr lang="en-US"/>
          </a:p>
        </p:txBody>
      </p:sp>
      <p:sp>
        <p:nvSpPr>
          <p:cNvPr id="37898" name="Line 10"/>
          <p:cNvSpPr>
            <a:spLocks noChangeShapeType="1"/>
          </p:cNvSpPr>
          <p:nvPr/>
        </p:nvSpPr>
        <p:spPr bwMode="auto">
          <a:xfrm>
            <a:off x="1447800" y="762000"/>
            <a:ext cx="0" cy="6096000"/>
          </a:xfrm>
          <a:prstGeom prst="line">
            <a:avLst/>
          </a:prstGeom>
          <a:noFill/>
          <a:ln w="9525">
            <a:solidFill>
              <a:schemeClr val="tx1"/>
            </a:solidFill>
            <a:round/>
            <a:headEnd/>
            <a:tailEnd/>
          </a:ln>
        </p:spPr>
        <p:txBody>
          <a:bodyPr wrap="none" anchor="ctr"/>
          <a:lstStyle/>
          <a:p>
            <a:endParaRPr lang="en-US"/>
          </a:p>
        </p:txBody>
      </p:sp>
      <p:sp>
        <p:nvSpPr>
          <p:cNvPr id="37899" name="Line 11"/>
          <p:cNvSpPr>
            <a:spLocks noChangeShapeType="1"/>
          </p:cNvSpPr>
          <p:nvPr/>
        </p:nvSpPr>
        <p:spPr bwMode="auto">
          <a:xfrm>
            <a:off x="4953000" y="754063"/>
            <a:ext cx="0" cy="6096000"/>
          </a:xfrm>
          <a:prstGeom prst="line">
            <a:avLst/>
          </a:prstGeom>
          <a:noFill/>
          <a:ln w="9525">
            <a:solidFill>
              <a:schemeClr val="tx1"/>
            </a:solidFill>
            <a:round/>
            <a:headEnd/>
            <a:tailEnd/>
          </a:ln>
        </p:spPr>
        <p:txBody>
          <a:bodyPr wrap="none" anchor="ctr"/>
          <a:lstStyle/>
          <a:p>
            <a:endParaRPr lang="en-US"/>
          </a:p>
        </p:txBody>
      </p:sp>
      <p:sp>
        <p:nvSpPr>
          <p:cNvPr id="37900" name="Line 12"/>
          <p:cNvSpPr>
            <a:spLocks noChangeShapeType="1"/>
          </p:cNvSpPr>
          <p:nvPr/>
        </p:nvSpPr>
        <p:spPr bwMode="auto">
          <a:xfrm>
            <a:off x="7315200" y="754063"/>
            <a:ext cx="0" cy="6096000"/>
          </a:xfrm>
          <a:prstGeom prst="line">
            <a:avLst/>
          </a:prstGeom>
          <a:noFill/>
          <a:ln w="9525">
            <a:solidFill>
              <a:schemeClr val="tx1"/>
            </a:solidFill>
            <a:round/>
            <a:headEnd/>
            <a:tailEnd/>
          </a:ln>
        </p:spPr>
        <p:txBody>
          <a:bodyPr wrap="none" anchor="ctr"/>
          <a:lstStyle/>
          <a:p>
            <a:endParaRPr lang="en-US"/>
          </a:p>
        </p:txBody>
      </p:sp>
      <p:sp>
        <p:nvSpPr>
          <p:cNvPr id="37901" name="Text Box 13"/>
          <p:cNvSpPr txBox="1">
            <a:spLocks noChangeArrowheads="1"/>
          </p:cNvSpPr>
          <p:nvPr/>
        </p:nvSpPr>
        <p:spPr bwMode="auto">
          <a:xfrm>
            <a:off x="0" y="990600"/>
            <a:ext cx="1295400" cy="457200"/>
          </a:xfrm>
          <a:prstGeom prst="rect">
            <a:avLst/>
          </a:prstGeom>
          <a:noFill/>
          <a:ln w="9525">
            <a:noFill/>
            <a:miter lim="800000"/>
            <a:headEnd/>
            <a:tailEnd/>
          </a:ln>
        </p:spPr>
        <p:txBody>
          <a:bodyPr>
            <a:spAutoFit/>
          </a:bodyPr>
          <a:lstStyle/>
          <a:p>
            <a:pPr>
              <a:spcBef>
                <a:spcPct val="50000"/>
              </a:spcBef>
            </a:pPr>
            <a:r>
              <a:rPr lang="en-US" b="1">
                <a:solidFill>
                  <a:srgbClr val="FF0000"/>
                </a:solidFill>
              </a:rPr>
              <a:t>GATE</a:t>
            </a:r>
          </a:p>
        </p:txBody>
      </p:sp>
      <p:sp>
        <p:nvSpPr>
          <p:cNvPr id="37902" name="Text Box 14"/>
          <p:cNvSpPr txBox="1">
            <a:spLocks noChangeArrowheads="1"/>
          </p:cNvSpPr>
          <p:nvPr/>
        </p:nvSpPr>
        <p:spPr bwMode="auto">
          <a:xfrm>
            <a:off x="152400" y="1600200"/>
            <a:ext cx="846138" cy="457200"/>
          </a:xfrm>
          <a:prstGeom prst="rect">
            <a:avLst/>
          </a:prstGeom>
          <a:noFill/>
          <a:ln w="9525">
            <a:noFill/>
            <a:miter lim="800000"/>
            <a:headEnd/>
            <a:tailEnd/>
          </a:ln>
        </p:spPr>
        <p:txBody>
          <a:bodyPr wrap="none">
            <a:spAutoFit/>
          </a:bodyPr>
          <a:lstStyle/>
          <a:p>
            <a:r>
              <a:rPr lang="en-US" b="1">
                <a:solidFill>
                  <a:srgbClr val="FF0000"/>
                </a:solidFill>
              </a:rPr>
              <a:t>AND</a:t>
            </a:r>
          </a:p>
        </p:txBody>
      </p:sp>
      <p:sp>
        <p:nvSpPr>
          <p:cNvPr id="37903" name="Text Box 15"/>
          <p:cNvSpPr txBox="1">
            <a:spLocks noChangeArrowheads="1"/>
          </p:cNvSpPr>
          <p:nvPr/>
        </p:nvSpPr>
        <p:spPr bwMode="auto">
          <a:xfrm>
            <a:off x="152400" y="2284413"/>
            <a:ext cx="827088" cy="457200"/>
          </a:xfrm>
          <a:prstGeom prst="rect">
            <a:avLst/>
          </a:prstGeom>
          <a:noFill/>
          <a:ln w="9525">
            <a:noFill/>
            <a:miter lim="800000"/>
            <a:headEnd/>
            <a:tailEnd/>
          </a:ln>
        </p:spPr>
        <p:txBody>
          <a:bodyPr wrap="none">
            <a:spAutoFit/>
          </a:bodyPr>
          <a:lstStyle/>
          <a:p>
            <a:r>
              <a:rPr lang="en-US" b="1">
                <a:solidFill>
                  <a:srgbClr val="FF0000"/>
                </a:solidFill>
              </a:rPr>
              <a:t>NOT</a:t>
            </a:r>
          </a:p>
        </p:txBody>
      </p:sp>
      <p:sp>
        <p:nvSpPr>
          <p:cNvPr id="37904" name="Text Box 16"/>
          <p:cNvSpPr txBox="1">
            <a:spLocks noChangeArrowheads="1"/>
          </p:cNvSpPr>
          <p:nvPr/>
        </p:nvSpPr>
        <p:spPr bwMode="auto">
          <a:xfrm>
            <a:off x="152400" y="3089275"/>
            <a:ext cx="1066800" cy="457200"/>
          </a:xfrm>
          <a:prstGeom prst="rect">
            <a:avLst/>
          </a:prstGeom>
          <a:noFill/>
          <a:ln w="9525">
            <a:noFill/>
            <a:miter lim="800000"/>
            <a:headEnd/>
            <a:tailEnd/>
          </a:ln>
        </p:spPr>
        <p:txBody>
          <a:bodyPr wrap="none">
            <a:spAutoFit/>
          </a:bodyPr>
          <a:lstStyle/>
          <a:p>
            <a:r>
              <a:rPr lang="en-US" b="1">
                <a:solidFill>
                  <a:srgbClr val="FF0000"/>
                </a:solidFill>
              </a:rPr>
              <a:t>NAND</a:t>
            </a:r>
          </a:p>
        </p:txBody>
      </p:sp>
      <p:sp>
        <p:nvSpPr>
          <p:cNvPr id="37905" name="Text Box 17"/>
          <p:cNvSpPr txBox="1">
            <a:spLocks noChangeArrowheads="1"/>
          </p:cNvSpPr>
          <p:nvPr/>
        </p:nvSpPr>
        <p:spPr bwMode="auto">
          <a:xfrm>
            <a:off x="152400" y="3810000"/>
            <a:ext cx="641350" cy="457200"/>
          </a:xfrm>
          <a:prstGeom prst="rect">
            <a:avLst/>
          </a:prstGeom>
          <a:noFill/>
          <a:ln w="9525">
            <a:noFill/>
            <a:miter lim="800000"/>
            <a:headEnd/>
            <a:tailEnd/>
          </a:ln>
        </p:spPr>
        <p:txBody>
          <a:bodyPr wrap="none">
            <a:spAutoFit/>
          </a:bodyPr>
          <a:lstStyle/>
          <a:p>
            <a:r>
              <a:rPr lang="en-US" b="1">
                <a:solidFill>
                  <a:srgbClr val="FF0000"/>
                </a:solidFill>
              </a:rPr>
              <a:t>OR</a:t>
            </a:r>
          </a:p>
        </p:txBody>
      </p:sp>
      <p:sp>
        <p:nvSpPr>
          <p:cNvPr id="37906" name="Text Box 18"/>
          <p:cNvSpPr txBox="1">
            <a:spLocks noChangeArrowheads="1"/>
          </p:cNvSpPr>
          <p:nvPr/>
        </p:nvSpPr>
        <p:spPr bwMode="auto">
          <a:xfrm>
            <a:off x="76200" y="4765675"/>
            <a:ext cx="862013" cy="457200"/>
          </a:xfrm>
          <a:prstGeom prst="rect">
            <a:avLst/>
          </a:prstGeom>
          <a:noFill/>
          <a:ln w="9525">
            <a:noFill/>
            <a:miter lim="800000"/>
            <a:headEnd/>
            <a:tailEnd/>
          </a:ln>
        </p:spPr>
        <p:txBody>
          <a:bodyPr wrap="none">
            <a:spAutoFit/>
          </a:bodyPr>
          <a:lstStyle/>
          <a:p>
            <a:r>
              <a:rPr lang="en-US" b="1">
                <a:solidFill>
                  <a:srgbClr val="FF0000"/>
                </a:solidFill>
              </a:rPr>
              <a:t>NOR</a:t>
            </a:r>
          </a:p>
        </p:txBody>
      </p:sp>
      <p:sp>
        <p:nvSpPr>
          <p:cNvPr id="37907" name="Text Box 19"/>
          <p:cNvSpPr txBox="1">
            <a:spLocks noChangeArrowheads="1"/>
          </p:cNvSpPr>
          <p:nvPr/>
        </p:nvSpPr>
        <p:spPr bwMode="auto">
          <a:xfrm>
            <a:off x="76200" y="5449888"/>
            <a:ext cx="844550" cy="457200"/>
          </a:xfrm>
          <a:prstGeom prst="rect">
            <a:avLst/>
          </a:prstGeom>
          <a:noFill/>
          <a:ln w="9525">
            <a:noFill/>
            <a:miter lim="800000"/>
            <a:headEnd/>
            <a:tailEnd/>
          </a:ln>
        </p:spPr>
        <p:txBody>
          <a:bodyPr wrap="none">
            <a:spAutoFit/>
          </a:bodyPr>
          <a:lstStyle/>
          <a:p>
            <a:r>
              <a:rPr lang="en-US" b="1">
                <a:solidFill>
                  <a:srgbClr val="FF0000"/>
                </a:solidFill>
              </a:rPr>
              <a:t>XOR</a:t>
            </a:r>
          </a:p>
        </p:txBody>
      </p:sp>
      <p:sp>
        <p:nvSpPr>
          <p:cNvPr id="37908" name="Text Box 20"/>
          <p:cNvSpPr txBox="1">
            <a:spLocks noChangeArrowheads="1"/>
          </p:cNvSpPr>
          <p:nvPr/>
        </p:nvSpPr>
        <p:spPr bwMode="auto">
          <a:xfrm>
            <a:off x="76200" y="6170613"/>
            <a:ext cx="1065213" cy="457200"/>
          </a:xfrm>
          <a:prstGeom prst="rect">
            <a:avLst/>
          </a:prstGeom>
          <a:noFill/>
          <a:ln w="9525">
            <a:noFill/>
            <a:miter lim="800000"/>
            <a:headEnd/>
            <a:tailEnd/>
          </a:ln>
        </p:spPr>
        <p:txBody>
          <a:bodyPr wrap="none">
            <a:spAutoFit/>
          </a:bodyPr>
          <a:lstStyle/>
          <a:p>
            <a:r>
              <a:rPr lang="en-US" b="1">
                <a:solidFill>
                  <a:srgbClr val="FF0000"/>
                </a:solidFill>
              </a:rPr>
              <a:t>XNOR</a:t>
            </a:r>
          </a:p>
        </p:txBody>
      </p:sp>
      <p:sp>
        <p:nvSpPr>
          <p:cNvPr id="37909" name="Text Box 21"/>
          <p:cNvSpPr txBox="1">
            <a:spLocks noChangeArrowheads="1"/>
          </p:cNvSpPr>
          <p:nvPr/>
        </p:nvSpPr>
        <p:spPr bwMode="auto">
          <a:xfrm>
            <a:off x="2727325" y="877888"/>
            <a:ext cx="1487488" cy="457200"/>
          </a:xfrm>
          <a:prstGeom prst="rect">
            <a:avLst/>
          </a:prstGeom>
          <a:noFill/>
          <a:ln w="9525">
            <a:noFill/>
            <a:miter lim="800000"/>
            <a:headEnd/>
            <a:tailEnd/>
          </a:ln>
        </p:spPr>
        <p:txBody>
          <a:bodyPr wrap="none">
            <a:spAutoFit/>
          </a:bodyPr>
          <a:lstStyle/>
          <a:p>
            <a:r>
              <a:rPr lang="en-US" b="1">
                <a:solidFill>
                  <a:srgbClr val="FF0000"/>
                </a:solidFill>
              </a:rPr>
              <a:t>SYMBOL</a:t>
            </a:r>
          </a:p>
        </p:txBody>
      </p:sp>
      <p:sp>
        <p:nvSpPr>
          <p:cNvPr id="37910" name="Text Box 22"/>
          <p:cNvSpPr txBox="1">
            <a:spLocks noChangeArrowheads="1"/>
          </p:cNvSpPr>
          <p:nvPr/>
        </p:nvSpPr>
        <p:spPr bwMode="auto">
          <a:xfrm>
            <a:off x="5622925" y="836613"/>
            <a:ext cx="1098550" cy="457200"/>
          </a:xfrm>
          <a:prstGeom prst="rect">
            <a:avLst/>
          </a:prstGeom>
          <a:noFill/>
          <a:ln w="9525">
            <a:noFill/>
            <a:miter lim="800000"/>
            <a:headEnd/>
            <a:tailEnd/>
          </a:ln>
        </p:spPr>
        <p:txBody>
          <a:bodyPr wrap="none">
            <a:spAutoFit/>
          </a:bodyPr>
          <a:lstStyle/>
          <a:p>
            <a:r>
              <a:rPr lang="en-US" b="1">
                <a:solidFill>
                  <a:srgbClr val="FF0000"/>
                </a:solidFill>
              </a:rPr>
              <a:t>INPUT</a:t>
            </a:r>
          </a:p>
        </p:txBody>
      </p:sp>
      <p:sp>
        <p:nvSpPr>
          <p:cNvPr id="37911" name="Text Box 23"/>
          <p:cNvSpPr txBox="1">
            <a:spLocks noChangeArrowheads="1"/>
          </p:cNvSpPr>
          <p:nvPr/>
        </p:nvSpPr>
        <p:spPr bwMode="auto">
          <a:xfrm>
            <a:off x="7467600" y="836613"/>
            <a:ext cx="1436688" cy="457200"/>
          </a:xfrm>
          <a:prstGeom prst="rect">
            <a:avLst/>
          </a:prstGeom>
          <a:noFill/>
          <a:ln w="9525">
            <a:noFill/>
            <a:miter lim="800000"/>
            <a:headEnd/>
            <a:tailEnd/>
          </a:ln>
        </p:spPr>
        <p:txBody>
          <a:bodyPr wrap="none">
            <a:spAutoFit/>
          </a:bodyPr>
          <a:lstStyle/>
          <a:p>
            <a:r>
              <a:rPr lang="en-US" b="1">
                <a:solidFill>
                  <a:srgbClr val="FF0000"/>
                </a:solidFill>
              </a:rPr>
              <a:t>OUTPUT</a:t>
            </a:r>
          </a:p>
        </p:txBody>
      </p:sp>
      <p:sp>
        <p:nvSpPr>
          <p:cNvPr id="37912" name="Text Box 24"/>
          <p:cNvSpPr txBox="1">
            <a:spLocks noChangeArrowheads="1"/>
          </p:cNvSpPr>
          <p:nvPr/>
        </p:nvSpPr>
        <p:spPr bwMode="auto">
          <a:xfrm>
            <a:off x="5861050" y="1446213"/>
            <a:ext cx="920750" cy="641350"/>
          </a:xfrm>
          <a:prstGeom prst="rect">
            <a:avLst/>
          </a:prstGeom>
          <a:noFill/>
          <a:ln w="9525">
            <a:noFill/>
            <a:miter lim="800000"/>
            <a:headEnd/>
            <a:tailEnd/>
          </a:ln>
        </p:spPr>
        <p:txBody>
          <a:bodyPr wrap="none">
            <a:spAutoFit/>
          </a:bodyPr>
          <a:lstStyle/>
          <a:p>
            <a:pPr algn="ctr"/>
            <a:r>
              <a:rPr lang="en-US" sz="1800" b="1">
                <a:solidFill>
                  <a:srgbClr val="FF0000"/>
                </a:solidFill>
              </a:rPr>
              <a:t>ALL  1</a:t>
            </a:r>
          </a:p>
          <a:p>
            <a:pPr algn="ctr"/>
            <a:r>
              <a:rPr lang="en-US" sz="1800" b="1">
                <a:solidFill>
                  <a:srgbClr val="FF0000"/>
                </a:solidFill>
              </a:rPr>
              <a:t>ANY  0</a:t>
            </a:r>
            <a:endParaRPr lang="en-US" b="1">
              <a:solidFill>
                <a:srgbClr val="FF0000"/>
              </a:solidFill>
            </a:endParaRPr>
          </a:p>
        </p:txBody>
      </p:sp>
      <p:sp>
        <p:nvSpPr>
          <p:cNvPr id="37913" name="Text Box 25"/>
          <p:cNvSpPr txBox="1">
            <a:spLocks noChangeArrowheads="1"/>
          </p:cNvSpPr>
          <p:nvPr/>
        </p:nvSpPr>
        <p:spPr bwMode="auto">
          <a:xfrm>
            <a:off x="6070600" y="2284413"/>
            <a:ext cx="692150" cy="641350"/>
          </a:xfrm>
          <a:prstGeom prst="rect">
            <a:avLst/>
          </a:prstGeom>
          <a:noFill/>
          <a:ln w="9525">
            <a:noFill/>
            <a:miter lim="800000"/>
            <a:headEnd/>
            <a:tailEnd/>
          </a:ln>
        </p:spPr>
        <p:txBody>
          <a:bodyPr wrap="none">
            <a:spAutoFit/>
          </a:bodyPr>
          <a:lstStyle/>
          <a:p>
            <a:pPr algn="ctr"/>
            <a:r>
              <a:rPr lang="en-US" sz="1800" b="1">
                <a:solidFill>
                  <a:srgbClr val="FF0000"/>
                </a:solidFill>
              </a:rPr>
              <a:t>      1</a:t>
            </a:r>
          </a:p>
          <a:p>
            <a:pPr algn="ctr"/>
            <a:r>
              <a:rPr lang="en-US" sz="1800" b="1">
                <a:solidFill>
                  <a:srgbClr val="FF0000"/>
                </a:solidFill>
              </a:rPr>
              <a:t>      0</a:t>
            </a:r>
          </a:p>
        </p:txBody>
      </p:sp>
      <p:sp>
        <p:nvSpPr>
          <p:cNvPr id="37914" name="Text Box 26"/>
          <p:cNvSpPr txBox="1">
            <a:spLocks noChangeArrowheads="1"/>
          </p:cNvSpPr>
          <p:nvPr/>
        </p:nvSpPr>
        <p:spPr bwMode="auto">
          <a:xfrm>
            <a:off x="5940425" y="3046413"/>
            <a:ext cx="857250" cy="641350"/>
          </a:xfrm>
          <a:prstGeom prst="rect">
            <a:avLst/>
          </a:prstGeom>
          <a:noFill/>
          <a:ln w="9525">
            <a:noFill/>
            <a:miter lim="800000"/>
            <a:headEnd/>
            <a:tailEnd/>
          </a:ln>
        </p:spPr>
        <p:txBody>
          <a:bodyPr wrap="none">
            <a:spAutoFit/>
          </a:bodyPr>
          <a:lstStyle/>
          <a:p>
            <a:pPr algn="ctr"/>
            <a:r>
              <a:rPr lang="en-US" sz="1800" b="1">
                <a:solidFill>
                  <a:srgbClr val="FF0000"/>
                </a:solidFill>
              </a:rPr>
              <a:t>ALL 1</a:t>
            </a:r>
          </a:p>
          <a:p>
            <a:pPr algn="ctr"/>
            <a:r>
              <a:rPr lang="en-US" sz="1800" b="1">
                <a:solidFill>
                  <a:srgbClr val="FF0000"/>
                </a:solidFill>
              </a:rPr>
              <a:t>ANY 0</a:t>
            </a:r>
          </a:p>
        </p:txBody>
      </p:sp>
      <p:sp>
        <p:nvSpPr>
          <p:cNvPr id="37915" name="Text Box 27"/>
          <p:cNvSpPr txBox="1">
            <a:spLocks noChangeArrowheads="1"/>
          </p:cNvSpPr>
          <p:nvPr/>
        </p:nvSpPr>
        <p:spPr bwMode="auto">
          <a:xfrm>
            <a:off x="5940425" y="3732213"/>
            <a:ext cx="857250" cy="641350"/>
          </a:xfrm>
          <a:prstGeom prst="rect">
            <a:avLst/>
          </a:prstGeom>
          <a:noFill/>
          <a:ln w="9525">
            <a:noFill/>
            <a:miter lim="800000"/>
            <a:headEnd/>
            <a:tailEnd/>
          </a:ln>
        </p:spPr>
        <p:txBody>
          <a:bodyPr wrap="none">
            <a:spAutoFit/>
          </a:bodyPr>
          <a:lstStyle/>
          <a:p>
            <a:pPr algn="ctr"/>
            <a:r>
              <a:rPr lang="en-US" sz="1800" b="1">
                <a:solidFill>
                  <a:srgbClr val="FF0000"/>
                </a:solidFill>
              </a:rPr>
              <a:t>ALL 0</a:t>
            </a:r>
          </a:p>
          <a:p>
            <a:pPr algn="ctr"/>
            <a:r>
              <a:rPr lang="en-US" sz="1800" b="1">
                <a:solidFill>
                  <a:srgbClr val="FF0000"/>
                </a:solidFill>
              </a:rPr>
              <a:t>ANY 1</a:t>
            </a:r>
          </a:p>
        </p:txBody>
      </p:sp>
      <p:sp>
        <p:nvSpPr>
          <p:cNvPr id="37916" name="Text Box 28"/>
          <p:cNvSpPr txBox="1">
            <a:spLocks noChangeArrowheads="1"/>
          </p:cNvSpPr>
          <p:nvPr/>
        </p:nvSpPr>
        <p:spPr bwMode="auto">
          <a:xfrm>
            <a:off x="6076950" y="4646613"/>
            <a:ext cx="857250" cy="641350"/>
          </a:xfrm>
          <a:prstGeom prst="rect">
            <a:avLst/>
          </a:prstGeom>
          <a:noFill/>
          <a:ln w="9525">
            <a:noFill/>
            <a:miter lim="800000"/>
            <a:headEnd/>
            <a:tailEnd/>
          </a:ln>
        </p:spPr>
        <p:txBody>
          <a:bodyPr wrap="none">
            <a:spAutoFit/>
          </a:bodyPr>
          <a:lstStyle/>
          <a:p>
            <a:pPr algn="ctr"/>
            <a:r>
              <a:rPr lang="en-US" sz="1800" b="1">
                <a:solidFill>
                  <a:srgbClr val="FF0000"/>
                </a:solidFill>
              </a:rPr>
              <a:t>ALL 0</a:t>
            </a:r>
          </a:p>
          <a:p>
            <a:pPr algn="ctr"/>
            <a:r>
              <a:rPr lang="en-US" sz="1800" b="1">
                <a:solidFill>
                  <a:srgbClr val="FF0000"/>
                </a:solidFill>
              </a:rPr>
              <a:t>ANY 1</a:t>
            </a:r>
          </a:p>
        </p:txBody>
      </p:sp>
      <p:sp>
        <p:nvSpPr>
          <p:cNvPr id="37917" name="Text Box 29"/>
          <p:cNvSpPr txBox="1">
            <a:spLocks noChangeArrowheads="1"/>
          </p:cNvSpPr>
          <p:nvPr/>
        </p:nvSpPr>
        <p:spPr bwMode="auto">
          <a:xfrm>
            <a:off x="6003925" y="5408613"/>
            <a:ext cx="1085850" cy="641350"/>
          </a:xfrm>
          <a:prstGeom prst="rect">
            <a:avLst/>
          </a:prstGeom>
          <a:noFill/>
          <a:ln w="9525">
            <a:noFill/>
            <a:miter lim="800000"/>
            <a:headEnd/>
            <a:tailEnd/>
          </a:ln>
        </p:spPr>
        <p:txBody>
          <a:bodyPr wrap="none">
            <a:spAutoFit/>
          </a:bodyPr>
          <a:lstStyle/>
          <a:p>
            <a:pPr algn="ctr"/>
            <a:r>
              <a:rPr lang="en-US" sz="1800" b="1">
                <a:solidFill>
                  <a:srgbClr val="FF0000"/>
                </a:solidFill>
              </a:rPr>
              <a:t>EVEN IS</a:t>
            </a:r>
          </a:p>
          <a:p>
            <a:pPr algn="ctr"/>
            <a:r>
              <a:rPr lang="en-US" sz="1800" b="1">
                <a:solidFill>
                  <a:srgbClr val="FF0000"/>
                </a:solidFill>
              </a:rPr>
              <a:t>ODD IS</a:t>
            </a:r>
          </a:p>
        </p:txBody>
      </p:sp>
      <p:sp>
        <p:nvSpPr>
          <p:cNvPr id="37918" name="Text Box 30"/>
          <p:cNvSpPr txBox="1">
            <a:spLocks noChangeArrowheads="1"/>
          </p:cNvSpPr>
          <p:nvPr/>
        </p:nvSpPr>
        <p:spPr bwMode="auto">
          <a:xfrm>
            <a:off x="5851525" y="6167438"/>
            <a:ext cx="1085850" cy="641350"/>
          </a:xfrm>
          <a:prstGeom prst="rect">
            <a:avLst/>
          </a:prstGeom>
          <a:noFill/>
          <a:ln w="9525">
            <a:noFill/>
            <a:miter lim="800000"/>
            <a:headEnd/>
            <a:tailEnd/>
          </a:ln>
        </p:spPr>
        <p:txBody>
          <a:bodyPr wrap="none">
            <a:spAutoFit/>
          </a:bodyPr>
          <a:lstStyle/>
          <a:p>
            <a:pPr algn="ctr"/>
            <a:r>
              <a:rPr lang="en-US" sz="1800" b="1">
                <a:solidFill>
                  <a:srgbClr val="FF0000"/>
                </a:solidFill>
              </a:rPr>
              <a:t>ODD IS</a:t>
            </a:r>
          </a:p>
          <a:p>
            <a:pPr algn="ctr"/>
            <a:r>
              <a:rPr lang="en-US" sz="1800" b="1">
                <a:solidFill>
                  <a:srgbClr val="FF0000"/>
                </a:solidFill>
              </a:rPr>
              <a:t>EVEN IS</a:t>
            </a:r>
          </a:p>
        </p:txBody>
      </p:sp>
      <p:sp>
        <p:nvSpPr>
          <p:cNvPr id="37919" name="Text Box 31"/>
          <p:cNvSpPr txBox="1">
            <a:spLocks noChangeArrowheads="1"/>
          </p:cNvSpPr>
          <p:nvPr/>
        </p:nvSpPr>
        <p:spPr bwMode="auto">
          <a:xfrm>
            <a:off x="7543800" y="1524000"/>
            <a:ext cx="1600200" cy="779463"/>
          </a:xfrm>
          <a:prstGeom prst="rect">
            <a:avLst/>
          </a:prstGeom>
          <a:noFill/>
          <a:ln w="9525">
            <a:noFill/>
            <a:miter lim="800000"/>
            <a:headEnd/>
            <a:tailEnd/>
          </a:ln>
        </p:spPr>
        <p:txBody>
          <a:bodyPr>
            <a:spAutoFit/>
          </a:bodyPr>
          <a:lstStyle/>
          <a:p>
            <a:pPr>
              <a:spcBef>
                <a:spcPct val="50000"/>
              </a:spcBef>
            </a:pPr>
            <a:r>
              <a:rPr lang="en-US" sz="1800" b="1">
                <a:solidFill>
                  <a:srgbClr val="FF0000"/>
                </a:solidFill>
              </a:rPr>
              <a:t>        1</a:t>
            </a:r>
          </a:p>
          <a:p>
            <a:pPr>
              <a:spcBef>
                <a:spcPct val="50000"/>
              </a:spcBef>
            </a:pPr>
            <a:r>
              <a:rPr lang="en-US" sz="1800" b="1">
                <a:solidFill>
                  <a:srgbClr val="FF0000"/>
                </a:solidFill>
              </a:rPr>
              <a:t>         0</a:t>
            </a:r>
          </a:p>
        </p:txBody>
      </p:sp>
      <p:sp>
        <p:nvSpPr>
          <p:cNvPr id="37920" name="Text Box 32"/>
          <p:cNvSpPr txBox="1">
            <a:spLocks noChangeArrowheads="1"/>
          </p:cNvSpPr>
          <p:nvPr/>
        </p:nvSpPr>
        <p:spPr bwMode="auto">
          <a:xfrm>
            <a:off x="8077200" y="2284413"/>
            <a:ext cx="311150" cy="641350"/>
          </a:xfrm>
          <a:prstGeom prst="rect">
            <a:avLst/>
          </a:prstGeom>
          <a:noFill/>
          <a:ln w="9525">
            <a:noFill/>
            <a:miter lim="800000"/>
            <a:headEnd/>
            <a:tailEnd/>
          </a:ln>
        </p:spPr>
        <p:txBody>
          <a:bodyPr wrap="none">
            <a:spAutoFit/>
          </a:bodyPr>
          <a:lstStyle/>
          <a:p>
            <a:r>
              <a:rPr lang="en-US" sz="1800" b="1">
                <a:solidFill>
                  <a:srgbClr val="FF0000"/>
                </a:solidFill>
              </a:rPr>
              <a:t>0</a:t>
            </a:r>
          </a:p>
          <a:p>
            <a:r>
              <a:rPr lang="en-US" sz="1800" b="1">
                <a:solidFill>
                  <a:srgbClr val="FF0000"/>
                </a:solidFill>
              </a:rPr>
              <a:t>1</a:t>
            </a:r>
          </a:p>
        </p:txBody>
      </p:sp>
      <p:sp>
        <p:nvSpPr>
          <p:cNvPr id="37921" name="Text Box 33"/>
          <p:cNvSpPr txBox="1">
            <a:spLocks noChangeArrowheads="1"/>
          </p:cNvSpPr>
          <p:nvPr/>
        </p:nvSpPr>
        <p:spPr bwMode="auto">
          <a:xfrm>
            <a:off x="8077200" y="2970213"/>
            <a:ext cx="311150" cy="641350"/>
          </a:xfrm>
          <a:prstGeom prst="rect">
            <a:avLst/>
          </a:prstGeom>
          <a:noFill/>
          <a:ln w="9525">
            <a:noFill/>
            <a:miter lim="800000"/>
            <a:headEnd/>
            <a:tailEnd/>
          </a:ln>
        </p:spPr>
        <p:txBody>
          <a:bodyPr wrap="none">
            <a:spAutoFit/>
          </a:bodyPr>
          <a:lstStyle/>
          <a:p>
            <a:r>
              <a:rPr lang="en-US" sz="1800" b="1">
                <a:solidFill>
                  <a:srgbClr val="FF0000"/>
                </a:solidFill>
              </a:rPr>
              <a:t>0</a:t>
            </a:r>
          </a:p>
          <a:p>
            <a:r>
              <a:rPr lang="en-US" sz="1800" b="1">
                <a:solidFill>
                  <a:srgbClr val="FF0000"/>
                </a:solidFill>
              </a:rPr>
              <a:t>1</a:t>
            </a:r>
          </a:p>
        </p:txBody>
      </p:sp>
      <p:sp>
        <p:nvSpPr>
          <p:cNvPr id="37922" name="Text Box 34"/>
          <p:cNvSpPr txBox="1">
            <a:spLocks noChangeArrowheads="1"/>
          </p:cNvSpPr>
          <p:nvPr/>
        </p:nvSpPr>
        <p:spPr bwMode="auto">
          <a:xfrm>
            <a:off x="8083550" y="3732213"/>
            <a:ext cx="311150" cy="641350"/>
          </a:xfrm>
          <a:prstGeom prst="rect">
            <a:avLst/>
          </a:prstGeom>
          <a:noFill/>
          <a:ln w="9525">
            <a:noFill/>
            <a:miter lim="800000"/>
            <a:headEnd/>
            <a:tailEnd/>
          </a:ln>
        </p:spPr>
        <p:txBody>
          <a:bodyPr wrap="none">
            <a:spAutoFit/>
          </a:bodyPr>
          <a:lstStyle/>
          <a:p>
            <a:r>
              <a:rPr lang="en-US" sz="1800" b="1">
                <a:solidFill>
                  <a:srgbClr val="FF0000"/>
                </a:solidFill>
              </a:rPr>
              <a:t>0</a:t>
            </a:r>
          </a:p>
          <a:p>
            <a:r>
              <a:rPr lang="en-US" sz="1800" b="1">
                <a:solidFill>
                  <a:srgbClr val="FF0000"/>
                </a:solidFill>
              </a:rPr>
              <a:t>1</a:t>
            </a:r>
          </a:p>
        </p:txBody>
      </p:sp>
      <p:sp>
        <p:nvSpPr>
          <p:cNvPr id="37923" name="Text Box 35"/>
          <p:cNvSpPr txBox="1">
            <a:spLocks noChangeArrowheads="1"/>
          </p:cNvSpPr>
          <p:nvPr/>
        </p:nvSpPr>
        <p:spPr bwMode="auto">
          <a:xfrm>
            <a:off x="8083550" y="4570413"/>
            <a:ext cx="311150" cy="641350"/>
          </a:xfrm>
          <a:prstGeom prst="rect">
            <a:avLst/>
          </a:prstGeom>
          <a:noFill/>
          <a:ln w="9525">
            <a:noFill/>
            <a:miter lim="800000"/>
            <a:headEnd/>
            <a:tailEnd/>
          </a:ln>
        </p:spPr>
        <p:txBody>
          <a:bodyPr wrap="none">
            <a:spAutoFit/>
          </a:bodyPr>
          <a:lstStyle/>
          <a:p>
            <a:r>
              <a:rPr lang="en-US" sz="1800" b="1">
                <a:solidFill>
                  <a:srgbClr val="FF0000"/>
                </a:solidFill>
              </a:rPr>
              <a:t>1</a:t>
            </a:r>
          </a:p>
          <a:p>
            <a:r>
              <a:rPr lang="en-US" sz="1800" b="1">
                <a:solidFill>
                  <a:srgbClr val="FF0000"/>
                </a:solidFill>
              </a:rPr>
              <a:t>0</a:t>
            </a:r>
          </a:p>
        </p:txBody>
      </p:sp>
      <p:sp>
        <p:nvSpPr>
          <p:cNvPr id="37924" name="Text Box 36"/>
          <p:cNvSpPr txBox="1">
            <a:spLocks noChangeArrowheads="1"/>
          </p:cNvSpPr>
          <p:nvPr/>
        </p:nvSpPr>
        <p:spPr bwMode="auto">
          <a:xfrm>
            <a:off x="8083550" y="5408613"/>
            <a:ext cx="311150" cy="641350"/>
          </a:xfrm>
          <a:prstGeom prst="rect">
            <a:avLst/>
          </a:prstGeom>
          <a:noFill/>
          <a:ln w="9525">
            <a:noFill/>
            <a:miter lim="800000"/>
            <a:headEnd/>
            <a:tailEnd/>
          </a:ln>
        </p:spPr>
        <p:txBody>
          <a:bodyPr wrap="none">
            <a:spAutoFit/>
          </a:bodyPr>
          <a:lstStyle/>
          <a:p>
            <a:r>
              <a:rPr lang="en-US" sz="1800" b="1">
                <a:solidFill>
                  <a:srgbClr val="FF0000"/>
                </a:solidFill>
              </a:rPr>
              <a:t>0</a:t>
            </a:r>
          </a:p>
          <a:p>
            <a:r>
              <a:rPr lang="en-US" sz="1800" b="1">
                <a:solidFill>
                  <a:srgbClr val="FF0000"/>
                </a:solidFill>
              </a:rPr>
              <a:t>1</a:t>
            </a:r>
          </a:p>
        </p:txBody>
      </p:sp>
      <p:sp>
        <p:nvSpPr>
          <p:cNvPr id="37925" name="Text Box 37"/>
          <p:cNvSpPr txBox="1">
            <a:spLocks noChangeArrowheads="1"/>
          </p:cNvSpPr>
          <p:nvPr/>
        </p:nvSpPr>
        <p:spPr bwMode="auto">
          <a:xfrm>
            <a:off x="8153400" y="6094413"/>
            <a:ext cx="311150" cy="641350"/>
          </a:xfrm>
          <a:prstGeom prst="rect">
            <a:avLst/>
          </a:prstGeom>
          <a:noFill/>
          <a:ln w="9525">
            <a:noFill/>
            <a:miter lim="800000"/>
            <a:headEnd/>
            <a:tailEnd/>
          </a:ln>
        </p:spPr>
        <p:txBody>
          <a:bodyPr wrap="none">
            <a:spAutoFit/>
          </a:bodyPr>
          <a:lstStyle/>
          <a:p>
            <a:r>
              <a:rPr lang="en-US" sz="1800" b="1">
                <a:solidFill>
                  <a:srgbClr val="FF0000"/>
                </a:solidFill>
              </a:rPr>
              <a:t>0</a:t>
            </a:r>
          </a:p>
          <a:p>
            <a:r>
              <a:rPr lang="en-US" sz="1800" b="1">
                <a:solidFill>
                  <a:srgbClr val="FF0000"/>
                </a:solidFill>
              </a:rPr>
              <a:t>1</a:t>
            </a:r>
          </a:p>
        </p:txBody>
      </p:sp>
      <p:sp>
        <p:nvSpPr>
          <p:cNvPr id="37926" name="Text Box 38"/>
          <p:cNvSpPr txBox="1">
            <a:spLocks noChangeArrowheads="1"/>
          </p:cNvSpPr>
          <p:nvPr/>
        </p:nvSpPr>
        <p:spPr bwMode="auto">
          <a:xfrm>
            <a:off x="2155825" y="1516063"/>
            <a:ext cx="184150" cy="457200"/>
          </a:xfrm>
          <a:prstGeom prst="rect">
            <a:avLst/>
          </a:prstGeom>
          <a:noFill/>
          <a:ln w="9525">
            <a:noFill/>
            <a:miter lim="800000"/>
            <a:headEnd/>
            <a:tailEnd/>
          </a:ln>
        </p:spPr>
        <p:txBody>
          <a:bodyPr>
            <a:spAutoFit/>
          </a:bodyPr>
          <a:lstStyle/>
          <a:p>
            <a:pPr>
              <a:spcBef>
                <a:spcPct val="50000"/>
              </a:spcBef>
            </a:pPr>
            <a:endParaRPr lang="en-US"/>
          </a:p>
        </p:txBody>
      </p:sp>
      <p:sp>
        <p:nvSpPr>
          <p:cNvPr id="37927" name="Line 39"/>
          <p:cNvSpPr>
            <a:spLocks noChangeShapeType="1"/>
          </p:cNvSpPr>
          <p:nvPr/>
        </p:nvSpPr>
        <p:spPr bwMode="auto">
          <a:xfrm>
            <a:off x="2046288" y="1627188"/>
            <a:ext cx="609600" cy="0"/>
          </a:xfrm>
          <a:prstGeom prst="line">
            <a:avLst/>
          </a:prstGeom>
          <a:noFill/>
          <a:ln w="9525">
            <a:solidFill>
              <a:schemeClr val="tx1"/>
            </a:solidFill>
            <a:round/>
            <a:headEnd/>
            <a:tailEnd/>
          </a:ln>
        </p:spPr>
        <p:txBody>
          <a:bodyPr wrap="none" anchor="ctr"/>
          <a:lstStyle/>
          <a:p>
            <a:endParaRPr lang="en-US"/>
          </a:p>
        </p:txBody>
      </p:sp>
      <p:sp>
        <p:nvSpPr>
          <p:cNvPr id="37928" name="Line 40"/>
          <p:cNvSpPr>
            <a:spLocks noChangeShapeType="1"/>
          </p:cNvSpPr>
          <p:nvPr/>
        </p:nvSpPr>
        <p:spPr bwMode="auto">
          <a:xfrm>
            <a:off x="2046288" y="2008188"/>
            <a:ext cx="609600" cy="0"/>
          </a:xfrm>
          <a:prstGeom prst="line">
            <a:avLst/>
          </a:prstGeom>
          <a:noFill/>
          <a:ln w="9525">
            <a:solidFill>
              <a:schemeClr val="tx1"/>
            </a:solidFill>
            <a:round/>
            <a:headEnd/>
            <a:tailEnd/>
          </a:ln>
        </p:spPr>
        <p:txBody>
          <a:bodyPr wrap="none" anchor="ctr"/>
          <a:lstStyle/>
          <a:p>
            <a:endParaRPr lang="en-US"/>
          </a:p>
        </p:txBody>
      </p:sp>
      <p:sp>
        <p:nvSpPr>
          <p:cNvPr id="37929" name="Line 41"/>
          <p:cNvSpPr>
            <a:spLocks noChangeShapeType="1"/>
          </p:cNvSpPr>
          <p:nvPr/>
        </p:nvSpPr>
        <p:spPr bwMode="auto">
          <a:xfrm>
            <a:off x="2667000" y="1550988"/>
            <a:ext cx="0" cy="533400"/>
          </a:xfrm>
          <a:prstGeom prst="line">
            <a:avLst/>
          </a:prstGeom>
          <a:noFill/>
          <a:ln w="9525">
            <a:solidFill>
              <a:schemeClr val="tx1"/>
            </a:solidFill>
            <a:round/>
            <a:headEnd/>
            <a:tailEnd/>
          </a:ln>
        </p:spPr>
        <p:txBody>
          <a:bodyPr wrap="none" anchor="ctr"/>
          <a:lstStyle/>
          <a:p>
            <a:endParaRPr lang="en-US"/>
          </a:p>
        </p:txBody>
      </p:sp>
      <p:sp>
        <p:nvSpPr>
          <p:cNvPr id="37930" name="Line 42"/>
          <p:cNvSpPr>
            <a:spLocks noChangeShapeType="1"/>
          </p:cNvSpPr>
          <p:nvPr/>
        </p:nvSpPr>
        <p:spPr bwMode="auto">
          <a:xfrm>
            <a:off x="3352800" y="1779588"/>
            <a:ext cx="762000" cy="0"/>
          </a:xfrm>
          <a:prstGeom prst="line">
            <a:avLst/>
          </a:prstGeom>
          <a:noFill/>
          <a:ln w="9525">
            <a:solidFill>
              <a:schemeClr val="tx1"/>
            </a:solidFill>
            <a:round/>
            <a:headEnd/>
            <a:tailEnd/>
          </a:ln>
        </p:spPr>
        <p:txBody>
          <a:bodyPr wrap="none" anchor="ctr"/>
          <a:lstStyle/>
          <a:p>
            <a:endParaRPr lang="en-US"/>
          </a:p>
        </p:txBody>
      </p:sp>
      <p:sp>
        <p:nvSpPr>
          <p:cNvPr id="37931" name="Text Box 43"/>
          <p:cNvSpPr txBox="1">
            <a:spLocks noChangeArrowheads="1"/>
          </p:cNvSpPr>
          <p:nvPr/>
        </p:nvSpPr>
        <p:spPr bwMode="auto">
          <a:xfrm>
            <a:off x="4114800" y="1600200"/>
            <a:ext cx="990600" cy="457200"/>
          </a:xfrm>
          <a:prstGeom prst="rect">
            <a:avLst/>
          </a:prstGeom>
          <a:noFill/>
          <a:ln w="9525">
            <a:noFill/>
            <a:miter lim="800000"/>
            <a:headEnd/>
            <a:tailEnd/>
          </a:ln>
        </p:spPr>
        <p:txBody>
          <a:bodyPr>
            <a:spAutoFit/>
          </a:bodyPr>
          <a:lstStyle/>
          <a:p>
            <a:pPr>
              <a:spcBef>
                <a:spcPct val="50000"/>
              </a:spcBef>
            </a:pPr>
            <a:r>
              <a:rPr lang="en-US" b="1">
                <a:solidFill>
                  <a:srgbClr val="FF0000"/>
                </a:solidFill>
              </a:rPr>
              <a:t>OUT</a:t>
            </a:r>
          </a:p>
        </p:txBody>
      </p:sp>
      <p:sp>
        <p:nvSpPr>
          <p:cNvPr id="37932" name="Text Box 44"/>
          <p:cNvSpPr txBox="1">
            <a:spLocks noChangeArrowheads="1"/>
          </p:cNvSpPr>
          <p:nvPr/>
        </p:nvSpPr>
        <p:spPr bwMode="auto">
          <a:xfrm>
            <a:off x="1589088" y="1627188"/>
            <a:ext cx="685800" cy="457200"/>
          </a:xfrm>
          <a:prstGeom prst="rect">
            <a:avLst/>
          </a:prstGeom>
          <a:noFill/>
          <a:ln w="9525">
            <a:noFill/>
            <a:miter lim="800000"/>
            <a:headEnd/>
            <a:tailEnd/>
          </a:ln>
        </p:spPr>
        <p:txBody>
          <a:bodyPr>
            <a:spAutoFit/>
          </a:bodyPr>
          <a:lstStyle/>
          <a:p>
            <a:pPr>
              <a:spcBef>
                <a:spcPct val="50000"/>
              </a:spcBef>
            </a:pPr>
            <a:r>
              <a:rPr lang="en-US" b="1">
                <a:solidFill>
                  <a:srgbClr val="FF0000"/>
                </a:solidFill>
              </a:rPr>
              <a:t>IN</a:t>
            </a:r>
          </a:p>
        </p:txBody>
      </p:sp>
      <p:sp>
        <p:nvSpPr>
          <p:cNvPr id="37933" name="Line 45"/>
          <p:cNvSpPr>
            <a:spLocks noChangeShapeType="1"/>
          </p:cNvSpPr>
          <p:nvPr/>
        </p:nvSpPr>
        <p:spPr bwMode="auto">
          <a:xfrm>
            <a:off x="2667000" y="1524000"/>
            <a:ext cx="304800" cy="0"/>
          </a:xfrm>
          <a:prstGeom prst="line">
            <a:avLst/>
          </a:prstGeom>
          <a:noFill/>
          <a:ln w="9525">
            <a:solidFill>
              <a:schemeClr val="tx1"/>
            </a:solidFill>
            <a:round/>
            <a:headEnd/>
            <a:tailEnd/>
          </a:ln>
        </p:spPr>
        <p:txBody>
          <a:bodyPr wrap="none" anchor="ctr"/>
          <a:lstStyle/>
          <a:p>
            <a:endParaRPr lang="en-US"/>
          </a:p>
        </p:txBody>
      </p:sp>
      <p:sp>
        <p:nvSpPr>
          <p:cNvPr id="37934" name="Line 46"/>
          <p:cNvSpPr>
            <a:spLocks noChangeShapeType="1"/>
          </p:cNvSpPr>
          <p:nvPr/>
        </p:nvSpPr>
        <p:spPr bwMode="auto">
          <a:xfrm>
            <a:off x="2667000" y="2057400"/>
            <a:ext cx="152400" cy="0"/>
          </a:xfrm>
          <a:prstGeom prst="line">
            <a:avLst/>
          </a:prstGeom>
          <a:noFill/>
          <a:ln w="9525">
            <a:solidFill>
              <a:schemeClr val="tx1"/>
            </a:solidFill>
            <a:round/>
            <a:headEnd/>
            <a:tailEnd/>
          </a:ln>
        </p:spPr>
        <p:txBody>
          <a:bodyPr wrap="none" anchor="ctr"/>
          <a:lstStyle/>
          <a:p>
            <a:endParaRPr lang="en-US"/>
          </a:p>
        </p:txBody>
      </p:sp>
      <p:sp>
        <p:nvSpPr>
          <p:cNvPr id="37935" name="Freeform 47"/>
          <p:cNvSpPr>
            <a:spLocks/>
          </p:cNvSpPr>
          <p:nvPr/>
        </p:nvSpPr>
        <p:spPr bwMode="auto">
          <a:xfrm>
            <a:off x="2819400" y="1524000"/>
            <a:ext cx="469900" cy="533400"/>
          </a:xfrm>
          <a:custGeom>
            <a:avLst/>
            <a:gdLst>
              <a:gd name="T0" fmla="*/ 76200 w 296"/>
              <a:gd name="T1" fmla="*/ 0 h 336"/>
              <a:gd name="T2" fmla="*/ 457200 w 296"/>
              <a:gd name="T3" fmla="*/ 228600 h 336"/>
              <a:gd name="T4" fmla="*/ 0 w 296"/>
              <a:gd name="T5" fmla="*/ 533400 h 336"/>
              <a:gd name="T6" fmla="*/ 0 60000 65536"/>
              <a:gd name="T7" fmla="*/ 0 60000 65536"/>
              <a:gd name="T8" fmla="*/ 0 60000 65536"/>
              <a:gd name="T9" fmla="*/ 0 w 296"/>
              <a:gd name="T10" fmla="*/ 0 h 336"/>
              <a:gd name="T11" fmla="*/ 296 w 296"/>
              <a:gd name="T12" fmla="*/ 336 h 336"/>
            </a:gdLst>
            <a:ahLst/>
            <a:cxnLst>
              <a:cxn ang="T6">
                <a:pos x="T0" y="T1"/>
              </a:cxn>
              <a:cxn ang="T7">
                <a:pos x="T2" y="T3"/>
              </a:cxn>
              <a:cxn ang="T8">
                <a:pos x="T4" y="T5"/>
              </a:cxn>
            </a:cxnLst>
            <a:rect l="T9" t="T10" r="T11" b="T12"/>
            <a:pathLst>
              <a:path w="296" h="336">
                <a:moveTo>
                  <a:pt x="48" y="0"/>
                </a:moveTo>
                <a:cubicBezTo>
                  <a:pt x="172" y="44"/>
                  <a:pt x="296" y="88"/>
                  <a:pt x="288" y="144"/>
                </a:cubicBezTo>
                <a:cubicBezTo>
                  <a:pt x="280" y="200"/>
                  <a:pt x="48" y="304"/>
                  <a:pt x="0" y="336"/>
                </a:cubicBezTo>
              </a:path>
            </a:pathLst>
          </a:custGeom>
          <a:noFill/>
          <a:ln w="9525">
            <a:solidFill>
              <a:schemeClr val="tx1"/>
            </a:solidFill>
            <a:round/>
            <a:headEnd/>
            <a:tailEnd/>
          </a:ln>
        </p:spPr>
        <p:txBody>
          <a:bodyPr wrap="none" anchor="ctr"/>
          <a:lstStyle/>
          <a:p>
            <a:endParaRPr lang="en-US"/>
          </a:p>
        </p:txBody>
      </p:sp>
      <p:sp>
        <p:nvSpPr>
          <p:cNvPr id="37936" name="Line 48"/>
          <p:cNvSpPr>
            <a:spLocks noChangeShapeType="1"/>
          </p:cNvSpPr>
          <p:nvPr/>
        </p:nvSpPr>
        <p:spPr bwMode="auto">
          <a:xfrm>
            <a:off x="2046288" y="3200400"/>
            <a:ext cx="609600" cy="0"/>
          </a:xfrm>
          <a:prstGeom prst="line">
            <a:avLst/>
          </a:prstGeom>
          <a:noFill/>
          <a:ln w="9525">
            <a:solidFill>
              <a:schemeClr val="tx1"/>
            </a:solidFill>
            <a:round/>
            <a:headEnd/>
            <a:tailEnd/>
          </a:ln>
        </p:spPr>
        <p:txBody>
          <a:bodyPr wrap="none" anchor="ctr"/>
          <a:lstStyle/>
          <a:p>
            <a:endParaRPr lang="en-US"/>
          </a:p>
        </p:txBody>
      </p:sp>
      <p:sp>
        <p:nvSpPr>
          <p:cNvPr id="37937" name="Line 49"/>
          <p:cNvSpPr>
            <a:spLocks noChangeShapeType="1"/>
          </p:cNvSpPr>
          <p:nvPr/>
        </p:nvSpPr>
        <p:spPr bwMode="auto">
          <a:xfrm>
            <a:off x="2046288" y="3581400"/>
            <a:ext cx="609600" cy="0"/>
          </a:xfrm>
          <a:prstGeom prst="line">
            <a:avLst/>
          </a:prstGeom>
          <a:noFill/>
          <a:ln w="9525">
            <a:solidFill>
              <a:schemeClr val="tx1"/>
            </a:solidFill>
            <a:round/>
            <a:headEnd/>
            <a:tailEnd/>
          </a:ln>
        </p:spPr>
        <p:txBody>
          <a:bodyPr wrap="none" anchor="ctr"/>
          <a:lstStyle/>
          <a:p>
            <a:endParaRPr lang="en-US"/>
          </a:p>
        </p:txBody>
      </p:sp>
      <p:sp>
        <p:nvSpPr>
          <p:cNvPr id="37938" name="Line 50"/>
          <p:cNvSpPr>
            <a:spLocks noChangeShapeType="1"/>
          </p:cNvSpPr>
          <p:nvPr/>
        </p:nvSpPr>
        <p:spPr bwMode="auto">
          <a:xfrm>
            <a:off x="2667000" y="3124200"/>
            <a:ext cx="0" cy="533400"/>
          </a:xfrm>
          <a:prstGeom prst="line">
            <a:avLst/>
          </a:prstGeom>
          <a:noFill/>
          <a:ln w="9525">
            <a:solidFill>
              <a:schemeClr val="tx1"/>
            </a:solidFill>
            <a:round/>
            <a:headEnd/>
            <a:tailEnd/>
          </a:ln>
        </p:spPr>
        <p:txBody>
          <a:bodyPr wrap="none" anchor="ctr"/>
          <a:lstStyle/>
          <a:p>
            <a:endParaRPr lang="en-US"/>
          </a:p>
        </p:txBody>
      </p:sp>
      <p:sp>
        <p:nvSpPr>
          <p:cNvPr id="37939" name="Line 51"/>
          <p:cNvSpPr>
            <a:spLocks noChangeShapeType="1"/>
          </p:cNvSpPr>
          <p:nvPr/>
        </p:nvSpPr>
        <p:spPr bwMode="auto">
          <a:xfrm>
            <a:off x="3352800" y="3352800"/>
            <a:ext cx="762000" cy="0"/>
          </a:xfrm>
          <a:prstGeom prst="line">
            <a:avLst/>
          </a:prstGeom>
          <a:noFill/>
          <a:ln w="9525">
            <a:solidFill>
              <a:schemeClr val="tx1"/>
            </a:solidFill>
            <a:round/>
            <a:headEnd/>
            <a:tailEnd/>
          </a:ln>
        </p:spPr>
        <p:txBody>
          <a:bodyPr wrap="none" anchor="ctr"/>
          <a:lstStyle/>
          <a:p>
            <a:endParaRPr lang="en-US"/>
          </a:p>
        </p:txBody>
      </p:sp>
      <p:sp>
        <p:nvSpPr>
          <p:cNvPr id="37940" name="Text Box 52"/>
          <p:cNvSpPr txBox="1">
            <a:spLocks noChangeArrowheads="1"/>
          </p:cNvSpPr>
          <p:nvPr/>
        </p:nvSpPr>
        <p:spPr bwMode="auto">
          <a:xfrm>
            <a:off x="4114800" y="3173413"/>
            <a:ext cx="990600" cy="457200"/>
          </a:xfrm>
          <a:prstGeom prst="rect">
            <a:avLst/>
          </a:prstGeom>
          <a:noFill/>
          <a:ln w="9525">
            <a:noFill/>
            <a:miter lim="800000"/>
            <a:headEnd/>
            <a:tailEnd/>
          </a:ln>
        </p:spPr>
        <p:txBody>
          <a:bodyPr>
            <a:spAutoFit/>
          </a:bodyPr>
          <a:lstStyle/>
          <a:p>
            <a:pPr>
              <a:spcBef>
                <a:spcPct val="50000"/>
              </a:spcBef>
            </a:pPr>
            <a:r>
              <a:rPr lang="en-US" b="1">
                <a:solidFill>
                  <a:srgbClr val="FF0000"/>
                </a:solidFill>
              </a:rPr>
              <a:t>OUT</a:t>
            </a:r>
          </a:p>
        </p:txBody>
      </p:sp>
      <p:sp>
        <p:nvSpPr>
          <p:cNvPr id="37941" name="Text Box 53"/>
          <p:cNvSpPr txBox="1">
            <a:spLocks noChangeArrowheads="1"/>
          </p:cNvSpPr>
          <p:nvPr/>
        </p:nvSpPr>
        <p:spPr bwMode="auto">
          <a:xfrm>
            <a:off x="1589088" y="3200400"/>
            <a:ext cx="685800" cy="457200"/>
          </a:xfrm>
          <a:prstGeom prst="rect">
            <a:avLst/>
          </a:prstGeom>
          <a:noFill/>
          <a:ln w="9525">
            <a:noFill/>
            <a:miter lim="800000"/>
            <a:headEnd/>
            <a:tailEnd/>
          </a:ln>
        </p:spPr>
        <p:txBody>
          <a:bodyPr>
            <a:spAutoFit/>
          </a:bodyPr>
          <a:lstStyle/>
          <a:p>
            <a:pPr>
              <a:spcBef>
                <a:spcPct val="50000"/>
              </a:spcBef>
            </a:pPr>
            <a:r>
              <a:rPr lang="en-US" b="1">
                <a:solidFill>
                  <a:srgbClr val="FF0000"/>
                </a:solidFill>
              </a:rPr>
              <a:t>IN</a:t>
            </a:r>
          </a:p>
        </p:txBody>
      </p:sp>
      <p:sp>
        <p:nvSpPr>
          <p:cNvPr id="37942" name="Freeform 54"/>
          <p:cNvSpPr>
            <a:spLocks/>
          </p:cNvSpPr>
          <p:nvPr/>
        </p:nvSpPr>
        <p:spPr bwMode="auto">
          <a:xfrm>
            <a:off x="2882900" y="3124200"/>
            <a:ext cx="469900" cy="533400"/>
          </a:xfrm>
          <a:custGeom>
            <a:avLst/>
            <a:gdLst>
              <a:gd name="T0" fmla="*/ 76200 w 296"/>
              <a:gd name="T1" fmla="*/ 0 h 336"/>
              <a:gd name="T2" fmla="*/ 457200 w 296"/>
              <a:gd name="T3" fmla="*/ 228600 h 336"/>
              <a:gd name="T4" fmla="*/ 0 w 296"/>
              <a:gd name="T5" fmla="*/ 533400 h 336"/>
              <a:gd name="T6" fmla="*/ 0 60000 65536"/>
              <a:gd name="T7" fmla="*/ 0 60000 65536"/>
              <a:gd name="T8" fmla="*/ 0 60000 65536"/>
              <a:gd name="T9" fmla="*/ 0 w 296"/>
              <a:gd name="T10" fmla="*/ 0 h 336"/>
              <a:gd name="T11" fmla="*/ 296 w 296"/>
              <a:gd name="T12" fmla="*/ 336 h 336"/>
            </a:gdLst>
            <a:ahLst/>
            <a:cxnLst>
              <a:cxn ang="T6">
                <a:pos x="T0" y="T1"/>
              </a:cxn>
              <a:cxn ang="T7">
                <a:pos x="T2" y="T3"/>
              </a:cxn>
              <a:cxn ang="T8">
                <a:pos x="T4" y="T5"/>
              </a:cxn>
            </a:cxnLst>
            <a:rect l="T9" t="T10" r="T11" b="T12"/>
            <a:pathLst>
              <a:path w="296" h="336">
                <a:moveTo>
                  <a:pt x="48" y="0"/>
                </a:moveTo>
                <a:cubicBezTo>
                  <a:pt x="172" y="44"/>
                  <a:pt x="296" y="88"/>
                  <a:pt x="288" y="144"/>
                </a:cubicBezTo>
                <a:cubicBezTo>
                  <a:pt x="280" y="200"/>
                  <a:pt x="48" y="304"/>
                  <a:pt x="0" y="336"/>
                </a:cubicBezTo>
              </a:path>
            </a:pathLst>
          </a:custGeom>
          <a:noFill/>
          <a:ln w="9525">
            <a:solidFill>
              <a:schemeClr val="tx1"/>
            </a:solidFill>
            <a:round/>
            <a:headEnd/>
            <a:tailEnd/>
          </a:ln>
        </p:spPr>
        <p:txBody>
          <a:bodyPr wrap="none" anchor="ctr"/>
          <a:lstStyle/>
          <a:p>
            <a:endParaRPr lang="en-US"/>
          </a:p>
        </p:txBody>
      </p:sp>
      <p:sp>
        <p:nvSpPr>
          <p:cNvPr id="37943" name="Line 55"/>
          <p:cNvSpPr>
            <a:spLocks noChangeShapeType="1"/>
          </p:cNvSpPr>
          <p:nvPr/>
        </p:nvSpPr>
        <p:spPr bwMode="auto">
          <a:xfrm>
            <a:off x="2667000" y="3124200"/>
            <a:ext cx="304800" cy="0"/>
          </a:xfrm>
          <a:prstGeom prst="line">
            <a:avLst/>
          </a:prstGeom>
          <a:noFill/>
          <a:ln w="9525">
            <a:solidFill>
              <a:schemeClr val="tx1"/>
            </a:solidFill>
            <a:round/>
            <a:headEnd/>
            <a:tailEnd/>
          </a:ln>
        </p:spPr>
        <p:txBody>
          <a:bodyPr wrap="none" anchor="ctr"/>
          <a:lstStyle/>
          <a:p>
            <a:endParaRPr lang="en-US"/>
          </a:p>
        </p:txBody>
      </p:sp>
      <p:sp>
        <p:nvSpPr>
          <p:cNvPr id="37944" name="Line 56"/>
          <p:cNvSpPr>
            <a:spLocks noChangeShapeType="1"/>
          </p:cNvSpPr>
          <p:nvPr/>
        </p:nvSpPr>
        <p:spPr bwMode="auto">
          <a:xfrm>
            <a:off x="2667000" y="3657600"/>
            <a:ext cx="304800" cy="0"/>
          </a:xfrm>
          <a:prstGeom prst="line">
            <a:avLst/>
          </a:prstGeom>
          <a:noFill/>
          <a:ln w="9525">
            <a:solidFill>
              <a:schemeClr val="tx1"/>
            </a:solidFill>
            <a:round/>
            <a:headEnd/>
            <a:tailEnd/>
          </a:ln>
        </p:spPr>
        <p:txBody>
          <a:bodyPr wrap="none" anchor="ctr"/>
          <a:lstStyle/>
          <a:p>
            <a:endParaRPr lang="en-US"/>
          </a:p>
        </p:txBody>
      </p:sp>
      <p:sp>
        <p:nvSpPr>
          <p:cNvPr id="37945" name="AutoShape 57"/>
          <p:cNvSpPr>
            <a:spLocks noChangeArrowheads="1"/>
          </p:cNvSpPr>
          <p:nvPr/>
        </p:nvSpPr>
        <p:spPr bwMode="auto">
          <a:xfrm rot="5414307">
            <a:off x="2605088" y="2271712"/>
            <a:ext cx="687388" cy="563563"/>
          </a:xfrm>
          <a:prstGeom prst="triangle">
            <a:avLst>
              <a:gd name="adj" fmla="val 50000"/>
            </a:avLst>
          </a:prstGeom>
          <a:noFill/>
          <a:ln w="9525">
            <a:solidFill>
              <a:schemeClr val="tx1"/>
            </a:solidFill>
            <a:miter lim="800000"/>
            <a:headEnd/>
            <a:tailEnd/>
          </a:ln>
        </p:spPr>
        <p:txBody>
          <a:bodyPr wrap="none" anchor="ctr"/>
          <a:lstStyle/>
          <a:p>
            <a:endParaRPr lang="en-US"/>
          </a:p>
        </p:txBody>
      </p:sp>
      <p:sp>
        <p:nvSpPr>
          <p:cNvPr id="37946" name="Oval 58"/>
          <p:cNvSpPr>
            <a:spLocks noChangeArrowheads="1"/>
          </p:cNvSpPr>
          <p:nvPr/>
        </p:nvSpPr>
        <p:spPr bwMode="auto">
          <a:xfrm>
            <a:off x="3200400" y="2438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7947" name="Line 59"/>
          <p:cNvSpPr>
            <a:spLocks noChangeShapeType="1"/>
          </p:cNvSpPr>
          <p:nvPr/>
        </p:nvSpPr>
        <p:spPr bwMode="auto">
          <a:xfrm>
            <a:off x="3352800" y="2514600"/>
            <a:ext cx="762000" cy="0"/>
          </a:xfrm>
          <a:prstGeom prst="line">
            <a:avLst/>
          </a:prstGeom>
          <a:noFill/>
          <a:ln w="9525">
            <a:solidFill>
              <a:schemeClr val="tx1"/>
            </a:solidFill>
            <a:round/>
            <a:headEnd/>
            <a:tailEnd/>
          </a:ln>
        </p:spPr>
        <p:txBody>
          <a:bodyPr wrap="none" anchor="ctr"/>
          <a:lstStyle/>
          <a:p>
            <a:endParaRPr lang="en-US"/>
          </a:p>
        </p:txBody>
      </p:sp>
      <p:sp>
        <p:nvSpPr>
          <p:cNvPr id="37948" name="Text Box 60"/>
          <p:cNvSpPr txBox="1">
            <a:spLocks noChangeArrowheads="1"/>
          </p:cNvSpPr>
          <p:nvPr/>
        </p:nvSpPr>
        <p:spPr bwMode="auto">
          <a:xfrm>
            <a:off x="4038600" y="2286000"/>
            <a:ext cx="990600" cy="457200"/>
          </a:xfrm>
          <a:prstGeom prst="rect">
            <a:avLst/>
          </a:prstGeom>
          <a:noFill/>
          <a:ln w="9525">
            <a:noFill/>
            <a:miter lim="800000"/>
            <a:headEnd/>
            <a:tailEnd/>
          </a:ln>
        </p:spPr>
        <p:txBody>
          <a:bodyPr>
            <a:spAutoFit/>
          </a:bodyPr>
          <a:lstStyle/>
          <a:p>
            <a:pPr>
              <a:spcBef>
                <a:spcPct val="50000"/>
              </a:spcBef>
            </a:pPr>
            <a:r>
              <a:rPr lang="en-US" b="1">
                <a:solidFill>
                  <a:srgbClr val="FF0000"/>
                </a:solidFill>
              </a:rPr>
              <a:t>OUT</a:t>
            </a:r>
          </a:p>
        </p:txBody>
      </p:sp>
      <p:sp>
        <p:nvSpPr>
          <p:cNvPr id="37949" name="Line 61"/>
          <p:cNvSpPr>
            <a:spLocks noChangeShapeType="1"/>
          </p:cNvSpPr>
          <p:nvPr/>
        </p:nvSpPr>
        <p:spPr bwMode="auto">
          <a:xfrm>
            <a:off x="1905000" y="2514600"/>
            <a:ext cx="762000" cy="0"/>
          </a:xfrm>
          <a:prstGeom prst="line">
            <a:avLst/>
          </a:prstGeom>
          <a:noFill/>
          <a:ln w="9525">
            <a:solidFill>
              <a:schemeClr val="tx1"/>
            </a:solidFill>
            <a:round/>
            <a:headEnd/>
            <a:tailEnd/>
          </a:ln>
        </p:spPr>
        <p:txBody>
          <a:bodyPr wrap="none" anchor="ctr"/>
          <a:lstStyle/>
          <a:p>
            <a:endParaRPr lang="en-US"/>
          </a:p>
        </p:txBody>
      </p:sp>
      <p:sp>
        <p:nvSpPr>
          <p:cNvPr id="37950" name="Text Box 62"/>
          <p:cNvSpPr txBox="1">
            <a:spLocks noChangeArrowheads="1"/>
          </p:cNvSpPr>
          <p:nvPr/>
        </p:nvSpPr>
        <p:spPr bwMode="auto">
          <a:xfrm>
            <a:off x="1447800" y="2286000"/>
            <a:ext cx="685800" cy="457200"/>
          </a:xfrm>
          <a:prstGeom prst="rect">
            <a:avLst/>
          </a:prstGeom>
          <a:noFill/>
          <a:ln w="9525">
            <a:noFill/>
            <a:miter lim="800000"/>
            <a:headEnd/>
            <a:tailEnd/>
          </a:ln>
        </p:spPr>
        <p:txBody>
          <a:bodyPr>
            <a:spAutoFit/>
          </a:bodyPr>
          <a:lstStyle/>
          <a:p>
            <a:pPr>
              <a:spcBef>
                <a:spcPct val="50000"/>
              </a:spcBef>
            </a:pPr>
            <a:r>
              <a:rPr lang="en-US" b="1">
                <a:solidFill>
                  <a:srgbClr val="FF0000"/>
                </a:solidFill>
              </a:rPr>
              <a:t>IN</a:t>
            </a:r>
          </a:p>
        </p:txBody>
      </p:sp>
      <p:sp>
        <p:nvSpPr>
          <p:cNvPr id="37951" name="Freeform 63"/>
          <p:cNvSpPr>
            <a:spLocks/>
          </p:cNvSpPr>
          <p:nvPr/>
        </p:nvSpPr>
        <p:spPr bwMode="auto">
          <a:xfrm>
            <a:off x="2667000" y="3771900"/>
            <a:ext cx="622300" cy="647700"/>
          </a:xfrm>
          <a:custGeom>
            <a:avLst/>
            <a:gdLst>
              <a:gd name="T0" fmla="*/ 0 w 392"/>
              <a:gd name="T1" fmla="*/ 38100 h 408"/>
              <a:gd name="T2" fmla="*/ 457200 w 392"/>
              <a:gd name="T3" fmla="*/ 38100 h 408"/>
              <a:gd name="T4" fmla="*/ 609600 w 392"/>
              <a:gd name="T5" fmla="*/ 266700 h 408"/>
              <a:gd name="T6" fmla="*/ 533400 w 392"/>
              <a:gd name="T7" fmla="*/ 571500 h 408"/>
              <a:gd name="T8" fmla="*/ 76200 w 392"/>
              <a:gd name="T9" fmla="*/ 647700 h 408"/>
              <a:gd name="T10" fmla="*/ 0 60000 65536"/>
              <a:gd name="T11" fmla="*/ 0 60000 65536"/>
              <a:gd name="T12" fmla="*/ 0 60000 65536"/>
              <a:gd name="T13" fmla="*/ 0 60000 65536"/>
              <a:gd name="T14" fmla="*/ 0 60000 65536"/>
              <a:gd name="T15" fmla="*/ 0 w 392"/>
              <a:gd name="T16" fmla="*/ 0 h 408"/>
              <a:gd name="T17" fmla="*/ 392 w 392"/>
              <a:gd name="T18" fmla="*/ 408 h 408"/>
            </a:gdLst>
            <a:ahLst/>
            <a:cxnLst>
              <a:cxn ang="T10">
                <a:pos x="T0" y="T1"/>
              </a:cxn>
              <a:cxn ang="T11">
                <a:pos x="T2" y="T3"/>
              </a:cxn>
              <a:cxn ang="T12">
                <a:pos x="T4" y="T5"/>
              </a:cxn>
              <a:cxn ang="T13">
                <a:pos x="T6" y="T7"/>
              </a:cxn>
              <a:cxn ang="T14">
                <a:pos x="T8" y="T9"/>
              </a:cxn>
            </a:cxnLst>
            <a:rect l="T15" t="T16" r="T17" b="T18"/>
            <a:pathLst>
              <a:path w="392" h="408">
                <a:moveTo>
                  <a:pt x="0" y="24"/>
                </a:moveTo>
                <a:cubicBezTo>
                  <a:pt x="112" y="12"/>
                  <a:pt x="224" y="0"/>
                  <a:pt x="288" y="24"/>
                </a:cubicBezTo>
                <a:cubicBezTo>
                  <a:pt x="352" y="48"/>
                  <a:pt x="376" y="112"/>
                  <a:pt x="384" y="168"/>
                </a:cubicBezTo>
                <a:cubicBezTo>
                  <a:pt x="392" y="224"/>
                  <a:pt x="392" y="320"/>
                  <a:pt x="336" y="360"/>
                </a:cubicBezTo>
                <a:cubicBezTo>
                  <a:pt x="280" y="400"/>
                  <a:pt x="164" y="404"/>
                  <a:pt x="48" y="408"/>
                </a:cubicBezTo>
              </a:path>
            </a:pathLst>
          </a:custGeom>
          <a:noFill/>
          <a:ln w="9525">
            <a:solidFill>
              <a:schemeClr val="tx1"/>
            </a:solidFill>
            <a:round/>
            <a:headEnd/>
            <a:tailEnd/>
          </a:ln>
        </p:spPr>
        <p:txBody>
          <a:bodyPr wrap="none" anchor="ctr"/>
          <a:lstStyle/>
          <a:p>
            <a:endParaRPr lang="en-US"/>
          </a:p>
        </p:txBody>
      </p:sp>
      <p:sp>
        <p:nvSpPr>
          <p:cNvPr id="37952" name="Freeform 64"/>
          <p:cNvSpPr>
            <a:spLocks/>
          </p:cNvSpPr>
          <p:nvPr/>
        </p:nvSpPr>
        <p:spPr bwMode="auto">
          <a:xfrm>
            <a:off x="2286000" y="3810000"/>
            <a:ext cx="304800" cy="609600"/>
          </a:xfrm>
          <a:custGeom>
            <a:avLst/>
            <a:gdLst>
              <a:gd name="T0" fmla="*/ 0 w 352"/>
              <a:gd name="T1" fmla="*/ 0 h 432"/>
              <a:gd name="T2" fmla="*/ 290945 w 352"/>
              <a:gd name="T3" fmla="*/ 203200 h 432"/>
              <a:gd name="T4" fmla="*/ 83127 w 352"/>
              <a:gd name="T5" fmla="*/ 609600 h 432"/>
              <a:gd name="T6" fmla="*/ 0 60000 65536"/>
              <a:gd name="T7" fmla="*/ 0 60000 65536"/>
              <a:gd name="T8" fmla="*/ 0 60000 65536"/>
              <a:gd name="T9" fmla="*/ 0 w 352"/>
              <a:gd name="T10" fmla="*/ 0 h 432"/>
              <a:gd name="T11" fmla="*/ 352 w 352"/>
              <a:gd name="T12" fmla="*/ 432 h 432"/>
            </a:gdLst>
            <a:ahLst/>
            <a:cxnLst>
              <a:cxn ang="T6">
                <a:pos x="T0" y="T1"/>
              </a:cxn>
              <a:cxn ang="T7">
                <a:pos x="T2" y="T3"/>
              </a:cxn>
              <a:cxn ang="T8">
                <a:pos x="T4" y="T5"/>
              </a:cxn>
            </a:cxnLst>
            <a:rect l="T9" t="T10" r="T11" b="T12"/>
            <a:pathLst>
              <a:path w="352" h="432">
                <a:moveTo>
                  <a:pt x="0" y="0"/>
                </a:moveTo>
                <a:cubicBezTo>
                  <a:pt x="160" y="36"/>
                  <a:pt x="320" y="72"/>
                  <a:pt x="336" y="144"/>
                </a:cubicBezTo>
                <a:cubicBezTo>
                  <a:pt x="352" y="216"/>
                  <a:pt x="136" y="392"/>
                  <a:pt x="96" y="432"/>
                </a:cubicBezTo>
              </a:path>
            </a:pathLst>
          </a:custGeom>
          <a:noFill/>
          <a:ln w="9525">
            <a:solidFill>
              <a:schemeClr val="tx1"/>
            </a:solidFill>
            <a:round/>
            <a:headEnd/>
            <a:tailEnd/>
          </a:ln>
        </p:spPr>
        <p:txBody>
          <a:bodyPr wrap="none" anchor="ctr"/>
          <a:lstStyle/>
          <a:p>
            <a:endParaRPr lang="en-US"/>
          </a:p>
        </p:txBody>
      </p:sp>
      <p:sp>
        <p:nvSpPr>
          <p:cNvPr id="37953" name="Line 65"/>
          <p:cNvSpPr>
            <a:spLocks noChangeShapeType="1"/>
          </p:cNvSpPr>
          <p:nvPr/>
        </p:nvSpPr>
        <p:spPr bwMode="auto">
          <a:xfrm>
            <a:off x="2362200" y="4419600"/>
            <a:ext cx="457200" cy="0"/>
          </a:xfrm>
          <a:prstGeom prst="line">
            <a:avLst/>
          </a:prstGeom>
          <a:noFill/>
          <a:ln w="9525">
            <a:solidFill>
              <a:schemeClr val="tx1"/>
            </a:solidFill>
            <a:round/>
            <a:headEnd/>
            <a:tailEnd/>
          </a:ln>
        </p:spPr>
        <p:txBody>
          <a:bodyPr wrap="none" anchor="ctr"/>
          <a:lstStyle/>
          <a:p>
            <a:endParaRPr lang="en-US"/>
          </a:p>
        </p:txBody>
      </p:sp>
      <p:sp>
        <p:nvSpPr>
          <p:cNvPr id="37954" name="Line 66"/>
          <p:cNvSpPr>
            <a:spLocks noChangeShapeType="1"/>
          </p:cNvSpPr>
          <p:nvPr/>
        </p:nvSpPr>
        <p:spPr bwMode="auto">
          <a:xfrm>
            <a:off x="2286000" y="3810000"/>
            <a:ext cx="457200" cy="0"/>
          </a:xfrm>
          <a:prstGeom prst="line">
            <a:avLst/>
          </a:prstGeom>
          <a:noFill/>
          <a:ln w="9525">
            <a:solidFill>
              <a:schemeClr val="tx1"/>
            </a:solidFill>
            <a:round/>
            <a:headEnd/>
            <a:tailEnd/>
          </a:ln>
        </p:spPr>
        <p:txBody>
          <a:bodyPr wrap="none" anchor="ctr"/>
          <a:lstStyle/>
          <a:p>
            <a:endParaRPr lang="en-US"/>
          </a:p>
        </p:txBody>
      </p:sp>
      <p:sp>
        <p:nvSpPr>
          <p:cNvPr id="37955" name="Line 67"/>
          <p:cNvSpPr>
            <a:spLocks noChangeShapeType="1"/>
          </p:cNvSpPr>
          <p:nvPr/>
        </p:nvSpPr>
        <p:spPr bwMode="auto">
          <a:xfrm>
            <a:off x="3276600" y="4114800"/>
            <a:ext cx="762000" cy="0"/>
          </a:xfrm>
          <a:prstGeom prst="line">
            <a:avLst/>
          </a:prstGeom>
          <a:noFill/>
          <a:ln w="9525">
            <a:solidFill>
              <a:schemeClr val="tx1"/>
            </a:solidFill>
            <a:round/>
            <a:headEnd/>
            <a:tailEnd/>
          </a:ln>
        </p:spPr>
        <p:txBody>
          <a:bodyPr wrap="none" anchor="ctr"/>
          <a:lstStyle/>
          <a:p>
            <a:endParaRPr lang="en-US"/>
          </a:p>
        </p:txBody>
      </p:sp>
      <p:sp>
        <p:nvSpPr>
          <p:cNvPr id="37956" name="Line 68"/>
          <p:cNvSpPr>
            <a:spLocks noChangeShapeType="1"/>
          </p:cNvSpPr>
          <p:nvPr/>
        </p:nvSpPr>
        <p:spPr bwMode="auto">
          <a:xfrm>
            <a:off x="2057400" y="3962400"/>
            <a:ext cx="457200" cy="0"/>
          </a:xfrm>
          <a:prstGeom prst="line">
            <a:avLst/>
          </a:prstGeom>
          <a:noFill/>
          <a:ln w="9525">
            <a:solidFill>
              <a:schemeClr val="tx1"/>
            </a:solidFill>
            <a:round/>
            <a:headEnd/>
            <a:tailEnd/>
          </a:ln>
        </p:spPr>
        <p:txBody>
          <a:bodyPr wrap="none" anchor="ctr"/>
          <a:lstStyle/>
          <a:p>
            <a:endParaRPr lang="en-US"/>
          </a:p>
        </p:txBody>
      </p:sp>
      <p:sp>
        <p:nvSpPr>
          <p:cNvPr id="37957" name="Line 69"/>
          <p:cNvSpPr>
            <a:spLocks noChangeShapeType="1"/>
          </p:cNvSpPr>
          <p:nvPr/>
        </p:nvSpPr>
        <p:spPr bwMode="auto">
          <a:xfrm>
            <a:off x="1981200" y="4267200"/>
            <a:ext cx="457200" cy="0"/>
          </a:xfrm>
          <a:prstGeom prst="line">
            <a:avLst/>
          </a:prstGeom>
          <a:noFill/>
          <a:ln w="9525">
            <a:solidFill>
              <a:schemeClr val="tx1"/>
            </a:solidFill>
            <a:round/>
            <a:headEnd/>
            <a:tailEnd/>
          </a:ln>
        </p:spPr>
        <p:txBody>
          <a:bodyPr wrap="none" anchor="ctr"/>
          <a:lstStyle/>
          <a:p>
            <a:endParaRPr lang="en-US"/>
          </a:p>
        </p:txBody>
      </p:sp>
      <p:sp>
        <p:nvSpPr>
          <p:cNvPr id="37958" name="Text Box 70"/>
          <p:cNvSpPr txBox="1">
            <a:spLocks noChangeArrowheads="1"/>
          </p:cNvSpPr>
          <p:nvPr/>
        </p:nvSpPr>
        <p:spPr bwMode="auto">
          <a:xfrm>
            <a:off x="3962400" y="3886200"/>
            <a:ext cx="990600" cy="457200"/>
          </a:xfrm>
          <a:prstGeom prst="rect">
            <a:avLst/>
          </a:prstGeom>
          <a:noFill/>
          <a:ln w="9525">
            <a:noFill/>
            <a:miter lim="800000"/>
            <a:headEnd/>
            <a:tailEnd/>
          </a:ln>
        </p:spPr>
        <p:txBody>
          <a:bodyPr>
            <a:spAutoFit/>
          </a:bodyPr>
          <a:lstStyle/>
          <a:p>
            <a:pPr>
              <a:spcBef>
                <a:spcPct val="50000"/>
              </a:spcBef>
            </a:pPr>
            <a:r>
              <a:rPr lang="en-US" b="1">
                <a:solidFill>
                  <a:srgbClr val="FF0000"/>
                </a:solidFill>
              </a:rPr>
              <a:t>OUT</a:t>
            </a:r>
          </a:p>
        </p:txBody>
      </p:sp>
      <p:sp>
        <p:nvSpPr>
          <p:cNvPr id="37959" name="Text Box 71"/>
          <p:cNvSpPr txBox="1">
            <a:spLocks noChangeArrowheads="1"/>
          </p:cNvSpPr>
          <p:nvPr/>
        </p:nvSpPr>
        <p:spPr bwMode="auto">
          <a:xfrm>
            <a:off x="1524000" y="3886200"/>
            <a:ext cx="685800" cy="457200"/>
          </a:xfrm>
          <a:prstGeom prst="rect">
            <a:avLst/>
          </a:prstGeom>
          <a:noFill/>
          <a:ln w="9525">
            <a:noFill/>
            <a:miter lim="800000"/>
            <a:headEnd/>
            <a:tailEnd/>
          </a:ln>
        </p:spPr>
        <p:txBody>
          <a:bodyPr>
            <a:spAutoFit/>
          </a:bodyPr>
          <a:lstStyle/>
          <a:p>
            <a:pPr>
              <a:spcBef>
                <a:spcPct val="50000"/>
              </a:spcBef>
            </a:pPr>
            <a:r>
              <a:rPr lang="en-US" b="1">
                <a:solidFill>
                  <a:srgbClr val="FF0000"/>
                </a:solidFill>
              </a:rPr>
              <a:t>IN</a:t>
            </a:r>
          </a:p>
        </p:txBody>
      </p:sp>
      <p:sp>
        <p:nvSpPr>
          <p:cNvPr id="37960" name="Freeform 72"/>
          <p:cNvSpPr>
            <a:spLocks/>
          </p:cNvSpPr>
          <p:nvPr/>
        </p:nvSpPr>
        <p:spPr bwMode="auto">
          <a:xfrm>
            <a:off x="2743200" y="4610100"/>
            <a:ext cx="622300" cy="647700"/>
          </a:xfrm>
          <a:custGeom>
            <a:avLst/>
            <a:gdLst>
              <a:gd name="T0" fmla="*/ 0 w 392"/>
              <a:gd name="T1" fmla="*/ 38100 h 408"/>
              <a:gd name="T2" fmla="*/ 457200 w 392"/>
              <a:gd name="T3" fmla="*/ 38100 h 408"/>
              <a:gd name="T4" fmla="*/ 609600 w 392"/>
              <a:gd name="T5" fmla="*/ 266700 h 408"/>
              <a:gd name="T6" fmla="*/ 533400 w 392"/>
              <a:gd name="T7" fmla="*/ 571500 h 408"/>
              <a:gd name="T8" fmla="*/ 76200 w 392"/>
              <a:gd name="T9" fmla="*/ 647700 h 408"/>
              <a:gd name="T10" fmla="*/ 0 60000 65536"/>
              <a:gd name="T11" fmla="*/ 0 60000 65536"/>
              <a:gd name="T12" fmla="*/ 0 60000 65536"/>
              <a:gd name="T13" fmla="*/ 0 60000 65536"/>
              <a:gd name="T14" fmla="*/ 0 60000 65536"/>
              <a:gd name="T15" fmla="*/ 0 w 392"/>
              <a:gd name="T16" fmla="*/ 0 h 408"/>
              <a:gd name="T17" fmla="*/ 392 w 392"/>
              <a:gd name="T18" fmla="*/ 408 h 408"/>
            </a:gdLst>
            <a:ahLst/>
            <a:cxnLst>
              <a:cxn ang="T10">
                <a:pos x="T0" y="T1"/>
              </a:cxn>
              <a:cxn ang="T11">
                <a:pos x="T2" y="T3"/>
              </a:cxn>
              <a:cxn ang="T12">
                <a:pos x="T4" y="T5"/>
              </a:cxn>
              <a:cxn ang="T13">
                <a:pos x="T6" y="T7"/>
              </a:cxn>
              <a:cxn ang="T14">
                <a:pos x="T8" y="T9"/>
              </a:cxn>
            </a:cxnLst>
            <a:rect l="T15" t="T16" r="T17" b="T18"/>
            <a:pathLst>
              <a:path w="392" h="408">
                <a:moveTo>
                  <a:pt x="0" y="24"/>
                </a:moveTo>
                <a:cubicBezTo>
                  <a:pt x="112" y="12"/>
                  <a:pt x="224" y="0"/>
                  <a:pt x="288" y="24"/>
                </a:cubicBezTo>
                <a:cubicBezTo>
                  <a:pt x="352" y="48"/>
                  <a:pt x="376" y="112"/>
                  <a:pt x="384" y="168"/>
                </a:cubicBezTo>
                <a:cubicBezTo>
                  <a:pt x="392" y="224"/>
                  <a:pt x="392" y="320"/>
                  <a:pt x="336" y="360"/>
                </a:cubicBezTo>
                <a:cubicBezTo>
                  <a:pt x="280" y="400"/>
                  <a:pt x="164" y="404"/>
                  <a:pt x="48" y="408"/>
                </a:cubicBezTo>
              </a:path>
            </a:pathLst>
          </a:custGeom>
          <a:noFill/>
          <a:ln w="9525">
            <a:solidFill>
              <a:schemeClr val="tx1"/>
            </a:solidFill>
            <a:round/>
            <a:headEnd/>
            <a:tailEnd/>
          </a:ln>
        </p:spPr>
        <p:txBody>
          <a:bodyPr wrap="none" anchor="ctr"/>
          <a:lstStyle/>
          <a:p>
            <a:endParaRPr lang="en-US"/>
          </a:p>
        </p:txBody>
      </p:sp>
      <p:sp>
        <p:nvSpPr>
          <p:cNvPr id="37961" name="Freeform 73"/>
          <p:cNvSpPr>
            <a:spLocks/>
          </p:cNvSpPr>
          <p:nvPr/>
        </p:nvSpPr>
        <p:spPr bwMode="auto">
          <a:xfrm>
            <a:off x="2362200" y="4648200"/>
            <a:ext cx="304800" cy="609600"/>
          </a:xfrm>
          <a:custGeom>
            <a:avLst/>
            <a:gdLst>
              <a:gd name="T0" fmla="*/ 0 w 352"/>
              <a:gd name="T1" fmla="*/ 0 h 432"/>
              <a:gd name="T2" fmla="*/ 290945 w 352"/>
              <a:gd name="T3" fmla="*/ 203200 h 432"/>
              <a:gd name="T4" fmla="*/ 83127 w 352"/>
              <a:gd name="T5" fmla="*/ 609600 h 432"/>
              <a:gd name="T6" fmla="*/ 0 60000 65536"/>
              <a:gd name="T7" fmla="*/ 0 60000 65536"/>
              <a:gd name="T8" fmla="*/ 0 60000 65536"/>
              <a:gd name="T9" fmla="*/ 0 w 352"/>
              <a:gd name="T10" fmla="*/ 0 h 432"/>
              <a:gd name="T11" fmla="*/ 352 w 352"/>
              <a:gd name="T12" fmla="*/ 432 h 432"/>
            </a:gdLst>
            <a:ahLst/>
            <a:cxnLst>
              <a:cxn ang="T6">
                <a:pos x="T0" y="T1"/>
              </a:cxn>
              <a:cxn ang="T7">
                <a:pos x="T2" y="T3"/>
              </a:cxn>
              <a:cxn ang="T8">
                <a:pos x="T4" y="T5"/>
              </a:cxn>
            </a:cxnLst>
            <a:rect l="T9" t="T10" r="T11" b="T12"/>
            <a:pathLst>
              <a:path w="352" h="432">
                <a:moveTo>
                  <a:pt x="0" y="0"/>
                </a:moveTo>
                <a:cubicBezTo>
                  <a:pt x="160" y="36"/>
                  <a:pt x="320" y="72"/>
                  <a:pt x="336" y="144"/>
                </a:cubicBezTo>
                <a:cubicBezTo>
                  <a:pt x="352" y="216"/>
                  <a:pt x="136" y="392"/>
                  <a:pt x="96" y="432"/>
                </a:cubicBezTo>
              </a:path>
            </a:pathLst>
          </a:custGeom>
          <a:noFill/>
          <a:ln w="9525">
            <a:solidFill>
              <a:schemeClr val="tx1"/>
            </a:solidFill>
            <a:round/>
            <a:headEnd/>
            <a:tailEnd/>
          </a:ln>
        </p:spPr>
        <p:txBody>
          <a:bodyPr wrap="none" anchor="ctr"/>
          <a:lstStyle/>
          <a:p>
            <a:endParaRPr lang="en-US"/>
          </a:p>
        </p:txBody>
      </p:sp>
      <p:sp>
        <p:nvSpPr>
          <p:cNvPr id="37962" name="Line 74"/>
          <p:cNvSpPr>
            <a:spLocks noChangeShapeType="1"/>
          </p:cNvSpPr>
          <p:nvPr/>
        </p:nvSpPr>
        <p:spPr bwMode="auto">
          <a:xfrm>
            <a:off x="2438400" y="5257800"/>
            <a:ext cx="457200" cy="0"/>
          </a:xfrm>
          <a:prstGeom prst="line">
            <a:avLst/>
          </a:prstGeom>
          <a:noFill/>
          <a:ln w="9525">
            <a:solidFill>
              <a:schemeClr val="tx1"/>
            </a:solidFill>
            <a:round/>
            <a:headEnd/>
            <a:tailEnd/>
          </a:ln>
        </p:spPr>
        <p:txBody>
          <a:bodyPr wrap="none" anchor="ctr"/>
          <a:lstStyle/>
          <a:p>
            <a:endParaRPr lang="en-US"/>
          </a:p>
        </p:txBody>
      </p:sp>
      <p:sp>
        <p:nvSpPr>
          <p:cNvPr id="37963" name="Line 75"/>
          <p:cNvSpPr>
            <a:spLocks noChangeShapeType="1"/>
          </p:cNvSpPr>
          <p:nvPr/>
        </p:nvSpPr>
        <p:spPr bwMode="auto">
          <a:xfrm>
            <a:off x="2362200" y="4648200"/>
            <a:ext cx="457200" cy="0"/>
          </a:xfrm>
          <a:prstGeom prst="line">
            <a:avLst/>
          </a:prstGeom>
          <a:noFill/>
          <a:ln w="9525">
            <a:solidFill>
              <a:schemeClr val="tx1"/>
            </a:solidFill>
            <a:round/>
            <a:headEnd/>
            <a:tailEnd/>
          </a:ln>
        </p:spPr>
        <p:txBody>
          <a:bodyPr wrap="none" anchor="ctr"/>
          <a:lstStyle/>
          <a:p>
            <a:endParaRPr lang="en-US"/>
          </a:p>
        </p:txBody>
      </p:sp>
      <p:sp>
        <p:nvSpPr>
          <p:cNvPr id="37964" name="Line 76"/>
          <p:cNvSpPr>
            <a:spLocks noChangeShapeType="1"/>
          </p:cNvSpPr>
          <p:nvPr/>
        </p:nvSpPr>
        <p:spPr bwMode="auto">
          <a:xfrm>
            <a:off x="3352800" y="4953000"/>
            <a:ext cx="762000" cy="0"/>
          </a:xfrm>
          <a:prstGeom prst="line">
            <a:avLst/>
          </a:prstGeom>
          <a:noFill/>
          <a:ln w="9525">
            <a:solidFill>
              <a:schemeClr val="tx1"/>
            </a:solidFill>
            <a:round/>
            <a:headEnd/>
            <a:tailEnd/>
          </a:ln>
        </p:spPr>
        <p:txBody>
          <a:bodyPr wrap="none" anchor="ctr"/>
          <a:lstStyle/>
          <a:p>
            <a:endParaRPr lang="en-US"/>
          </a:p>
        </p:txBody>
      </p:sp>
      <p:sp>
        <p:nvSpPr>
          <p:cNvPr id="37965" name="Line 77"/>
          <p:cNvSpPr>
            <a:spLocks noChangeShapeType="1"/>
          </p:cNvSpPr>
          <p:nvPr/>
        </p:nvSpPr>
        <p:spPr bwMode="auto">
          <a:xfrm>
            <a:off x="2133600" y="4800600"/>
            <a:ext cx="457200" cy="0"/>
          </a:xfrm>
          <a:prstGeom prst="line">
            <a:avLst/>
          </a:prstGeom>
          <a:noFill/>
          <a:ln w="9525">
            <a:solidFill>
              <a:schemeClr val="tx1"/>
            </a:solidFill>
            <a:round/>
            <a:headEnd/>
            <a:tailEnd/>
          </a:ln>
        </p:spPr>
        <p:txBody>
          <a:bodyPr wrap="none" anchor="ctr"/>
          <a:lstStyle/>
          <a:p>
            <a:endParaRPr lang="en-US"/>
          </a:p>
        </p:txBody>
      </p:sp>
      <p:sp>
        <p:nvSpPr>
          <p:cNvPr id="37966" name="Line 78"/>
          <p:cNvSpPr>
            <a:spLocks noChangeShapeType="1"/>
          </p:cNvSpPr>
          <p:nvPr/>
        </p:nvSpPr>
        <p:spPr bwMode="auto">
          <a:xfrm>
            <a:off x="2057400" y="5105400"/>
            <a:ext cx="457200" cy="0"/>
          </a:xfrm>
          <a:prstGeom prst="line">
            <a:avLst/>
          </a:prstGeom>
          <a:noFill/>
          <a:ln w="9525">
            <a:solidFill>
              <a:schemeClr val="tx1"/>
            </a:solidFill>
            <a:round/>
            <a:headEnd/>
            <a:tailEnd/>
          </a:ln>
        </p:spPr>
        <p:txBody>
          <a:bodyPr wrap="none" anchor="ctr"/>
          <a:lstStyle/>
          <a:p>
            <a:endParaRPr lang="en-US"/>
          </a:p>
        </p:txBody>
      </p:sp>
      <p:sp>
        <p:nvSpPr>
          <p:cNvPr id="37967" name="Text Box 79"/>
          <p:cNvSpPr txBox="1">
            <a:spLocks noChangeArrowheads="1"/>
          </p:cNvSpPr>
          <p:nvPr/>
        </p:nvSpPr>
        <p:spPr bwMode="auto">
          <a:xfrm>
            <a:off x="4038600" y="4724400"/>
            <a:ext cx="990600" cy="457200"/>
          </a:xfrm>
          <a:prstGeom prst="rect">
            <a:avLst/>
          </a:prstGeom>
          <a:noFill/>
          <a:ln w="9525">
            <a:noFill/>
            <a:miter lim="800000"/>
            <a:headEnd/>
            <a:tailEnd/>
          </a:ln>
        </p:spPr>
        <p:txBody>
          <a:bodyPr>
            <a:spAutoFit/>
          </a:bodyPr>
          <a:lstStyle/>
          <a:p>
            <a:pPr>
              <a:spcBef>
                <a:spcPct val="50000"/>
              </a:spcBef>
            </a:pPr>
            <a:r>
              <a:rPr lang="en-US" b="1">
                <a:solidFill>
                  <a:srgbClr val="FF0000"/>
                </a:solidFill>
              </a:rPr>
              <a:t>OUT</a:t>
            </a:r>
          </a:p>
        </p:txBody>
      </p:sp>
      <p:sp>
        <p:nvSpPr>
          <p:cNvPr id="37968" name="Text Box 80"/>
          <p:cNvSpPr txBox="1">
            <a:spLocks noChangeArrowheads="1"/>
          </p:cNvSpPr>
          <p:nvPr/>
        </p:nvSpPr>
        <p:spPr bwMode="auto">
          <a:xfrm>
            <a:off x="1600200" y="4724400"/>
            <a:ext cx="685800" cy="457200"/>
          </a:xfrm>
          <a:prstGeom prst="rect">
            <a:avLst/>
          </a:prstGeom>
          <a:noFill/>
          <a:ln w="9525">
            <a:noFill/>
            <a:miter lim="800000"/>
            <a:headEnd/>
            <a:tailEnd/>
          </a:ln>
        </p:spPr>
        <p:txBody>
          <a:bodyPr>
            <a:spAutoFit/>
          </a:bodyPr>
          <a:lstStyle/>
          <a:p>
            <a:pPr>
              <a:spcBef>
                <a:spcPct val="50000"/>
              </a:spcBef>
            </a:pPr>
            <a:r>
              <a:rPr lang="en-US" b="1">
                <a:solidFill>
                  <a:srgbClr val="FF0000"/>
                </a:solidFill>
              </a:rPr>
              <a:t>IN</a:t>
            </a:r>
          </a:p>
        </p:txBody>
      </p:sp>
      <p:sp>
        <p:nvSpPr>
          <p:cNvPr id="37969" name="Freeform 81"/>
          <p:cNvSpPr>
            <a:spLocks/>
          </p:cNvSpPr>
          <p:nvPr/>
        </p:nvSpPr>
        <p:spPr bwMode="auto">
          <a:xfrm>
            <a:off x="2667000" y="5448300"/>
            <a:ext cx="622300" cy="647700"/>
          </a:xfrm>
          <a:custGeom>
            <a:avLst/>
            <a:gdLst>
              <a:gd name="T0" fmla="*/ 0 w 392"/>
              <a:gd name="T1" fmla="*/ 38100 h 408"/>
              <a:gd name="T2" fmla="*/ 457200 w 392"/>
              <a:gd name="T3" fmla="*/ 38100 h 408"/>
              <a:gd name="T4" fmla="*/ 609600 w 392"/>
              <a:gd name="T5" fmla="*/ 266700 h 408"/>
              <a:gd name="T6" fmla="*/ 533400 w 392"/>
              <a:gd name="T7" fmla="*/ 571500 h 408"/>
              <a:gd name="T8" fmla="*/ 76200 w 392"/>
              <a:gd name="T9" fmla="*/ 647700 h 408"/>
              <a:gd name="T10" fmla="*/ 0 60000 65536"/>
              <a:gd name="T11" fmla="*/ 0 60000 65536"/>
              <a:gd name="T12" fmla="*/ 0 60000 65536"/>
              <a:gd name="T13" fmla="*/ 0 60000 65536"/>
              <a:gd name="T14" fmla="*/ 0 60000 65536"/>
              <a:gd name="T15" fmla="*/ 0 w 392"/>
              <a:gd name="T16" fmla="*/ 0 h 408"/>
              <a:gd name="T17" fmla="*/ 392 w 392"/>
              <a:gd name="T18" fmla="*/ 408 h 408"/>
            </a:gdLst>
            <a:ahLst/>
            <a:cxnLst>
              <a:cxn ang="T10">
                <a:pos x="T0" y="T1"/>
              </a:cxn>
              <a:cxn ang="T11">
                <a:pos x="T2" y="T3"/>
              </a:cxn>
              <a:cxn ang="T12">
                <a:pos x="T4" y="T5"/>
              </a:cxn>
              <a:cxn ang="T13">
                <a:pos x="T6" y="T7"/>
              </a:cxn>
              <a:cxn ang="T14">
                <a:pos x="T8" y="T9"/>
              </a:cxn>
            </a:cxnLst>
            <a:rect l="T15" t="T16" r="T17" b="T18"/>
            <a:pathLst>
              <a:path w="392" h="408">
                <a:moveTo>
                  <a:pt x="0" y="24"/>
                </a:moveTo>
                <a:cubicBezTo>
                  <a:pt x="112" y="12"/>
                  <a:pt x="224" y="0"/>
                  <a:pt x="288" y="24"/>
                </a:cubicBezTo>
                <a:cubicBezTo>
                  <a:pt x="352" y="48"/>
                  <a:pt x="376" y="112"/>
                  <a:pt x="384" y="168"/>
                </a:cubicBezTo>
                <a:cubicBezTo>
                  <a:pt x="392" y="224"/>
                  <a:pt x="392" y="320"/>
                  <a:pt x="336" y="360"/>
                </a:cubicBezTo>
                <a:cubicBezTo>
                  <a:pt x="280" y="400"/>
                  <a:pt x="164" y="404"/>
                  <a:pt x="48" y="408"/>
                </a:cubicBezTo>
              </a:path>
            </a:pathLst>
          </a:custGeom>
          <a:noFill/>
          <a:ln w="9525">
            <a:solidFill>
              <a:schemeClr val="tx1"/>
            </a:solidFill>
            <a:round/>
            <a:headEnd/>
            <a:tailEnd/>
          </a:ln>
        </p:spPr>
        <p:txBody>
          <a:bodyPr wrap="none" anchor="ctr"/>
          <a:lstStyle/>
          <a:p>
            <a:endParaRPr lang="en-US"/>
          </a:p>
        </p:txBody>
      </p:sp>
      <p:sp>
        <p:nvSpPr>
          <p:cNvPr id="37970" name="Freeform 82"/>
          <p:cNvSpPr>
            <a:spLocks/>
          </p:cNvSpPr>
          <p:nvPr/>
        </p:nvSpPr>
        <p:spPr bwMode="auto">
          <a:xfrm>
            <a:off x="2286000" y="5486400"/>
            <a:ext cx="304800" cy="609600"/>
          </a:xfrm>
          <a:custGeom>
            <a:avLst/>
            <a:gdLst>
              <a:gd name="T0" fmla="*/ 0 w 352"/>
              <a:gd name="T1" fmla="*/ 0 h 432"/>
              <a:gd name="T2" fmla="*/ 290945 w 352"/>
              <a:gd name="T3" fmla="*/ 203200 h 432"/>
              <a:gd name="T4" fmla="*/ 83127 w 352"/>
              <a:gd name="T5" fmla="*/ 609600 h 432"/>
              <a:gd name="T6" fmla="*/ 0 60000 65536"/>
              <a:gd name="T7" fmla="*/ 0 60000 65536"/>
              <a:gd name="T8" fmla="*/ 0 60000 65536"/>
              <a:gd name="T9" fmla="*/ 0 w 352"/>
              <a:gd name="T10" fmla="*/ 0 h 432"/>
              <a:gd name="T11" fmla="*/ 352 w 352"/>
              <a:gd name="T12" fmla="*/ 432 h 432"/>
            </a:gdLst>
            <a:ahLst/>
            <a:cxnLst>
              <a:cxn ang="T6">
                <a:pos x="T0" y="T1"/>
              </a:cxn>
              <a:cxn ang="T7">
                <a:pos x="T2" y="T3"/>
              </a:cxn>
              <a:cxn ang="T8">
                <a:pos x="T4" y="T5"/>
              </a:cxn>
            </a:cxnLst>
            <a:rect l="T9" t="T10" r="T11" b="T12"/>
            <a:pathLst>
              <a:path w="352" h="432">
                <a:moveTo>
                  <a:pt x="0" y="0"/>
                </a:moveTo>
                <a:cubicBezTo>
                  <a:pt x="160" y="36"/>
                  <a:pt x="320" y="72"/>
                  <a:pt x="336" y="144"/>
                </a:cubicBezTo>
                <a:cubicBezTo>
                  <a:pt x="352" y="216"/>
                  <a:pt x="136" y="392"/>
                  <a:pt x="96" y="432"/>
                </a:cubicBezTo>
              </a:path>
            </a:pathLst>
          </a:custGeom>
          <a:noFill/>
          <a:ln w="9525">
            <a:solidFill>
              <a:schemeClr val="tx1"/>
            </a:solidFill>
            <a:round/>
            <a:headEnd/>
            <a:tailEnd/>
          </a:ln>
        </p:spPr>
        <p:txBody>
          <a:bodyPr wrap="none" anchor="ctr"/>
          <a:lstStyle/>
          <a:p>
            <a:endParaRPr lang="en-US"/>
          </a:p>
        </p:txBody>
      </p:sp>
      <p:sp>
        <p:nvSpPr>
          <p:cNvPr id="37971" name="Line 83"/>
          <p:cNvSpPr>
            <a:spLocks noChangeShapeType="1"/>
          </p:cNvSpPr>
          <p:nvPr/>
        </p:nvSpPr>
        <p:spPr bwMode="auto">
          <a:xfrm>
            <a:off x="2362200" y="6096000"/>
            <a:ext cx="457200" cy="0"/>
          </a:xfrm>
          <a:prstGeom prst="line">
            <a:avLst/>
          </a:prstGeom>
          <a:noFill/>
          <a:ln w="9525">
            <a:solidFill>
              <a:schemeClr val="tx1"/>
            </a:solidFill>
            <a:round/>
            <a:headEnd/>
            <a:tailEnd/>
          </a:ln>
        </p:spPr>
        <p:txBody>
          <a:bodyPr wrap="none" anchor="ctr"/>
          <a:lstStyle/>
          <a:p>
            <a:endParaRPr lang="en-US"/>
          </a:p>
        </p:txBody>
      </p:sp>
      <p:sp>
        <p:nvSpPr>
          <p:cNvPr id="37972" name="Line 84"/>
          <p:cNvSpPr>
            <a:spLocks noChangeShapeType="1"/>
          </p:cNvSpPr>
          <p:nvPr/>
        </p:nvSpPr>
        <p:spPr bwMode="auto">
          <a:xfrm>
            <a:off x="3276600" y="5791200"/>
            <a:ext cx="762000" cy="0"/>
          </a:xfrm>
          <a:prstGeom prst="line">
            <a:avLst/>
          </a:prstGeom>
          <a:noFill/>
          <a:ln w="9525">
            <a:solidFill>
              <a:schemeClr val="tx1"/>
            </a:solidFill>
            <a:round/>
            <a:headEnd/>
            <a:tailEnd/>
          </a:ln>
        </p:spPr>
        <p:txBody>
          <a:bodyPr wrap="none" anchor="ctr"/>
          <a:lstStyle/>
          <a:p>
            <a:endParaRPr lang="en-US"/>
          </a:p>
        </p:txBody>
      </p:sp>
      <p:sp>
        <p:nvSpPr>
          <p:cNvPr id="37973" name="Text Box 85"/>
          <p:cNvSpPr txBox="1">
            <a:spLocks noChangeArrowheads="1"/>
          </p:cNvSpPr>
          <p:nvPr/>
        </p:nvSpPr>
        <p:spPr bwMode="auto">
          <a:xfrm>
            <a:off x="3962400" y="5562600"/>
            <a:ext cx="990600" cy="457200"/>
          </a:xfrm>
          <a:prstGeom prst="rect">
            <a:avLst/>
          </a:prstGeom>
          <a:noFill/>
          <a:ln w="9525">
            <a:noFill/>
            <a:miter lim="800000"/>
            <a:headEnd/>
            <a:tailEnd/>
          </a:ln>
        </p:spPr>
        <p:txBody>
          <a:bodyPr>
            <a:spAutoFit/>
          </a:bodyPr>
          <a:lstStyle/>
          <a:p>
            <a:pPr>
              <a:spcBef>
                <a:spcPct val="50000"/>
              </a:spcBef>
            </a:pPr>
            <a:r>
              <a:rPr lang="en-US" b="1">
                <a:solidFill>
                  <a:srgbClr val="FF0000"/>
                </a:solidFill>
              </a:rPr>
              <a:t>OUT</a:t>
            </a:r>
          </a:p>
        </p:txBody>
      </p:sp>
      <p:sp>
        <p:nvSpPr>
          <p:cNvPr id="37974" name="Line 86"/>
          <p:cNvSpPr>
            <a:spLocks noChangeShapeType="1"/>
          </p:cNvSpPr>
          <p:nvPr/>
        </p:nvSpPr>
        <p:spPr bwMode="auto">
          <a:xfrm>
            <a:off x="2286000" y="5486400"/>
            <a:ext cx="457200" cy="0"/>
          </a:xfrm>
          <a:prstGeom prst="line">
            <a:avLst/>
          </a:prstGeom>
          <a:noFill/>
          <a:ln w="9525">
            <a:solidFill>
              <a:schemeClr val="tx1"/>
            </a:solidFill>
            <a:round/>
            <a:headEnd/>
            <a:tailEnd/>
          </a:ln>
        </p:spPr>
        <p:txBody>
          <a:bodyPr wrap="none" anchor="ctr"/>
          <a:lstStyle/>
          <a:p>
            <a:endParaRPr lang="en-US"/>
          </a:p>
        </p:txBody>
      </p:sp>
      <p:sp>
        <p:nvSpPr>
          <p:cNvPr id="37975" name="Freeform 87"/>
          <p:cNvSpPr>
            <a:spLocks/>
          </p:cNvSpPr>
          <p:nvPr/>
        </p:nvSpPr>
        <p:spPr bwMode="auto">
          <a:xfrm>
            <a:off x="2057400" y="5486400"/>
            <a:ext cx="304800" cy="609600"/>
          </a:xfrm>
          <a:custGeom>
            <a:avLst/>
            <a:gdLst>
              <a:gd name="T0" fmla="*/ 0 w 352"/>
              <a:gd name="T1" fmla="*/ 0 h 432"/>
              <a:gd name="T2" fmla="*/ 290945 w 352"/>
              <a:gd name="T3" fmla="*/ 203200 h 432"/>
              <a:gd name="T4" fmla="*/ 83127 w 352"/>
              <a:gd name="T5" fmla="*/ 609600 h 432"/>
              <a:gd name="T6" fmla="*/ 0 60000 65536"/>
              <a:gd name="T7" fmla="*/ 0 60000 65536"/>
              <a:gd name="T8" fmla="*/ 0 60000 65536"/>
              <a:gd name="T9" fmla="*/ 0 w 352"/>
              <a:gd name="T10" fmla="*/ 0 h 432"/>
              <a:gd name="T11" fmla="*/ 352 w 352"/>
              <a:gd name="T12" fmla="*/ 432 h 432"/>
            </a:gdLst>
            <a:ahLst/>
            <a:cxnLst>
              <a:cxn ang="T6">
                <a:pos x="T0" y="T1"/>
              </a:cxn>
              <a:cxn ang="T7">
                <a:pos x="T2" y="T3"/>
              </a:cxn>
              <a:cxn ang="T8">
                <a:pos x="T4" y="T5"/>
              </a:cxn>
            </a:cxnLst>
            <a:rect l="T9" t="T10" r="T11" b="T12"/>
            <a:pathLst>
              <a:path w="352" h="432">
                <a:moveTo>
                  <a:pt x="0" y="0"/>
                </a:moveTo>
                <a:cubicBezTo>
                  <a:pt x="160" y="36"/>
                  <a:pt x="320" y="72"/>
                  <a:pt x="336" y="144"/>
                </a:cubicBezTo>
                <a:cubicBezTo>
                  <a:pt x="352" y="216"/>
                  <a:pt x="136" y="392"/>
                  <a:pt x="96" y="432"/>
                </a:cubicBezTo>
              </a:path>
            </a:pathLst>
          </a:custGeom>
          <a:noFill/>
          <a:ln w="9525">
            <a:solidFill>
              <a:schemeClr val="tx1"/>
            </a:solidFill>
            <a:round/>
            <a:headEnd/>
            <a:tailEnd/>
          </a:ln>
        </p:spPr>
        <p:txBody>
          <a:bodyPr wrap="none" anchor="ctr"/>
          <a:lstStyle/>
          <a:p>
            <a:endParaRPr lang="en-US"/>
          </a:p>
        </p:txBody>
      </p:sp>
      <p:sp>
        <p:nvSpPr>
          <p:cNvPr id="37976" name="Text Box 88"/>
          <p:cNvSpPr txBox="1">
            <a:spLocks noChangeArrowheads="1"/>
          </p:cNvSpPr>
          <p:nvPr/>
        </p:nvSpPr>
        <p:spPr bwMode="auto">
          <a:xfrm>
            <a:off x="1447800" y="5638800"/>
            <a:ext cx="685800" cy="457200"/>
          </a:xfrm>
          <a:prstGeom prst="rect">
            <a:avLst/>
          </a:prstGeom>
          <a:noFill/>
          <a:ln w="9525">
            <a:noFill/>
            <a:miter lim="800000"/>
            <a:headEnd/>
            <a:tailEnd/>
          </a:ln>
        </p:spPr>
        <p:txBody>
          <a:bodyPr>
            <a:spAutoFit/>
          </a:bodyPr>
          <a:lstStyle/>
          <a:p>
            <a:pPr>
              <a:spcBef>
                <a:spcPct val="50000"/>
              </a:spcBef>
            </a:pPr>
            <a:r>
              <a:rPr lang="en-US" b="1">
                <a:solidFill>
                  <a:srgbClr val="FF0000"/>
                </a:solidFill>
              </a:rPr>
              <a:t>IN</a:t>
            </a:r>
          </a:p>
        </p:txBody>
      </p:sp>
      <p:sp>
        <p:nvSpPr>
          <p:cNvPr id="37977" name="Line 89"/>
          <p:cNvSpPr>
            <a:spLocks noChangeShapeType="1"/>
          </p:cNvSpPr>
          <p:nvPr/>
        </p:nvSpPr>
        <p:spPr bwMode="auto">
          <a:xfrm>
            <a:off x="1981200" y="5638800"/>
            <a:ext cx="304800" cy="0"/>
          </a:xfrm>
          <a:prstGeom prst="line">
            <a:avLst/>
          </a:prstGeom>
          <a:noFill/>
          <a:ln w="9525">
            <a:solidFill>
              <a:schemeClr val="tx1"/>
            </a:solidFill>
            <a:round/>
            <a:headEnd/>
            <a:tailEnd/>
          </a:ln>
        </p:spPr>
        <p:txBody>
          <a:bodyPr wrap="none" anchor="ctr"/>
          <a:lstStyle/>
          <a:p>
            <a:endParaRPr lang="en-US"/>
          </a:p>
        </p:txBody>
      </p:sp>
      <p:sp>
        <p:nvSpPr>
          <p:cNvPr id="37978" name="Line 90"/>
          <p:cNvSpPr>
            <a:spLocks noChangeShapeType="1"/>
          </p:cNvSpPr>
          <p:nvPr/>
        </p:nvSpPr>
        <p:spPr bwMode="auto">
          <a:xfrm>
            <a:off x="1905000" y="5943600"/>
            <a:ext cx="304800" cy="0"/>
          </a:xfrm>
          <a:prstGeom prst="line">
            <a:avLst/>
          </a:prstGeom>
          <a:noFill/>
          <a:ln w="9525">
            <a:solidFill>
              <a:schemeClr val="tx1"/>
            </a:solidFill>
            <a:round/>
            <a:headEnd/>
            <a:tailEnd/>
          </a:ln>
        </p:spPr>
        <p:txBody>
          <a:bodyPr wrap="none" anchor="ctr"/>
          <a:lstStyle/>
          <a:p>
            <a:endParaRPr lang="en-US"/>
          </a:p>
        </p:txBody>
      </p:sp>
      <p:sp>
        <p:nvSpPr>
          <p:cNvPr id="37979" name="Freeform 91"/>
          <p:cNvSpPr>
            <a:spLocks/>
          </p:cNvSpPr>
          <p:nvPr/>
        </p:nvSpPr>
        <p:spPr bwMode="auto">
          <a:xfrm>
            <a:off x="2819400" y="6210300"/>
            <a:ext cx="622300" cy="647700"/>
          </a:xfrm>
          <a:custGeom>
            <a:avLst/>
            <a:gdLst>
              <a:gd name="T0" fmla="*/ 0 w 392"/>
              <a:gd name="T1" fmla="*/ 38100 h 408"/>
              <a:gd name="T2" fmla="*/ 457200 w 392"/>
              <a:gd name="T3" fmla="*/ 38100 h 408"/>
              <a:gd name="T4" fmla="*/ 609600 w 392"/>
              <a:gd name="T5" fmla="*/ 266700 h 408"/>
              <a:gd name="T6" fmla="*/ 533400 w 392"/>
              <a:gd name="T7" fmla="*/ 571500 h 408"/>
              <a:gd name="T8" fmla="*/ 76200 w 392"/>
              <a:gd name="T9" fmla="*/ 647700 h 408"/>
              <a:gd name="T10" fmla="*/ 0 60000 65536"/>
              <a:gd name="T11" fmla="*/ 0 60000 65536"/>
              <a:gd name="T12" fmla="*/ 0 60000 65536"/>
              <a:gd name="T13" fmla="*/ 0 60000 65536"/>
              <a:gd name="T14" fmla="*/ 0 60000 65536"/>
              <a:gd name="T15" fmla="*/ 0 w 392"/>
              <a:gd name="T16" fmla="*/ 0 h 408"/>
              <a:gd name="T17" fmla="*/ 392 w 392"/>
              <a:gd name="T18" fmla="*/ 408 h 408"/>
            </a:gdLst>
            <a:ahLst/>
            <a:cxnLst>
              <a:cxn ang="T10">
                <a:pos x="T0" y="T1"/>
              </a:cxn>
              <a:cxn ang="T11">
                <a:pos x="T2" y="T3"/>
              </a:cxn>
              <a:cxn ang="T12">
                <a:pos x="T4" y="T5"/>
              </a:cxn>
              <a:cxn ang="T13">
                <a:pos x="T6" y="T7"/>
              </a:cxn>
              <a:cxn ang="T14">
                <a:pos x="T8" y="T9"/>
              </a:cxn>
            </a:cxnLst>
            <a:rect l="T15" t="T16" r="T17" b="T18"/>
            <a:pathLst>
              <a:path w="392" h="408">
                <a:moveTo>
                  <a:pt x="0" y="24"/>
                </a:moveTo>
                <a:cubicBezTo>
                  <a:pt x="112" y="12"/>
                  <a:pt x="224" y="0"/>
                  <a:pt x="288" y="24"/>
                </a:cubicBezTo>
                <a:cubicBezTo>
                  <a:pt x="352" y="48"/>
                  <a:pt x="376" y="112"/>
                  <a:pt x="384" y="168"/>
                </a:cubicBezTo>
                <a:cubicBezTo>
                  <a:pt x="392" y="224"/>
                  <a:pt x="392" y="320"/>
                  <a:pt x="336" y="360"/>
                </a:cubicBezTo>
                <a:cubicBezTo>
                  <a:pt x="280" y="400"/>
                  <a:pt x="164" y="404"/>
                  <a:pt x="48" y="408"/>
                </a:cubicBezTo>
              </a:path>
            </a:pathLst>
          </a:custGeom>
          <a:noFill/>
          <a:ln w="9525">
            <a:solidFill>
              <a:schemeClr val="tx1"/>
            </a:solidFill>
            <a:round/>
            <a:headEnd/>
            <a:tailEnd/>
          </a:ln>
        </p:spPr>
        <p:txBody>
          <a:bodyPr wrap="none" anchor="ctr"/>
          <a:lstStyle/>
          <a:p>
            <a:endParaRPr lang="en-US"/>
          </a:p>
        </p:txBody>
      </p:sp>
      <p:sp>
        <p:nvSpPr>
          <p:cNvPr id="37980" name="Freeform 92"/>
          <p:cNvSpPr>
            <a:spLocks/>
          </p:cNvSpPr>
          <p:nvPr/>
        </p:nvSpPr>
        <p:spPr bwMode="auto">
          <a:xfrm>
            <a:off x="2438400" y="6248400"/>
            <a:ext cx="304800" cy="609600"/>
          </a:xfrm>
          <a:custGeom>
            <a:avLst/>
            <a:gdLst>
              <a:gd name="T0" fmla="*/ 0 w 352"/>
              <a:gd name="T1" fmla="*/ 0 h 432"/>
              <a:gd name="T2" fmla="*/ 290945 w 352"/>
              <a:gd name="T3" fmla="*/ 203200 h 432"/>
              <a:gd name="T4" fmla="*/ 83127 w 352"/>
              <a:gd name="T5" fmla="*/ 609600 h 432"/>
              <a:gd name="T6" fmla="*/ 0 60000 65536"/>
              <a:gd name="T7" fmla="*/ 0 60000 65536"/>
              <a:gd name="T8" fmla="*/ 0 60000 65536"/>
              <a:gd name="T9" fmla="*/ 0 w 352"/>
              <a:gd name="T10" fmla="*/ 0 h 432"/>
              <a:gd name="T11" fmla="*/ 352 w 352"/>
              <a:gd name="T12" fmla="*/ 432 h 432"/>
            </a:gdLst>
            <a:ahLst/>
            <a:cxnLst>
              <a:cxn ang="T6">
                <a:pos x="T0" y="T1"/>
              </a:cxn>
              <a:cxn ang="T7">
                <a:pos x="T2" y="T3"/>
              </a:cxn>
              <a:cxn ang="T8">
                <a:pos x="T4" y="T5"/>
              </a:cxn>
            </a:cxnLst>
            <a:rect l="T9" t="T10" r="T11" b="T12"/>
            <a:pathLst>
              <a:path w="352" h="432">
                <a:moveTo>
                  <a:pt x="0" y="0"/>
                </a:moveTo>
                <a:cubicBezTo>
                  <a:pt x="160" y="36"/>
                  <a:pt x="320" y="72"/>
                  <a:pt x="336" y="144"/>
                </a:cubicBezTo>
                <a:cubicBezTo>
                  <a:pt x="352" y="216"/>
                  <a:pt x="136" y="392"/>
                  <a:pt x="96" y="432"/>
                </a:cubicBezTo>
              </a:path>
            </a:pathLst>
          </a:custGeom>
          <a:noFill/>
          <a:ln w="9525">
            <a:solidFill>
              <a:schemeClr val="tx1"/>
            </a:solidFill>
            <a:round/>
            <a:headEnd/>
            <a:tailEnd/>
          </a:ln>
        </p:spPr>
        <p:txBody>
          <a:bodyPr wrap="none" anchor="ctr"/>
          <a:lstStyle/>
          <a:p>
            <a:endParaRPr lang="en-US"/>
          </a:p>
        </p:txBody>
      </p:sp>
      <p:sp>
        <p:nvSpPr>
          <p:cNvPr id="37981" name="Line 93"/>
          <p:cNvSpPr>
            <a:spLocks noChangeShapeType="1"/>
          </p:cNvSpPr>
          <p:nvPr/>
        </p:nvSpPr>
        <p:spPr bwMode="auto">
          <a:xfrm>
            <a:off x="2514600" y="6858000"/>
            <a:ext cx="457200" cy="0"/>
          </a:xfrm>
          <a:prstGeom prst="line">
            <a:avLst/>
          </a:prstGeom>
          <a:noFill/>
          <a:ln w="9525">
            <a:solidFill>
              <a:schemeClr val="tx1"/>
            </a:solidFill>
            <a:round/>
            <a:headEnd/>
            <a:tailEnd/>
          </a:ln>
        </p:spPr>
        <p:txBody>
          <a:bodyPr wrap="none" anchor="ctr"/>
          <a:lstStyle/>
          <a:p>
            <a:endParaRPr lang="en-US"/>
          </a:p>
        </p:txBody>
      </p:sp>
      <p:sp>
        <p:nvSpPr>
          <p:cNvPr id="37982" name="Line 94"/>
          <p:cNvSpPr>
            <a:spLocks noChangeShapeType="1"/>
          </p:cNvSpPr>
          <p:nvPr/>
        </p:nvSpPr>
        <p:spPr bwMode="auto">
          <a:xfrm>
            <a:off x="3429000" y="6553200"/>
            <a:ext cx="762000" cy="0"/>
          </a:xfrm>
          <a:prstGeom prst="line">
            <a:avLst/>
          </a:prstGeom>
          <a:noFill/>
          <a:ln w="9525">
            <a:solidFill>
              <a:schemeClr val="tx1"/>
            </a:solidFill>
            <a:round/>
            <a:headEnd/>
            <a:tailEnd/>
          </a:ln>
        </p:spPr>
        <p:txBody>
          <a:bodyPr wrap="none" anchor="ctr"/>
          <a:lstStyle/>
          <a:p>
            <a:endParaRPr lang="en-US"/>
          </a:p>
        </p:txBody>
      </p:sp>
      <p:sp>
        <p:nvSpPr>
          <p:cNvPr id="37983" name="Text Box 95"/>
          <p:cNvSpPr txBox="1">
            <a:spLocks noChangeArrowheads="1"/>
          </p:cNvSpPr>
          <p:nvPr/>
        </p:nvSpPr>
        <p:spPr bwMode="auto">
          <a:xfrm>
            <a:off x="4114800" y="6324600"/>
            <a:ext cx="990600" cy="457200"/>
          </a:xfrm>
          <a:prstGeom prst="rect">
            <a:avLst/>
          </a:prstGeom>
          <a:noFill/>
          <a:ln w="9525">
            <a:noFill/>
            <a:miter lim="800000"/>
            <a:headEnd/>
            <a:tailEnd/>
          </a:ln>
        </p:spPr>
        <p:txBody>
          <a:bodyPr>
            <a:spAutoFit/>
          </a:bodyPr>
          <a:lstStyle/>
          <a:p>
            <a:pPr>
              <a:spcBef>
                <a:spcPct val="50000"/>
              </a:spcBef>
            </a:pPr>
            <a:r>
              <a:rPr lang="en-US" b="1">
                <a:solidFill>
                  <a:srgbClr val="FF0000"/>
                </a:solidFill>
              </a:rPr>
              <a:t>OUT</a:t>
            </a:r>
          </a:p>
        </p:txBody>
      </p:sp>
      <p:sp>
        <p:nvSpPr>
          <p:cNvPr id="37984" name="Line 96"/>
          <p:cNvSpPr>
            <a:spLocks noChangeShapeType="1"/>
          </p:cNvSpPr>
          <p:nvPr/>
        </p:nvSpPr>
        <p:spPr bwMode="auto">
          <a:xfrm>
            <a:off x="2438400" y="6248400"/>
            <a:ext cx="457200" cy="0"/>
          </a:xfrm>
          <a:prstGeom prst="line">
            <a:avLst/>
          </a:prstGeom>
          <a:noFill/>
          <a:ln w="9525">
            <a:solidFill>
              <a:schemeClr val="tx1"/>
            </a:solidFill>
            <a:round/>
            <a:headEnd/>
            <a:tailEnd/>
          </a:ln>
        </p:spPr>
        <p:txBody>
          <a:bodyPr wrap="none" anchor="ctr"/>
          <a:lstStyle/>
          <a:p>
            <a:endParaRPr lang="en-US"/>
          </a:p>
        </p:txBody>
      </p:sp>
      <p:sp>
        <p:nvSpPr>
          <p:cNvPr id="37985" name="Freeform 97"/>
          <p:cNvSpPr>
            <a:spLocks/>
          </p:cNvSpPr>
          <p:nvPr/>
        </p:nvSpPr>
        <p:spPr bwMode="auto">
          <a:xfrm>
            <a:off x="2209800" y="6248400"/>
            <a:ext cx="304800" cy="609600"/>
          </a:xfrm>
          <a:custGeom>
            <a:avLst/>
            <a:gdLst>
              <a:gd name="T0" fmla="*/ 0 w 352"/>
              <a:gd name="T1" fmla="*/ 0 h 432"/>
              <a:gd name="T2" fmla="*/ 290945 w 352"/>
              <a:gd name="T3" fmla="*/ 203200 h 432"/>
              <a:gd name="T4" fmla="*/ 83127 w 352"/>
              <a:gd name="T5" fmla="*/ 609600 h 432"/>
              <a:gd name="T6" fmla="*/ 0 60000 65536"/>
              <a:gd name="T7" fmla="*/ 0 60000 65536"/>
              <a:gd name="T8" fmla="*/ 0 60000 65536"/>
              <a:gd name="T9" fmla="*/ 0 w 352"/>
              <a:gd name="T10" fmla="*/ 0 h 432"/>
              <a:gd name="T11" fmla="*/ 352 w 352"/>
              <a:gd name="T12" fmla="*/ 432 h 432"/>
            </a:gdLst>
            <a:ahLst/>
            <a:cxnLst>
              <a:cxn ang="T6">
                <a:pos x="T0" y="T1"/>
              </a:cxn>
              <a:cxn ang="T7">
                <a:pos x="T2" y="T3"/>
              </a:cxn>
              <a:cxn ang="T8">
                <a:pos x="T4" y="T5"/>
              </a:cxn>
            </a:cxnLst>
            <a:rect l="T9" t="T10" r="T11" b="T12"/>
            <a:pathLst>
              <a:path w="352" h="432">
                <a:moveTo>
                  <a:pt x="0" y="0"/>
                </a:moveTo>
                <a:cubicBezTo>
                  <a:pt x="160" y="36"/>
                  <a:pt x="320" y="72"/>
                  <a:pt x="336" y="144"/>
                </a:cubicBezTo>
                <a:cubicBezTo>
                  <a:pt x="352" y="216"/>
                  <a:pt x="136" y="392"/>
                  <a:pt x="96" y="432"/>
                </a:cubicBezTo>
              </a:path>
            </a:pathLst>
          </a:custGeom>
          <a:noFill/>
          <a:ln w="9525">
            <a:solidFill>
              <a:schemeClr val="tx1"/>
            </a:solidFill>
            <a:round/>
            <a:headEnd/>
            <a:tailEnd/>
          </a:ln>
        </p:spPr>
        <p:txBody>
          <a:bodyPr wrap="none" anchor="ctr"/>
          <a:lstStyle/>
          <a:p>
            <a:endParaRPr lang="en-US"/>
          </a:p>
        </p:txBody>
      </p:sp>
      <p:sp>
        <p:nvSpPr>
          <p:cNvPr id="37986" name="Text Box 98"/>
          <p:cNvSpPr txBox="1">
            <a:spLocks noChangeArrowheads="1"/>
          </p:cNvSpPr>
          <p:nvPr/>
        </p:nvSpPr>
        <p:spPr bwMode="auto">
          <a:xfrm>
            <a:off x="1600200" y="6400800"/>
            <a:ext cx="685800" cy="457200"/>
          </a:xfrm>
          <a:prstGeom prst="rect">
            <a:avLst/>
          </a:prstGeom>
          <a:noFill/>
          <a:ln w="9525">
            <a:noFill/>
            <a:miter lim="800000"/>
            <a:headEnd/>
            <a:tailEnd/>
          </a:ln>
        </p:spPr>
        <p:txBody>
          <a:bodyPr>
            <a:spAutoFit/>
          </a:bodyPr>
          <a:lstStyle/>
          <a:p>
            <a:pPr>
              <a:spcBef>
                <a:spcPct val="50000"/>
              </a:spcBef>
            </a:pPr>
            <a:r>
              <a:rPr lang="en-US" b="1">
                <a:solidFill>
                  <a:srgbClr val="FF0000"/>
                </a:solidFill>
              </a:rPr>
              <a:t>IN</a:t>
            </a:r>
          </a:p>
        </p:txBody>
      </p:sp>
      <p:sp>
        <p:nvSpPr>
          <p:cNvPr id="37987" name="Line 99"/>
          <p:cNvSpPr>
            <a:spLocks noChangeShapeType="1"/>
          </p:cNvSpPr>
          <p:nvPr/>
        </p:nvSpPr>
        <p:spPr bwMode="auto">
          <a:xfrm>
            <a:off x="2133600" y="6400800"/>
            <a:ext cx="304800" cy="0"/>
          </a:xfrm>
          <a:prstGeom prst="line">
            <a:avLst/>
          </a:prstGeom>
          <a:noFill/>
          <a:ln w="9525">
            <a:solidFill>
              <a:schemeClr val="tx1"/>
            </a:solidFill>
            <a:round/>
            <a:headEnd/>
            <a:tailEnd/>
          </a:ln>
        </p:spPr>
        <p:txBody>
          <a:bodyPr wrap="none" anchor="ctr"/>
          <a:lstStyle/>
          <a:p>
            <a:endParaRPr lang="en-US"/>
          </a:p>
        </p:txBody>
      </p:sp>
      <p:sp>
        <p:nvSpPr>
          <p:cNvPr id="37988" name="Line 100"/>
          <p:cNvSpPr>
            <a:spLocks noChangeShapeType="1"/>
          </p:cNvSpPr>
          <p:nvPr/>
        </p:nvSpPr>
        <p:spPr bwMode="auto">
          <a:xfrm>
            <a:off x="2057400" y="6705600"/>
            <a:ext cx="304800" cy="0"/>
          </a:xfrm>
          <a:prstGeom prst="line">
            <a:avLst/>
          </a:prstGeom>
          <a:noFill/>
          <a:ln w="9525">
            <a:solidFill>
              <a:schemeClr val="tx1"/>
            </a:solidFill>
            <a:round/>
            <a:headEnd/>
            <a:tailEnd/>
          </a:ln>
        </p:spPr>
        <p:txBody>
          <a:bodyPr wrap="none" anchor="ctr"/>
          <a:lstStyle/>
          <a:p>
            <a:endParaRPr lang="en-US"/>
          </a:p>
        </p:txBody>
      </p:sp>
      <p:sp>
        <p:nvSpPr>
          <p:cNvPr id="37989" name="Oval 101"/>
          <p:cNvSpPr>
            <a:spLocks noChangeArrowheads="1"/>
          </p:cNvSpPr>
          <p:nvPr/>
        </p:nvSpPr>
        <p:spPr bwMode="auto">
          <a:xfrm>
            <a:off x="3276600" y="32766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7990" name="Oval 102"/>
          <p:cNvSpPr>
            <a:spLocks noChangeArrowheads="1"/>
          </p:cNvSpPr>
          <p:nvPr/>
        </p:nvSpPr>
        <p:spPr bwMode="auto">
          <a:xfrm>
            <a:off x="3276600" y="4876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7991" name="Oval 103"/>
          <p:cNvSpPr>
            <a:spLocks noChangeArrowheads="1"/>
          </p:cNvSpPr>
          <p:nvPr/>
        </p:nvSpPr>
        <p:spPr bwMode="auto">
          <a:xfrm>
            <a:off x="3429000" y="64770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2286000"/>
            <a:ext cx="7772400" cy="1143000"/>
          </a:xfrm>
        </p:spPr>
        <p:txBody>
          <a:bodyPr/>
          <a:lstStyle/>
          <a:p>
            <a:r>
              <a:rPr lang="en-US"/>
              <a:t> </a:t>
            </a:r>
          </a:p>
        </p:txBody>
      </p:sp>
      <p:sp>
        <p:nvSpPr>
          <p:cNvPr id="4099" name="Rectangle 3"/>
          <p:cNvSpPr>
            <a:spLocks noGrp="1" noChangeArrowheads="1"/>
          </p:cNvSpPr>
          <p:nvPr>
            <p:ph type="subTitle" idx="1"/>
          </p:nvPr>
        </p:nvSpPr>
        <p:spPr>
          <a:xfrm>
            <a:off x="0" y="1066800"/>
            <a:ext cx="9144000" cy="5638800"/>
          </a:xfrm>
        </p:spPr>
        <p:txBody>
          <a:bodyPr/>
          <a:lstStyle/>
          <a:p>
            <a:pPr algn="l"/>
            <a:r>
              <a:rPr lang="en-US" sz="3600" b="1" u="sng" dirty="0"/>
              <a:t>DIGITAL SIGS</a:t>
            </a:r>
            <a:r>
              <a:rPr lang="en-US" sz="3600" b="1" dirty="0"/>
              <a:t> :- THE TYPE OF SIGS WHICH HAVE ONLY TWO DISCRETE VALUES OR LEVELS LIKE HIGH AND LOW OR ZERO AND ONE FOR THE DATA BEING TRANSMITTED DURING ANY PARTICULAR INSTANCE OF TIME . </a:t>
            </a:r>
          </a:p>
          <a:p>
            <a:pPr algn="l"/>
            <a:r>
              <a:rPr lang="en-US" sz="3600" b="1" dirty="0" err="1"/>
              <a:t>eg</a:t>
            </a:r>
            <a:r>
              <a:rPr lang="en-US" sz="3600" b="1" dirty="0"/>
              <a:t> - CALCULATOR, MICRO PROCESSOR.  </a:t>
            </a:r>
          </a:p>
        </p:txBody>
      </p:sp>
      <p:sp>
        <p:nvSpPr>
          <p:cNvPr id="4" name="Rectangle 2">
            <a:extLst>
              <a:ext uri="{FF2B5EF4-FFF2-40B4-BE49-F238E27FC236}">
                <a16:creationId xmlns:a16="http://schemas.microsoft.com/office/drawing/2014/main" id="{0AB4FEBF-930C-4998-B4D9-508A2EDAF9B3}"/>
              </a:ext>
            </a:extLst>
          </p:cNvPr>
          <p:cNvSpPr txBox="1">
            <a:spLocks noChangeArrowheads="1"/>
          </p:cNvSpPr>
          <p:nvPr/>
        </p:nvSpPr>
        <p:spPr bwMode="auto">
          <a:xfrm>
            <a:off x="0" y="0"/>
            <a:ext cx="9144000" cy="914400"/>
          </a:xfrm>
          <a:prstGeom prst="rect">
            <a:avLst/>
          </a:prstGeom>
          <a:solidFill>
            <a:schemeClr val="tx1"/>
          </a:solid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eaLnBrk="0" fontAlgn="base" hangingPunct="0">
              <a:spcBef>
                <a:spcPct val="0"/>
              </a:spcBef>
              <a:spcAft>
                <a:spcPct val="0"/>
              </a:spcAft>
              <a:defRPr sz="4400">
                <a:solidFill>
                  <a:schemeClr val="tx2"/>
                </a:solidFill>
                <a:latin typeface="Arial" charset="0"/>
              </a:defRPr>
            </a:lvl6pPr>
            <a:lvl7pPr marL="914400" algn="ctr" rtl="0" eaLnBrk="0" fontAlgn="base" hangingPunct="0">
              <a:spcBef>
                <a:spcPct val="0"/>
              </a:spcBef>
              <a:spcAft>
                <a:spcPct val="0"/>
              </a:spcAft>
              <a:defRPr sz="4400">
                <a:solidFill>
                  <a:schemeClr val="tx2"/>
                </a:solidFill>
                <a:latin typeface="Arial" charset="0"/>
              </a:defRPr>
            </a:lvl7pPr>
            <a:lvl8pPr marL="1371600" algn="ctr" rtl="0" eaLnBrk="0" fontAlgn="base" hangingPunct="0">
              <a:spcBef>
                <a:spcPct val="0"/>
              </a:spcBef>
              <a:spcAft>
                <a:spcPct val="0"/>
              </a:spcAft>
              <a:defRPr sz="4400">
                <a:solidFill>
                  <a:schemeClr val="tx2"/>
                </a:solidFill>
                <a:latin typeface="Arial" charset="0"/>
              </a:defRPr>
            </a:lvl8pPr>
            <a:lvl9pPr marL="1828800" algn="ctr" rtl="0" eaLnBrk="0" fontAlgn="base" hangingPunct="0">
              <a:spcBef>
                <a:spcPct val="0"/>
              </a:spcBef>
              <a:spcAft>
                <a:spcPct val="0"/>
              </a:spcAft>
              <a:defRPr sz="4400">
                <a:solidFill>
                  <a:schemeClr val="tx2"/>
                </a:solidFill>
                <a:latin typeface="Arial" charset="0"/>
              </a:defRPr>
            </a:lvl9pPr>
          </a:lstStyle>
          <a:p>
            <a:r>
              <a:rPr lang="en-US" sz="5400" b="1" u="sng" kern="0">
                <a:solidFill>
                  <a:srgbClr val="FFFF00"/>
                </a:solidFill>
              </a:rPr>
              <a:t>DIGITAL COMN </a:t>
            </a:r>
            <a:endParaRPr lang="en-US" sz="5400" b="1" u="sng" kern="0" dirty="0">
              <a:solidFill>
                <a:srgbClr val="FFFF00"/>
              </a:solidFill>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0" y="0"/>
            <a:ext cx="9144000" cy="762000"/>
          </a:xfrm>
          <a:solidFill>
            <a:schemeClr val="tx1"/>
          </a:solidFill>
        </p:spPr>
        <p:txBody>
          <a:bodyPr/>
          <a:lstStyle/>
          <a:p>
            <a:r>
              <a:rPr lang="en-US" b="1" u="sng" dirty="0">
                <a:solidFill>
                  <a:srgbClr val="FFFF00"/>
                </a:solidFill>
              </a:rPr>
              <a:t>ADV OF DIGITAL OVER ANALOG</a:t>
            </a:r>
          </a:p>
        </p:txBody>
      </p:sp>
      <p:sp>
        <p:nvSpPr>
          <p:cNvPr id="5123" name="Rectangle 3"/>
          <p:cNvSpPr>
            <a:spLocks noGrp="1" noChangeArrowheads="1"/>
          </p:cNvSpPr>
          <p:nvPr>
            <p:ph type="subTitle" idx="1"/>
          </p:nvPr>
        </p:nvSpPr>
        <p:spPr>
          <a:xfrm>
            <a:off x="0" y="1295400"/>
            <a:ext cx="9144000" cy="4038600"/>
          </a:xfrm>
        </p:spPr>
        <p:txBody>
          <a:bodyPr/>
          <a:lstStyle/>
          <a:p>
            <a:pPr algn="l">
              <a:buFontTx/>
              <a:buChar char="•"/>
            </a:pPr>
            <a:r>
              <a:rPr lang="en-US" sz="3600" b="1" dirty="0"/>
              <a:t> EASIER CCTS AS ONLY TWO LEVELS.</a:t>
            </a:r>
          </a:p>
          <a:p>
            <a:pPr algn="l">
              <a:buFontTx/>
              <a:buChar char="•"/>
            </a:pPr>
            <a:r>
              <a:rPr lang="en-US" sz="3600" b="1" dirty="0">
                <a:solidFill>
                  <a:schemeClr val="accent2"/>
                </a:solidFill>
              </a:rPr>
              <a:t> ALL TYPES OF MUX POSSIBLE.</a:t>
            </a:r>
          </a:p>
          <a:p>
            <a:pPr algn="l">
              <a:buFontTx/>
              <a:buChar char="•"/>
            </a:pPr>
            <a:r>
              <a:rPr lang="en-US" sz="3600" b="1" dirty="0"/>
              <a:t> HAVE CAPABILITY OF MEMORY HENCE USED IN CMPTRS.</a:t>
            </a:r>
          </a:p>
          <a:p>
            <a:pPr algn="l">
              <a:buFontTx/>
              <a:buChar char="•"/>
            </a:pPr>
            <a:r>
              <a:rPr lang="en-US" sz="3600" b="1" dirty="0">
                <a:solidFill>
                  <a:schemeClr val="accent2"/>
                </a:solidFill>
              </a:rPr>
              <a:t> LESS CHANCES OF ERRORS OVER LONG DISTANCE  </a:t>
            </a:r>
            <a:r>
              <a:rPr lang="en-US" sz="3600" b="1" dirty="0" err="1">
                <a:solidFill>
                  <a:schemeClr val="accent2"/>
                </a:solidFill>
              </a:rPr>
              <a:t>i</a:t>
            </a:r>
            <a:r>
              <a:rPr lang="en-US" sz="3600" b="1" dirty="0">
                <a:solidFill>
                  <a:schemeClr val="accent2"/>
                </a:solidFill>
              </a:rPr>
              <a:t>-e  ATTENUATION DO NOT HAVE MUCH EFFECT.</a:t>
            </a:r>
          </a:p>
          <a:p>
            <a:pPr algn="l">
              <a:buFontTx/>
              <a:buChar char="•"/>
            </a:pPr>
            <a:endParaRPr lang="en-US" sz="36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685800" y="2286000"/>
            <a:ext cx="7772400" cy="1143000"/>
          </a:xfrm>
        </p:spPr>
        <p:txBody>
          <a:bodyPr/>
          <a:lstStyle/>
          <a:p>
            <a:r>
              <a:rPr lang="en-US"/>
              <a:t> </a:t>
            </a:r>
          </a:p>
        </p:txBody>
      </p:sp>
      <p:sp>
        <p:nvSpPr>
          <p:cNvPr id="6147" name="Rectangle 3"/>
          <p:cNvSpPr>
            <a:spLocks noGrp="1" noChangeArrowheads="1"/>
          </p:cNvSpPr>
          <p:nvPr>
            <p:ph type="subTitle" idx="1"/>
          </p:nvPr>
        </p:nvSpPr>
        <p:spPr>
          <a:xfrm>
            <a:off x="0" y="838200"/>
            <a:ext cx="9144000" cy="6858000"/>
          </a:xfrm>
        </p:spPr>
        <p:txBody>
          <a:bodyPr/>
          <a:lstStyle/>
          <a:p>
            <a:pPr algn="l">
              <a:buFontTx/>
              <a:buChar char="•"/>
            </a:pPr>
            <a:r>
              <a:rPr lang="en-US" sz="2800" b="1" dirty="0">
                <a:solidFill>
                  <a:schemeClr val="accent2"/>
                </a:solidFill>
              </a:rPr>
              <a:t> LATEST ELEC SYS MOSTLY DIGITAL.</a:t>
            </a:r>
          </a:p>
          <a:p>
            <a:pPr algn="l">
              <a:buFontTx/>
              <a:buChar char="•"/>
            </a:pPr>
            <a:r>
              <a:rPr lang="en-US" sz="2800" b="1" dirty="0"/>
              <a:t> RUGGED </a:t>
            </a:r>
            <a:r>
              <a:rPr lang="en-US" sz="2800" b="1" dirty="0" err="1"/>
              <a:t>i.e</a:t>
            </a:r>
            <a:r>
              <a:rPr lang="en-US" sz="2800" b="1" dirty="0"/>
              <a:t> MORE IMMUNE TO CHANNEL NOISE.</a:t>
            </a:r>
          </a:p>
          <a:p>
            <a:pPr algn="l">
              <a:buFontTx/>
              <a:buChar char="•"/>
            </a:pPr>
            <a:r>
              <a:rPr lang="en-US" sz="2800" b="1" dirty="0">
                <a:solidFill>
                  <a:schemeClr val="accent2"/>
                </a:solidFill>
              </a:rPr>
              <a:t> CAN BE EASILY CODED.  </a:t>
            </a:r>
          </a:p>
          <a:p>
            <a:pPr algn="l">
              <a:buFontTx/>
              <a:buChar char="•"/>
            </a:pPr>
            <a:r>
              <a:rPr lang="en-US" sz="2800" b="1" dirty="0"/>
              <a:t>IMMUNITY TO NOISE AS ONLY PRESENCE </a:t>
            </a:r>
          </a:p>
          <a:p>
            <a:pPr algn="l"/>
            <a:r>
              <a:rPr lang="en-US" sz="2800" b="1" dirty="0"/>
              <a:t>AND ABSENCE OF SIGS ARE SENSED.</a:t>
            </a:r>
          </a:p>
          <a:p>
            <a:pPr algn="l">
              <a:buFontTx/>
              <a:buChar char="•"/>
            </a:pPr>
            <a:r>
              <a:rPr lang="en-US" sz="2800" b="1" dirty="0">
                <a:solidFill>
                  <a:schemeClr val="accent2"/>
                </a:solidFill>
              </a:rPr>
              <a:t>REPEATING FACILITY EXISTS FOR </a:t>
            </a:r>
          </a:p>
          <a:p>
            <a:pPr algn="l"/>
            <a:r>
              <a:rPr lang="en-US" sz="2800" b="1" dirty="0">
                <a:solidFill>
                  <a:schemeClr val="accent2"/>
                </a:solidFill>
              </a:rPr>
              <a:t>REGENERATION.</a:t>
            </a:r>
          </a:p>
          <a:p>
            <a:pPr algn="l">
              <a:buFontTx/>
              <a:buChar char="•"/>
            </a:pPr>
            <a:r>
              <a:rPr lang="en-US" sz="2800" b="1" dirty="0"/>
              <a:t>INTERFACE WITH CMPTRS IS POSSIBLE.</a:t>
            </a:r>
          </a:p>
          <a:p>
            <a:pPr algn="l">
              <a:buFontTx/>
              <a:buChar char="•"/>
            </a:pPr>
            <a:r>
              <a:rPr lang="en-US" sz="2800" b="1" dirty="0">
                <a:solidFill>
                  <a:schemeClr val="accent2"/>
                </a:solidFill>
              </a:rPr>
              <a:t>EASE OF ACHIEVING SECRECY.</a:t>
            </a:r>
          </a:p>
          <a:p>
            <a:pPr algn="l">
              <a:buFontTx/>
              <a:buChar char="•"/>
            </a:pPr>
            <a:r>
              <a:rPr lang="en-US" sz="2800" b="1" dirty="0"/>
              <a:t>LOW ERROR RATES DUE TO ERROR DETECTION. </a:t>
            </a:r>
            <a:endParaRPr lang="en-US" sz="2800" b="1" dirty="0">
              <a:solidFill>
                <a:schemeClr val="accent2"/>
              </a:solidFill>
            </a:endParaRPr>
          </a:p>
        </p:txBody>
      </p:sp>
      <p:sp>
        <p:nvSpPr>
          <p:cNvPr id="4" name="Rectangle 2">
            <a:extLst>
              <a:ext uri="{FF2B5EF4-FFF2-40B4-BE49-F238E27FC236}">
                <a16:creationId xmlns:a16="http://schemas.microsoft.com/office/drawing/2014/main" id="{97FA400D-9B45-4ACF-948A-442579E409B6}"/>
              </a:ext>
            </a:extLst>
          </p:cNvPr>
          <p:cNvSpPr txBox="1">
            <a:spLocks noChangeArrowheads="1"/>
          </p:cNvSpPr>
          <p:nvPr/>
        </p:nvSpPr>
        <p:spPr bwMode="auto">
          <a:xfrm>
            <a:off x="0" y="0"/>
            <a:ext cx="9144000" cy="762000"/>
          </a:xfrm>
          <a:prstGeom prst="rect">
            <a:avLst/>
          </a:prstGeom>
          <a:solidFill>
            <a:schemeClr val="tx1"/>
          </a:solid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eaLnBrk="0" fontAlgn="base" hangingPunct="0">
              <a:spcBef>
                <a:spcPct val="0"/>
              </a:spcBef>
              <a:spcAft>
                <a:spcPct val="0"/>
              </a:spcAft>
              <a:defRPr sz="4400">
                <a:solidFill>
                  <a:schemeClr val="tx2"/>
                </a:solidFill>
                <a:latin typeface="Arial" charset="0"/>
              </a:defRPr>
            </a:lvl6pPr>
            <a:lvl7pPr marL="914400" algn="ctr" rtl="0" eaLnBrk="0" fontAlgn="base" hangingPunct="0">
              <a:spcBef>
                <a:spcPct val="0"/>
              </a:spcBef>
              <a:spcAft>
                <a:spcPct val="0"/>
              </a:spcAft>
              <a:defRPr sz="4400">
                <a:solidFill>
                  <a:schemeClr val="tx2"/>
                </a:solidFill>
                <a:latin typeface="Arial" charset="0"/>
              </a:defRPr>
            </a:lvl7pPr>
            <a:lvl8pPr marL="1371600" algn="ctr" rtl="0" eaLnBrk="0" fontAlgn="base" hangingPunct="0">
              <a:spcBef>
                <a:spcPct val="0"/>
              </a:spcBef>
              <a:spcAft>
                <a:spcPct val="0"/>
              </a:spcAft>
              <a:defRPr sz="4400">
                <a:solidFill>
                  <a:schemeClr val="tx2"/>
                </a:solidFill>
                <a:latin typeface="Arial" charset="0"/>
              </a:defRPr>
            </a:lvl8pPr>
            <a:lvl9pPr marL="1828800" algn="ctr" rtl="0" eaLnBrk="0" fontAlgn="base" hangingPunct="0">
              <a:spcBef>
                <a:spcPct val="0"/>
              </a:spcBef>
              <a:spcAft>
                <a:spcPct val="0"/>
              </a:spcAft>
              <a:defRPr sz="4400">
                <a:solidFill>
                  <a:schemeClr val="tx2"/>
                </a:solidFill>
                <a:latin typeface="Arial" charset="0"/>
              </a:defRPr>
            </a:lvl9pPr>
          </a:lstStyle>
          <a:p>
            <a:r>
              <a:rPr lang="en-US" b="1" u="sng" kern="0">
                <a:solidFill>
                  <a:srgbClr val="FFFF00"/>
                </a:solidFill>
              </a:rPr>
              <a:t>ADV OF DIGITAL OVER ANALOG</a:t>
            </a:r>
            <a:endParaRPr lang="en-US" b="1" u="sng" kern="0" dirty="0">
              <a:solidFill>
                <a:srgbClr val="FFFF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a:xfrm>
            <a:off x="0" y="0"/>
            <a:ext cx="9144000" cy="838200"/>
          </a:xfrm>
          <a:solidFill>
            <a:schemeClr val="tx1"/>
          </a:solidFill>
        </p:spPr>
        <p:txBody>
          <a:bodyPr>
            <a:normAutofit fontScale="47500" lnSpcReduction="20000"/>
          </a:bodyPr>
          <a:lstStyle/>
          <a:p>
            <a:pPr>
              <a:buFontTx/>
              <a:buNone/>
            </a:pPr>
            <a:endParaRPr lang="en-GB" sz="3600" u="sng" dirty="0">
              <a:cs typeface="Arial" charset="0"/>
            </a:endParaRPr>
          </a:p>
          <a:p>
            <a:pPr algn="ctr">
              <a:buFontTx/>
              <a:buNone/>
            </a:pPr>
            <a:r>
              <a:rPr lang="en-GB" sz="5100" b="1" u="sng" dirty="0">
                <a:solidFill>
                  <a:srgbClr val="FFFF00"/>
                </a:solidFill>
                <a:cs typeface="Arial" charset="0"/>
              </a:rPr>
              <a:t>ELEMENTS OF A DIGITAL COMMUNICATION SYSTEM</a:t>
            </a:r>
          </a:p>
          <a:p>
            <a:pPr>
              <a:buFontTx/>
              <a:buNone/>
            </a:pPr>
            <a:r>
              <a:rPr lang="en-GB" sz="2000" u="sng" dirty="0">
                <a:cs typeface="Arial" charset="0"/>
              </a:rPr>
              <a:t> </a:t>
            </a:r>
          </a:p>
          <a:p>
            <a:pPr>
              <a:buFontTx/>
              <a:buNone/>
            </a:pPr>
            <a:endParaRPr lang="en-GB" sz="2000" u="sng" dirty="0">
              <a:cs typeface="Arial" charset="0"/>
            </a:endParaRPr>
          </a:p>
          <a:p>
            <a:pPr>
              <a:buFontTx/>
              <a:buNone/>
            </a:pPr>
            <a:endParaRPr lang="en-US" sz="3600" dirty="0">
              <a:cs typeface="Arial" charset="0"/>
            </a:endParaRPr>
          </a:p>
        </p:txBody>
      </p:sp>
      <p:pic>
        <p:nvPicPr>
          <p:cNvPr id="7171" name="Picture 4" descr="ADC.png"/>
          <p:cNvPicPr>
            <a:picLocks noChangeAspect="1"/>
          </p:cNvPicPr>
          <p:nvPr/>
        </p:nvPicPr>
        <p:blipFill>
          <a:blip r:embed="rId2"/>
          <a:srcRect/>
          <a:stretch>
            <a:fillRect/>
          </a:stretch>
        </p:blipFill>
        <p:spPr bwMode="auto">
          <a:xfrm>
            <a:off x="1295400" y="1524000"/>
            <a:ext cx="5943600" cy="1638300"/>
          </a:xfrm>
          <a:prstGeom prst="rect">
            <a:avLst/>
          </a:prstGeom>
          <a:noFill/>
          <a:ln w="9525">
            <a:noFill/>
            <a:miter lim="800000"/>
            <a:headEnd/>
            <a:tailEnd/>
          </a:ln>
        </p:spPr>
      </p:pic>
      <p:pic>
        <p:nvPicPr>
          <p:cNvPr id="7172" name="Picture 5" descr="signal.JPG"/>
          <p:cNvPicPr>
            <a:picLocks noChangeAspect="1"/>
          </p:cNvPicPr>
          <p:nvPr/>
        </p:nvPicPr>
        <p:blipFill>
          <a:blip r:embed="rId3"/>
          <a:srcRect/>
          <a:stretch>
            <a:fillRect/>
          </a:stretch>
        </p:blipFill>
        <p:spPr bwMode="auto">
          <a:xfrm>
            <a:off x="609600" y="3505200"/>
            <a:ext cx="8001000" cy="2362200"/>
          </a:xfrm>
          <a:prstGeom prst="rect">
            <a:avLst/>
          </a:prstGeom>
          <a:noFill/>
          <a:ln w="9525">
            <a:noFill/>
            <a:miter lim="800000"/>
            <a:headEnd/>
            <a:tailEnd/>
          </a:ln>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0" y="0"/>
            <a:ext cx="9144000" cy="646331"/>
          </a:xfrm>
          <a:prstGeom prst="rect">
            <a:avLst/>
          </a:prstGeom>
          <a:solidFill>
            <a:schemeClr val="tx1"/>
          </a:solidFill>
          <a:ln w="9525">
            <a:noFill/>
            <a:miter lim="800000"/>
            <a:headEnd/>
            <a:tailEnd/>
          </a:ln>
        </p:spPr>
        <p:txBody>
          <a:bodyPr wrap="square">
            <a:spAutoFit/>
          </a:bodyPr>
          <a:lstStyle/>
          <a:p>
            <a:pPr algn="ctr">
              <a:spcBef>
                <a:spcPct val="50000"/>
              </a:spcBef>
            </a:pPr>
            <a:r>
              <a:rPr lang="en-US" sz="3600" b="1" u="sng" dirty="0">
                <a:solidFill>
                  <a:srgbClr val="FFFF00"/>
                </a:solidFill>
              </a:rPr>
              <a:t>PROCESS OF DIGITAL COMN </a:t>
            </a:r>
          </a:p>
        </p:txBody>
      </p:sp>
      <p:sp>
        <p:nvSpPr>
          <p:cNvPr id="8195" name="Text Box 3"/>
          <p:cNvSpPr txBox="1">
            <a:spLocks noChangeArrowheads="1"/>
          </p:cNvSpPr>
          <p:nvPr/>
        </p:nvSpPr>
        <p:spPr bwMode="auto">
          <a:xfrm>
            <a:off x="2057400" y="2833688"/>
            <a:ext cx="1447800" cy="366712"/>
          </a:xfrm>
          <a:prstGeom prst="rect">
            <a:avLst/>
          </a:prstGeom>
          <a:noFill/>
          <a:ln w="9525">
            <a:noFill/>
            <a:miter lim="800000"/>
            <a:headEnd/>
            <a:tailEnd/>
          </a:ln>
        </p:spPr>
        <p:txBody>
          <a:bodyPr>
            <a:spAutoFit/>
          </a:bodyPr>
          <a:lstStyle/>
          <a:p>
            <a:pPr>
              <a:spcBef>
                <a:spcPct val="50000"/>
              </a:spcBef>
            </a:pPr>
            <a:r>
              <a:rPr lang="en-US" sz="1800" b="1">
                <a:solidFill>
                  <a:srgbClr val="FF3300"/>
                </a:solidFill>
              </a:rPr>
              <a:t>SAMPLING   </a:t>
            </a:r>
          </a:p>
        </p:txBody>
      </p:sp>
      <p:sp>
        <p:nvSpPr>
          <p:cNvPr id="8196" name="Text Box 4"/>
          <p:cNvSpPr txBox="1">
            <a:spLocks noChangeArrowheads="1"/>
          </p:cNvSpPr>
          <p:nvPr/>
        </p:nvSpPr>
        <p:spPr bwMode="auto">
          <a:xfrm>
            <a:off x="3810000" y="2849563"/>
            <a:ext cx="1752600" cy="336550"/>
          </a:xfrm>
          <a:prstGeom prst="rect">
            <a:avLst/>
          </a:prstGeom>
          <a:noFill/>
          <a:ln w="9525">
            <a:noFill/>
            <a:miter lim="800000"/>
            <a:headEnd/>
            <a:tailEnd/>
          </a:ln>
        </p:spPr>
        <p:txBody>
          <a:bodyPr>
            <a:spAutoFit/>
          </a:bodyPr>
          <a:lstStyle/>
          <a:p>
            <a:pPr>
              <a:spcBef>
                <a:spcPct val="50000"/>
              </a:spcBef>
            </a:pPr>
            <a:r>
              <a:rPr lang="en-US" sz="1600" b="1">
                <a:solidFill>
                  <a:srgbClr val="FF3300"/>
                </a:solidFill>
              </a:rPr>
              <a:t>QUANTISATION</a:t>
            </a:r>
          </a:p>
        </p:txBody>
      </p:sp>
      <p:sp>
        <p:nvSpPr>
          <p:cNvPr id="8197" name="Text Box 5"/>
          <p:cNvSpPr txBox="1">
            <a:spLocks noChangeArrowheads="1"/>
          </p:cNvSpPr>
          <p:nvPr/>
        </p:nvSpPr>
        <p:spPr bwMode="auto">
          <a:xfrm>
            <a:off x="5867400" y="2833688"/>
            <a:ext cx="1600200" cy="366712"/>
          </a:xfrm>
          <a:prstGeom prst="rect">
            <a:avLst/>
          </a:prstGeom>
          <a:noFill/>
          <a:ln w="9525">
            <a:noFill/>
            <a:miter lim="800000"/>
            <a:headEnd/>
            <a:tailEnd/>
          </a:ln>
        </p:spPr>
        <p:txBody>
          <a:bodyPr>
            <a:spAutoFit/>
          </a:bodyPr>
          <a:lstStyle/>
          <a:p>
            <a:pPr>
              <a:spcBef>
                <a:spcPct val="50000"/>
              </a:spcBef>
            </a:pPr>
            <a:r>
              <a:rPr lang="en-US" sz="1800" b="1">
                <a:solidFill>
                  <a:srgbClr val="FF3300"/>
                </a:solidFill>
              </a:rPr>
              <a:t>ENCODING </a:t>
            </a:r>
          </a:p>
        </p:txBody>
      </p:sp>
      <p:sp>
        <p:nvSpPr>
          <p:cNvPr id="8198" name="Rectangle 6"/>
          <p:cNvSpPr>
            <a:spLocks noChangeArrowheads="1"/>
          </p:cNvSpPr>
          <p:nvPr/>
        </p:nvSpPr>
        <p:spPr bwMode="auto">
          <a:xfrm>
            <a:off x="1981200" y="2590800"/>
            <a:ext cx="1600200" cy="914400"/>
          </a:xfrm>
          <a:prstGeom prst="rect">
            <a:avLst/>
          </a:prstGeom>
          <a:noFill/>
          <a:ln w="9525">
            <a:solidFill>
              <a:schemeClr val="tx1"/>
            </a:solidFill>
            <a:miter lim="800000"/>
            <a:headEnd/>
            <a:tailEnd/>
          </a:ln>
        </p:spPr>
        <p:txBody>
          <a:bodyPr wrap="none" anchor="ctr"/>
          <a:lstStyle/>
          <a:p>
            <a:endParaRPr lang="en-US"/>
          </a:p>
        </p:txBody>
      </p:sp>
      <p:sp>
        <p:nvSpPr>
          <p:cNvPr id="8199" name="Rectangle 7"/>
          <p:cNvSpPr>
            <a:spLocks noChangeArrowheads="1"/>
          </p:cNvSpPr>
          <p:nvPr/>
        </p:nvSpPr>
        <p:spPr bwMode="auto">
          <a:xfrm>
            <a:off x="3886200" y="2514600"/>
            <a:ext cx="1600200" cy="914400"/>
          </a:xfrm>
          <a:prstGeom prst="rect">
            <a:avLst/>
          </a:prstGeom>
          <a:noFill/>
          <a:ln w="9525">
            <a:solidFill>
              <a:schemeClr val="tx1"/>
            </a:solidFill>
            <a:miter lim="800000"/>
            <a:headEnd/>
            <a:tailEnd/>
          </a:ln>
        </p:spPr>
        <p:txBody>
          <a:bodyPr wrap="none" anchor="ctr"/>
          <a:lstStyle/>
          <a:p>
            <a:endParaRPr lang="en-US"/>
          </a:p>
        </p:txBody>
      </p:sp>
      <p:sp>
        <p:nvSpPr>
          <p:cNvPr id="8200" name="Rectangle 8"/>
          <p:cNvSpPr>
            <a:spLocks noChangeArrowheads="1"/>
          </p:cNvSpPr>
          <p:nvPr/>
        </p:nvSpPr>
        <p:spPr bwMode="auto">
          <a:xfrm>
            <a:off x="5867400" y="2514600"/>
            <a:ext cx="1600200" cy="914400"/>
          </a:xfrm>
          <a:prstGeom prst="rect">
            <a:avLst/>
          </a:prstGeom>
          <a:noFill/>
          <a:ln w="9525">
            <a:solidFill>
              <a:schemeClr val="tx1"/>
            </a:solidFill>
            <a:miter lim="800000"/>
            <a:headEnd/>
            <a:tailEnd/>
          </a:ln>
        </p:spPr>
        <p:txBody>
          <a:bodyPr wrap="none" anchor="ctr"/>
          <a:lstStyle/>
          <a:p>
            <a:endParaRPr lang="en-US"/>
          </a:p>
        </p:txBody>
      </p:sp>
      <p:sp>
        <p:nvSpPr>
          <p:cNvPr id="8201" name="Line 10"/>
          <p:cNvSpPr>
            <a:spLocks noChangeShapeType="1"/>
          </p:cNvSpPr>
          <p:nvPr/>
        </p:nvSpPr>
        <p:spPr bwMode="auto">
          <a:xfrm>
            <a:off x="1295400" y="3048000"/>
            <a:ext cx="609600" cy="0"/>
          </a:xfrm>
          <a:prstGeom prst="line">
            <a:avLst/>
          </a:prstGeom>
          <a:noFill/>
          <a:ln w="57150">
            <a:solidFill>
              <a:schemeClr val="tx1"/>
            </a:solidFill>
            <a:round/>
            <a:headEnd/>
            <a:tailEnd type="triangle" w="med" len="med"/>
          </a:ln>
        </p:spPr>
        <p:txBody>
          <a:bodyPr wrap="none" anchor="ctr"/>
          <a:lstStyle/>
          <a:p>
            <a:endParaRPr lang="en-US"/>
          </a:p>
        </p:txBody>
      </p:sp>
      <p:sp>
        <p:nvSpPr>
          <p:cNvPr id="8202" name="Line 11"/>
          <p:cNvSpPr>
            <a:spLocks noChangeShapeType="1"/>
          </p:cNvSpPr>
          <p:nvPr/>
        </p:nvSpPr>
        <p:spPr bwMode="auto">
          <a:xfrm>
            <a:off x="3581400" y="2971800"/>
            <a:ext cx="304800" cy="0"/>
          </a:xfrm>
          <a:prstGeom prst="line">
            <a:avLst/>
          </a:prstGeom>
          <a:noFill/>
          <a:ln w="57150">
            <a:solidFill>
              <a:schemeClr val="tx1"/>
            </a:solidFill>
            <a:round/>
            <a:headEnd/>
            <a:tailEnd type="triangle" w="med" len="med"/>
          </a:ln>
        </p:spPr>
        <p:txBody>
          <a:bodyPr wrap="none" anchor="ctr"/>
          <a:lstStyle/>
          <a:p>
            <a:endParaRPr lang="en-US"/>
          </a:p>
        </p:txBody>
      </p:sp>
      <p:sp>
        <p:nvSpPr>
          <p:cNvPr id="8203" name="Line 13"/>
          <p:cNvSpPr>
            <a:spLocks noChangeShapeType="1"/>
          </p:cNvSpPr>
          <p:nvPr/>
        </p:nvSpPr>
        <p:spPr bwMode="auto">
          <a:xfrm>
            <a:off x="5486400" y="2971800"/>
            <a:ext cx="361950" cy="0"/>
          </a:xfrm>
          <a:prstGeom prst="line">
            <a:avLst/>
          </a:prstGeom>
          <a:noFill/>
          <a:ln w="57150">
            <a:solidFill>
              <a:schemeClr val="tx1"/>
            </a:solidFill>
            <a:round/>
            <a:headEnd/>
            <a:tailEnd type="triangle" w="med" len="med"/>
          </a:ln>
        </p:spPr>
        <p:txBody>
          <a:bodyPr wrap="none" anchor="ctr"/>
          <a:lstStyle/>
          <a:p>
            <a:endParaRPr lang="en-US"/>
          </a:p>
        </p:txBody>
      </p:sp>
      <p:sp>
        <p:nvSpPr>
          <p:cNvPr id="8204" name="Line 14"/>
          <p:cNvSpPr>
            <a:spLocks noChangeShapeType="1"/>
          </p:cNvSpPr>
          <p:nvPr/>
        </p:nvSpPr>
        <p:spPr bwMode="auto">
          <a:xfrm>
            <a:off x="7391400" y="2971800"/>
            <a:ext cx="381000" cy="0"/>
          </a:xfrm>
          <a:prstGeom prst="line">
            <a:avLst/>
          </a:prstGeom>
          <a:noFill/>
          <a:ln w="57150">
            <a:solidFill>
              <a:schemeClr val="tx1"/>
            </a:solidFill>
            <a:round/>
            <a:headEnd/>
            <a:tailEnd type="triangle" w="med" len="med"/>
          </a:ln>
        </p:spPr>
        <p:txBody>
          <a:bodyPr wrap="none" anchor="ctr"/>
          <a:lstStyle/>
          <a:p>
            <a:endParaRPr lang="en-US"/>
          </a:p>
        </p:txBody>
      </p:sp>
      <p:sp>
        <p:nvSpPr>
          <p:cNvPr id="8205" name="Text Box 15"/>
          <p:cNvSpPr txBox="1">
            <a:spLocks noChangeArrowheads="1"/>
          </p:cNvSpPr>
          <p:nvPr/>
        </p:nvSpPr>
        <p:spPr bwMode="auto">
          <a:xfrm>
            <a:off x="0" y="2590800"/>
            <a:ext cx="1600200" cy="822325"/>
          </a:xfrm>
          <a:prstGeom prst="rect">
            <a:avLst/>
          </a:prstGeom>
          <a:noFill/>
          <a:ln w="9525">
            <a:noFill/>
            <a:miter lim="800000"/>
            <a:headEnd/>
            <a:tailEnd/>
          </a:ln>
        </p:spPr>
        <p:txBody>
          <a:bodyPr>
            <a:spAutoFit/>
          </a:bodyPr>
          <a:lstStyle/>
          <a:p>
            <a:pPr>
              <a:spcBef>
                <a:spcPct val="50000"/>
              </a:spcBef>
            </a:pPr>
            <a:r>
              <a:rPr lang="en-US" b="1">
                <a:solidFill>
                  <a:srgbClr val="FF3300"/>
                </a:solidFill>
              </a:rPr>
              <a:t>ANALOG SIG </a:t>
            </a:r>
          </a:p>
        </p:txBody>
      </p:sp>
      <p:sp>
        <p:nvSpPr>
          <p:cNvPr id="8206" name="Text Box 16"/>
          <p:cNvSpPr txBox="1">
            <a:spLocks noChangeArrowheads="1"/>
          </p:cNvSpPr>
          <p:nvPr/>
        </p:nvSpPr>
        <p:spPr bwMode="auto">
          <a:xfrm>
            <a:off x="7696200" y="2590800"/>
            <a:ext cx="1828800" cy="822325"/>
          </a:xfrm>
          <a:prstGeom prst="rect">
            <a:avLst/>
          </a:prstGeom>
          <a:noFill/>
          <a:ln w="9525">
            <a:noFill/>
            <a:miter lim="800000"/>
            <a:headEnd/>
            <a:tailEnd/>
          </a:ln>
        </p:spPr>
        <p:txBody>
          <a:bodyPr>
            <a:spAutoFit/>
          </a:bodyPr>
          <a:lstStyle/>
          <a:p>
            <a:pPr>
              <a:spcBef>
                <a:spcPct val="50000"/>
              </a:spcBef>
            </a:pPr>
            <a:r>
              <a:rPr lang="en-US" b="1">
                <a:solidFill>
                  <a:srgbClr val="FF3300"/>
                </a:solidFill>
              </a:rPr>
              <a:t>DIGITAL SIG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0" y="0"/>
            <a:ext cx="9144000" cy="701675"/>
          </a:xfrm>
          <a:prstGeom prst="rect">
            <a:avLst/>
          </a:prstGeom>
          <a:solidFill>
            <a:schemeClr val="tx1"/>
          </a:solidFill>
          <a:ln w="9525">
            <a:noFill/>
            <a:miter lim="800000"/>
            <a:headEnd/>
            <a:tailEnd/>
          </a:ln>
        </p:spPr>
        <p:txBody>
          <a:bodyPr wrap="square">
            <a:spAutoFit/>
          </a:bodyPr>
          <a:lstStyle/>
          <a:p>
            <a:pPr algn="ctr">
              <a:spcBef>
                <a:spcPct val="50000"/>
              </a:spcBef>
            </a:pPr>
            <a:r>
              <a:rPr lang="en-US" sz="4000" b="1" u="sng" dirty="0">
                <a:solidFill>
                  <a:srgbClr val="FFFF00"/>
                </a:solidFill>
              </a:rPr>
              <a:t>PULSE MODULATION </a:t>
            </a:r>
          </a:p>
        </p:txBody>
      </p:sp>
      <p:sp>
        <p:nvSpPr>
          <p:cNvPr id="9219" name="Text Box 3"/>
          <p:cNvSpPr txBox="1">
            <a:spLocks noChangeArrowheads="1"/>
          </p:cNvSpPr>
          <p:nvPr/>
        </p:nvSpPr>
        <p:spPr bwMode="auto">
          <a:xfrm>
            <a:off x="1066800" y="2362200"/>
            <a:ext cx="2057400" cy="457200"/>
          </a:xfrm>
          <a:prstGeom prst="rect">
            <a:avLst/>
          </a:prstGeom>
          <a:noFill/>
          <a:ln w="9525">
            <a:noFill/>
            <a:miter lim="800000"/>
            <a:headEnd/>
            <a:tailEnd/>
          </a:ln>
        </p:spPr>
        <p:txBody>
          <a:bodyPr>
            <a:spAutoFit/>
          </a:bodyPr>
          <a:lstStyle/>
          <a:p>
            <a:pPr>
              <a:spcBef>
                <a:spcPct val="50000"/>
              </a:spcBef>
            </a:pPr>
            <a:r>
              <a:rPr lang="en-US" b="1">
                <a:solidFill>
                  <a:schemeClr val="accent2"/>
                </a:solidFill>
              </a:rPr>
              <a:t>ANALOG </a:t>
            </a:r>
          </a:p>
        </p:txBody>
      </p:sp>
      <p:sp>
        <p:nvSpPr>
          <p:cNvPr id="9220" name="Text Box 4"/>
          <p:cNvSpPr txBox="1">
            <a:spLocks noChangeArrowheads="1"/>
          </p:cNvSpPr>
          <p:nvPr/>
        </p:nvSpPr>
        <p:spPr bwMode="auto">
          <a:xfrm>
            <a:off x="5791200" y="2362200"/>
            <a:ext cx="1828800" cy="457200"/>
          </a:xfrm>
          <a:prstGeom prst="rect">
            <a:avLst/>
          </a:prstGeom>
          <a:noFill/>
          <a:ln w="9525">
            <a:noFill/>
            <a:miter lim="800000"/>
            <a:headEnd/>
            <a:tailEnd/>
          </a:ln>
        </p:spPr>
        <p:txBody>
          <a:bodyPr>
            <a:spAutoFit/>
          </a:bodyPr>
          <a:lstStyle/>
          <a:p>
            <a:pPr>
              <a:spcBef>
                <a:spcPct val="50000"/>
              </a:spcBef>
            </a:pPr>
            <a:r>
              <a:rPr lang="en-US" b="1">
                <a:solidFill>
                  <a:srgbClr val="FF3300"/>
                </a:solidFill>
              </a:rPr>
              <a:t>DIGITAL </a:t>
            </a:r>
          </a:p>
        </p:txBody>
      </p:sp>
      <p:sp>
        <p:nvSpPr>
          <p:cNvPr id="9221" name="Text Box 5"/>
          <p:cNvSpPr txBox="1">
            <a:spLocks noChangeArrowheads="1"/>
          </p:cNvSpPr>
          <p:nvPr/>
        </p:nvSpPr>
        <p:spPr bwMode="auto">
          <a:xfrm>
            <a:off x="0" y="4572000"/>
            <a:ext cx="1600200" cy="1552575"/>
          </a:xfrm>
          <a:prstGeom prst="rect">
            <a:avLst/>
          </a:prstGeom>
          <a:noFill/>
          <a:ln w="9525">
            <a:noFill/>
            <a:miter lim="800000"/>
            <a:headEnd/>
            <a:tailEnd/>
          </a:ln>
        </p:spPr>
        <p:txBody>
          <a:bodyPr>
            <a:spAutoFit/>
          </a:bodyPr>
          <a:lstStyle/>
          <a:p>
            <a:pPr>
              <a:spcBef>
                <a:spcPct val="50000"/>
              </a:spcBef>
            </a:pPr>
            <a:r>
              <a:rPr lang="en-US">
                <a:solidFill>
                  <a:schemeClr val="accent2"/>
                </a:solidFill>
              </a:rPr>
              <a:t>PULSE AMP MOD (PAM)</a:t>
            </a:r>
          </a:p>
        </p:txBody>
      </p:sp>
      <p:sp>
        <p:nvSpPr>
          <p:cNvPr id="9222" name="Text Box 6"/>
          <p:cNvSpPr txBox="1">
            <a:spLocks noChangeArrowheads="1"/>
          </p:cNvSpPr>
          <p:nvPr/>
        </p:nvSpPr>
        <p:spPr bwMode="auto">
          <a:xfrm>
            <a:off x="1676400" y="5410200"/>
            <a:ext cx="1600200" cy="1187450"/>
          </a:xfrm>
          <a:prstGeom prst="rect">
            <a:avLst/>
          </a:prstGeom>
          <a:noFill/>
          <a:ln w="9525">
            <a:noFill/>
            <a:miter lim="800000"/>
            <a:headEnd/>
            <a:tailEnd/>
          </a:ln>
        </p:spPr>
        <p:txBody>
          <a:bodyPr>
            <a:spAutoFit/>
          </a:bodyPr>
          <a:lstStyle/>
          <a:p>
            <a:pPr>
              <a:spcBef>
                <a:spcPct val="50000"/>
              </a:spcBef>
            </a:pPr>
            <a:r>
              <a:rPr lang="en-US">
                <a:solidFill>
                  <a:schemeClr val="accent2"/>
                </a:solidFill>
              </a:rPr>
              <a:t>P WIDTH MOD (PWM)</a:t>
            </a:r>
          </a:p>
        </p:txBody>
      </p:sp>
      <p:sp>
        <p:nvSpPr>
          <p:cNvPr id="9223" name="Text Box 7"/>
          <p:cNvSpPr txBox="1">
            <a:spLocks noChangeArrowheads="1"/>
          </p:cNvSpPr>
          <p:nvPr/>
        </p:nvSpPr>
        <p:spPr bwMode="auto">
          <a:xfrm>
            <a:off x="3352800" y="5410200"/>
            <a:ext cx="2057400" cy="1004888"/>
          </a:xfrm>
          <a:prstGeom prst="rect">
            <a:avLst/>
          </a:prstGeom>
          <a:noFill/>
          <a:ln w="9525">
            <a:noFill/>
            <a:miter lim="800000"/>
            <a:headEnd/>
            <a:tailEnd/>
          </a:ln>
        </p:spPr>
        <p:txBody>
          <a:bodyPr>
            <a:spAutoFit/>
          </a:bodyPr>
          <a:lstStyle/>
          <a:p>
            <a:pPr>
              <a:spcBef>
                <a:spcPct val="50000"/>
              </a:spcBef>
            </a:pPr>
            <a:r>
              <a:rPr lang="en-US">
                <a:solidFill>
                  <a:schemeClr val="accent2"/>
                </a:solidFill>
              </a:rPr>
              <a:t>(PPM)PULSE</a:t>
            </a:r>
          </a:p>
          <a:p>
            <a:pPr>
              <a:spcBef>
                <a:spcPct val="50000"/>
              </a:spcBef>
            </a:pPr>
            <a:r>
              <a:rPr lang="en-US">
                <a:solidFill>
                  <a:schemeClr val="accent2"/>
                </a:solidFill>
              </a:rPr>
              <a:t>POSN MOD</a:t>
            </a:r>
          </a:p>
        </p:txBody>
      </p:sp>
      <p:sp>
        <p:nvSpPr>
          <p:cNvPr id="9224" name="Text Box 8"/>
          <p:cNvSpPr txBox="1">
            <a:spLocks noChangeArrowheads="1"/>
          </p:cNvSpPr>
          <p:nvPr/>
        </p:nvSpPr>
        <p:spPr bwMode="auto">
          <a:xfrm>
            <a:off x="5486400" y="4724400"/>
            <a:ext cx="1219200" cy="457200"/>
          </a:xfrm>
          <a:prstGeom prst="rect">
            <a:avLst/>
          </a:prstGeom>
          <a:noFill/>
          <a:ln w="9525">
            <a:noFill/>
            <a:miter lim="800000"/>
            <a:headEnd/>
            <a:tailEnd/>
          </a:ln>
        </p:spPr>
        <p:txBody>
          <a:bodyPr>
            <a:spAutoFit/>
          </a:bodyPr>
          <a:lstStyle/>
          <a:p>
            <a:pPr>
              <a:spcBef>
                <a:spcPct val="50000"/>
              </a:spcBef>
            </a:pPr>
            <a:r>
              <a:rPr lang="en-US" b="1">
                <a:solidFill>
                  <a:srgbClr val="FF3300"/>
                </a:solidFill>
              </a:rPr>
              <a:t>PCM</a:t>
            </a:r>
          </a:p>
        </p:txBody>
      </p:sp>
      <p:sp>
        <p:nvSpPr>
          <p:cNvPr id="9225" name="Text Box 9"/>
          <p:cNvSpPr txBox="1">
            <a:spLocks noChangeArrowheads="1"/>
          </p:cNvSpPr>
          <p:nvPr/>
        </p:nvSpPr>
        <p:spPr bwMode="auto">
          <a:xfrm>
            <a:off x="7010400" y="4724400"/>
            <a:ext cx="1752600" cy="822325"/>
          </a:xfrm>
          <a:prstGeom prst="rect">
            <a:avLst/>
          </a:prstGeom>
          <a:noFill/>
          <a:ln w="9525">
            <a:noFill/>
            <a:miter lim="800000"/>
            <a:headEnd/>
            <a:tailEnd/>
          </a:ln>
        </p:spPr>
        <p:txBody>
          <a:bodyPr>
            <a:spAutoFit/>
          </a:bodyPr>
          <a:lstStyle/>
          <a:p>
            <a:pPr>
              <a:spcBef>
                <a:spcPct val="50000"/>
              </a:spcBef>
            </a:pPr>
            <a:r>
              <a:rPr lang="en-US" b="1">
                <a:solidFill>
                  <a:srgbClr val="FF3300"/>
                </a:solidFill>
              </a:rPr>
              <a:t>DELTA MOD</a:t>
            </a:r>
          </a:p>
        </p:txBody>
      </p:sp>
      <p:sp>
        <p:nvSpPr>
          <p:cNvPr id="9226" name="Line 11"/>
          <p:cNvSpPr>
            <a:spLocks noChangeShapeType="1"/>
          </p:cNvSpPr>
          <p:nvPr/>
        </p:nvSpPr>
        <p:spPr bwMode="auto">
          <a:xfrm>
            <a:off x="1447800" y="1447800"/>
            <a:ext cx="4953000" cy="0"/>
          </a:xfrm>
          <a:prstGeom prst="line">
            <a:avLst/>
          </a:prstGeom>
          <a:noFill/>
          <a:ln w="9525">
            <a:solidFill>
              <a:schemeClr val="tx1"/>
            </a:solidFill>
            <a:round/>
            <a:headEnd/>
            <a:tailEnd/>
          </a:ln>
        </p:spPr>
        <p:txBody>
          <a:bodyPr wrap="none" anchor="ctr"/>
          <a:lstStyle/>
          <a:p>
            <a:endParaRPr lang="en-US"/>
          </a:p>
        </p:txBody>
      </p:sp>
      <p:sp>
        <p:nvSpPr>
          <p:cNvPr id="9227" name="Line 12"/>
          <p:cNvSpPr>
            <a:spLocks noChangeShapeType="1"/>
          </p:cNvSpPr>
          <p:nvPr/>
        </p:nvSpPr>
        <p:spPr bwMode="auto">
          <a:xfrm>
            <a:off x="1447800" y="1447800"/>
            <a:ext cx="0" cy="838200"/>
          </a:xfrm>
          <a:prstGeom prst="line">
            <a:avLst/>
          </a:prstGeom>
          <a:noFill/>
          <a:ln w="9525">
            <a:solidFill>
              <a:schemeClr val="tx1"/>
            </a:solidFill>
            <a:round/>
            <a:headEnd/>
            <a:tailEnd/>
          </a:ln>
        </p:spPr>
        <p:txBody>
          <a:bodyPr wrap="none" anchor="ctr"/>
          <a:lstStyle/>
          <a:p>
            <a:endParaRPr lang="en-US"/>
          </a:p>
        </p:txBody>
      </p:sp>
      <p:sp>
        <p:nvSpPr>
          <p:cNvPr id="9228" name="Line 13"/>
          <p:cNvSpPr>
            <a:spLocks noChangeShapeType="1"/>
          </p:cNvSpPr>
          <p:nvPr/>
        </p:nvSpPr>
        <p:spPr bwMode="auto">
          <a:xfrm>
            <a:off x="6324600" y="1447800"/>
            <a:ext cx="0" cy="914400"/>
          </a:xfrm>
          <a:prstGeom prst="line">
            <a:avLst/>
          </a:prstGeom>
          <a:noFill/>
          <a:ln w="9525">
            <a:solidFill>
              <a:schemeClr val="tx1"/>
            </a:solidFill>
            <a:round/>
            <a:headEnd/>
            <a:tailEnd/>
          </a:ln>
        </p:spPr>
        <p:txBody>
          <a:bodyPr wrap="none" anchor="ctr"/>
          <a:lstStyle/>
          <a:p>
            <a:endParaRPr lang="en-US"/>
          </a:p>
        </p:txBody>
      </p:sp>
      <p:sp>
        <p:nvSpPr>
          <p:cNvPr id="9229" name="Line 14"/>
          <p:cNvSpPr>
            <a:spLocks noChangeShapeType="1"/>
          </p:cNvSpPr>
          <p:nvPr/>
        </p:nvSpPr>
        <p:spPr bwMode="auto">
          <a:xfrm>
            <a:off x="1447800" y="2819400"/>
            <a:ext cx="0" cy="1143000"/>
          </a:xfrm>
          <a:prstGeom prst="line">
            <a:avLst/>
          </a:prstGeom>
          <a:noFill/>
          <a:ln w="9525">
            <a:solidFill>
              <a:schemeClr val="tx1"/>
            </a:solidFill>
            <a:round/>
            <a:headEnd/>
            <a:tailEnd/>
          </a:ln>
        </p:spPr>
        <p:txBody>
          <a:bodyPr wrap="none" anchor="ctr"/>
          <a:lstStyle/>
          <a:p>
            <a:endParaRPr lang="en-US"/>
          </a:p>
        </p:txBody>
      </p:sp>
      <p:sp>
        <p:nvSpPr>
          <p:cNvPr id="9230" name="Line 15"/>
          <p:cNvSpPr>
            <a:spLocks noChangeShapeType="1"/>
          </p:cNvSpPr>
          <p:nvPr/>
        </p:nvSpPr>
        <p:spPr bwMode="auto">
          <a:xfrm>
            <a:off x="6400800" y="2895600"/>
            <a:ext cx="0" cy="990600"/>
          </a:xfrm>
          <a:prstGeom prst="line">
            <a:avLst/>
          </a:prstGeom>
          <a:noFill/>
          <a:ln w="9525">
            <a:solidFill>
              <a:schemeClr val="tx1"/>
            </a:solidFill>
            <a:round/>
            <a:headEnd/>
            <a:tailEnd/>
          </a:ln>
        </p:spPr>
        <p:txBody>
          <a:bodyPr wrap="none" anchor="ctr"/>
          <a:lstStyle/>
          <a:p>
            <a:endParaRPr lang="en-US"/>
          </a:p>
        </p:txBody>
      </p:sp>
      <p:sp>
        <p:nvSpPr>
          <p:cNvPr id="9231" name="Line 16"/>
          <p:cNvSpPr>
            <a:spLocks noChangeShapeType="1"/>
          </p:cNvSpPr>
          <p:nvPr/>
        </p:nvSpPr>
        <p:spPr bwMode="auto">
          <a:xfrm>
            <a:off x="228600" y="3962400"/>
            <a:ext cx="2514600" cy="0"/>
          </a:xfrm>
          <a:prstGeom prst="line">
            <a:avLst/>
          </a:prstGeom>
          <a:noFill/>
          <a:ln w="9525">
            <a:solidFill>
              <a:schemeClr val="tx1"/>
            </a:solidFill>
            <a:round/>
            <a:headEnd/>
            <a:tailEnd/>
          </a:ln>
        </p:spPr>
        <p:txBody>
          <a:bodyPr wrap="none" anchor="ctr"/>
          <a:lstStyle/>
          <a:p>
            <a:endParaRPr lang="en-US"/>
          </a:p>
        </p:txBody>
      </p:sp>
      <p:sp>
        <p:nvSpPr>
          <p:cNvPr id="9232" name="Line 17"/>
          <p:cNvSpPr>
            <a:spLocks noChangeShapeType="1"/>
          </p:cNvSpPr>
          <p:nvPr/>
        </p:nvSpPr>
        <p:spPr bwMode="auto">
          <a:xfrm>
            <a:off x="228600" y="3943350"/>
            <a:ext cx="0" cy="609600"/>
          </a:xfrm>
          <a:prstGeom prst="line">
            <a:avLst/>
          </a:prstGeom>
          <a:noFill/>
          <a:ln w="9525">
            <a:solidFill>
              <a:schemeClr val="tx1"/>
            </a:solidFill>
            <a:round/>
            <a:headEnd/>
            <a:tailEnd/>
          </a:ln>
        </p:spPr>
        <p:txBody>
          <a:bodyPr wrap="none" anchor="ctr"/>
          <a:lstStyle/>
          <a:p>
            <a:endParaRPr lang="en-US"/>
          </a:p>
        </p:txBody>
      </p:sp>
      <p:sp>
        <p:nvSpPr>
          <p:cNvPr id="9233" name="Line 18"/>
          <p:cNvSpPr>
            <a:spLocks noChangeShapeType="1"/>
          </p:cNvSpPr>
          <p:nvPr/>
        </p:nvSpPr>
        <p:spPr bwMode="auto">
          <a:xfrm>
            <a:off x="2133600" y="4800600"/>
            <a:ext cx="0" cy="609600"/>
          </a:xfrm>
          <a:prstGeom prst="line">
            <a:avLst/>
          </a:prstGeom>
          <a:noFill/>
          <a:ln w="9525">
            <a:solidFill>
              <a:schemeClr val="tx1"/>
            </a:solidFill>
            <a:round/>
            <a:headEnd/>
            <a:tailEnd/>
          </a:ln>
        </p:spPr>
        <p:txBody>
          <a:bodyPr wrap="none" anchor="ctr"/>
          <a:lstStyle/>
          <a:p>
            <a:endParaRPr lang="en-US"/>
          </a:p>
        </p:txBody>
      </p:sp>
      <p:sp>
        <p:nvSpPr>
          <p:cNvPr id="9234" name="Line 19"/>
          <p:cNvSpPr>
            <a:spLocks noChangeShapeType="1"/>
          </p:cNvSpPr>
          <p:nvPr/>
        </p:nvSpPr>
        <p:spPr bwMode="auto">
          <a:xfrm>
            <a:off x="4038600" y="4800600"/>
            <a:ext cx="0" cy="609600"/>
          </a:xfrm>
          <a:prstGeom prst="line">
            <a:avLst/>
          </a:prstGeom>
          <a:noFill/>
          <a:ln w="9525">
            <a:solidFill>
              <a:schemeClr val="tx1"/>
            </a:solidFill>
            <a:round/>
            <a:headEnd/>
            <a:tailEnd/>
          </a:ln>
        </p:spPr>
        <p:txBody>
          <a:bodyPr wrap="none" anchor="ctr"/>
          <a:lstStyle/>
          <a:p>
            <a:endParaRPr lang="en-US"/>
          </a:p>
        </p:txBody>
      </p:sp>
      <p:sp>
        <p:nvSpPr>
          <p:cNvPr id="9235" name="Line 20"/>
          <p:cNvSpPr>
            <a:spLocks noChangeShapeType="1"/>
          </p:cNvSpPr>
          <p:nvPr/>
        </p:nvSpPr>
        <p:spPr bwMode="auto">
          <a:xfrm>
            <a:off x="5715000" y="3886200"/>
            <a:ext cx="1752600" cy="0"/>
          </a:xfrm>
          <a:prstGeom prst="line">
            <a:avLst/>
          </a:prstGeom>
          <a:noFill/>
          <a:ln w="9525">
            <a:solidFill>
              <a:schemeClr val="tx1"/>
            </a:solidFill>
            <a:round/>
            <a:headEnd/>
            <a:tailEnd/>
          </a:ln>
        </p:spPr>
        <p:txBody>
          <a:bodyPr wrap="none" anchor="ctr"/>
          <a:lstStyle/>
          <a:p>
            <a:endParaRPr lang="en-US"/>
          </a:p>
        </p:txBody>
      </p:sp>
      <p:sp>
        <p:nvSpPr>
          <p:cNvPr id="9236" name="Line 21"/>
          <p:cNvSpPr>
            <a:spLocks noChangeShapeType="1"/>
          </p:cNvSpPr>
          <p:nvPr/>
        </p:nvSpPr>
        <p:spPr bwMode="auto">
          <a:xfrm>
            <a:off x="5715000" y="3886200"/>
            <a:ext cx="0" cy="609600"/>
          </a:xfrm>
          <a:prstGeom prst="line">
            <a:avLst/>
          </a:prstGeom>
          <a:noFill/>
          <a:ln w="9525">
            <a:solidFill>
              <a:schemeClr val="tx1"/>
            </a:solidFill>
            <a:round/>
            <a:headEnd/>
            <a:tailEnd/>
          </a:ln>
        </p:spPr>
        <p:txBody>
          <a:bodyPr wrap="none" anchor="ctr"/>
          <a:lstStyle/>
          <a:p>
            <a:endParaRPr lang="en-US"/>
          </a:p>
        </p:txBody>
      </p:sp>
      <p:sp>
        <p:nvSpPr>
          <p:cNvPr id="9237" name="Line 22"/>
          <p:cNvSpPr>
            <a:spLocks noChangeShapeType="1"/>
          </p:cNvSpPr>
          <p:nvPr/>
        </p:nvSpPr>
        <p:spPr bwMode="auto">
          <a:xfrm>
            <a:off x="7505700" y="3886200"/>
            <a:ext cx="0" cy="533400"/>
          </a:xfrm>
          <a:prstGeom prst="line">
            <a:avLst/>
          </a:prstGeom>
          <a:noFill/>
          <a:ln w="9525">
            <a:solidFill>
              <a:schemeClr val="tx1"/>
            </a:solidFill>
            <a:round/>
            <a:headEnd/>
            <a:tailEnd/>
          </a:ln>
        </p:spPr>
        <p:txBody>
          <a:bodyPr wrap="none" anchor="ctr"/>
          <a:lstStyle/>
          <a:p>
            <a:endParaRPr lang="en-US"/>
          </a:p>
        </p:txBody>
      </p:sp>
      <p:sp>
        <p:nvSpPr>
          <p:cNvPr id="9238" name="Line 23"/>
          <p:cNvSpPr>
            <a:spLocks noChangeShapeType="1"/>
          </p:cNvSpPr>
          <p:nvPr/>
        </p:nvSpPr>
        <p:spPr bwMode="auto">
          <a:xfrm>
            <a:off x="2743200" y="3962400"/>
            <a:ext cx="0" cy="381000"/>
          </a:xfrm>
          <a:prstGeom prst="line">
            <a:avLst/>
          </a:prstGeom>
          <a:noFill/>
          <a:ln w="9525">
            <a:solidFill>
              <a:schemeClr val="tx1"/>
            </a:solidFill>
            <a:round/>
            <a:headEnd/>
            <a:tailEnd/>
          </a:ln>
        </p:spPr>
        <p:txBody>
          <a:bodyPr/>
          <a:lstStyle/>
          <a:p>
            <a:endParaRPr lang="en-US"/>
          </a:p>
        </p:txBody>
      </p:sp>
      <p:sp>
        <p:nvSpPr>
          <p:cNvPr id="9239" name="Text Box 24"/>
          <p:cNvSpPr txBox="1">
            <a:spLocks noChangeArrowheads="1"/>
          </p:cNvSpPr>
          <p:nvPr/>
        </p:nvSpPr>
        <p:spPr bwMode="auto">
          <a:xfrm>
            <a:off x="2381250" y="4281488"/>
            <a:ext cx="666750" cy="366712"/>
          </a:xfrm>
          <a:prstGeom prst="rect">
            <a:avLst/>
          </a:prstGeom>
          <a:noFill/>
          <a:ln w="9525">
            <a:noFill/>
            <a:miter lim="800000"/>
            <a:headEnd/>
            <a:tailEnd/>
          </a:ln>
        </p:spPr>
        <p:txBody>
          <a:bodyPr wrap="none">
            <a:spAutoFit/>
          </a:bodyPr>
          <a:lstStyle/>
          <a:p>
            <a:r>
              <a:rPr lang="en-US" sz="1800" b="1">
                <a:solidFill>
                  <a:schemeClr val="accent2"/>
                </a:solidFill>
              </a:rPr>
              <a:t>PTM</a:t>
            </a:r>
          </a:p>
        </p:txBody>
      </p:sp>
      <p:sp>
        <p:nvSpPr>
          <p:cNvPr id="9240" name="Line 25"/>
          <p:cNvSpPr>
            <a:spLocks noChangeShapeType="1"/>
          </p:cNvSpPr>
          <p:nvPr/>
        </p:nvSpPr>
        <p:spPr bwMode="auto">
          <a:xfrm>
            <a:off x="2743200" y="4572000"/>
            <a:ext cx="0" cy="228600"/>
          </a:xfrm>
          <a:prstGeom prst="line">
            <a:avLst/>
          </a:prstGeom>
          <a:noFill/>
          <a:ln w="9525">
            <a:solidFill>
              <a:schemeClr val="tx1"/>
            </a:solidFill>
            <a:round/>
            <a:headEnd/>
            <a:tailEnd/>
          </a:ln>
        </p:spPr>
        <p:txBody>
          <a:bodyPr/>
          <a:lstStyle/>
          <a:p>
            <a:endParaRPr lang="en-US"/>
          </a:p>
        </p:txBody>
      </p:sp>
      <p:sp>
        <p:nvSpPr>
          <p:cNvPr id="9241" name="Line 26"/>
          <p:cNvSpPr>
            <a:spLocks noChangeShapeType="1"/>
          </p:cNvSpPr>
          <p:nvPr/>
        </p:nvSpPr>
        <p:spPr bwMode="auto">
          <a:xfrm>
            <a:off x="2133600" y="4800600"/>
            <a:ext cx="1905000" cy="0"/>
          </a:xfrm>
          <a:prstGeom prst="line">
            <a:avLst/>
          </a:prstGeom>
          <a:noFill/>
          <a:ln w="9525">
            <a:solidFill>
              <a:schemeClr val="tx1"/>
            </a:solidFill>
            <a:round/>
            <a:headEnd/>
            <a:tailEnd/>
          </a:ln>
        </p:spPr>
        <p:txBody>
          <a:bodyPr/>
          <a:lstStyle/>
          <a:p>
            <a:endParaRPr lang="en-US"/>
          </a:p>
        </p:txBody>
      </p:sp>
      <p:sp>
        <p:nvSpPr>
          <p:cNvPr id="9242" name="TextBox 26"/>
          <p:cNvSpPr txBox="1">
            <a:spLocks noChangeArrowheads="1"/>
          </p:cNvSpPr>
          <p:nvPr/>
        </p:nvSpPr>
        <p:spPr bwMode="auto">
          <a:xfrm>
            <a:off x="22225" y="762000"/>
            <a:ext cx="9121775" cy="461963"/>
          </a:xfrm>
          <a:prstGeom prst="rect">
            <a:avLst/>
          </a:prstGeom>
          <a:noFill/>
          <a:ln w="9525">
            <a:noFill/>
            <a:miter lim="800000"/>
            <a:headEnd/>
            <a:tailEnd/>
          </a:ln>
        </p:spPr>
        <p:txBody>
          <a:bodyPr wrap="none">
            <a:spAutoFit/>
          </a:bodyPr>
          <a:lstStyle/>
          <a:p>
            <a:r>
              <a:rPr lang="en-US"/>
              <a:t>IT IS USED TO CONVERT ANALOG SIG INTO BINARY VALUES</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1497</TotalTime>
  <Words>1111</Words>
  <Application>Microsoft Office PowerPoint</Application>
  <PresentationFormat>On-screen Show (4:3)</PresentationFormat>
  <Paragraphs>284</Paragraphs>
  <Slides>37</Slides>
  <Notes>2</Notes>
  <HiddenSlides>5</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Arial</vt:lpstr>
      <vt:lpstr>Calibri</vt:lpstr>
      <vt:lpstr>Default Design</vt:lpstr>
      <vt:lpstr>PowerPoint Presentation</vt:lpstr>
      <vt:lpstr>PowerPoint Presentation</vt:lpstr>
      <vt:lpstr>DIGITAL COMN </vt:lpstr>
      <vt:lpstr> </vt:lpstr>
      <vt:lpstr>ADV OF DIGITAL OVER ANALOG</vt:lpstr>
      <vt:lpstr> </vt:lpstr>
      <vt:lpstr>PowerPoint Presentation</vt:lpstr>
      <vt:lpstr>PowerPoint Presentation</vt:lpstr>
      <vt:lpstr>PowerPoint Presentation</vt:lpstr>
      <vt:lpstr>PowerPoint Presentation</vt:lpstr>
      <vt:lpstr>PULSE AMPLITUDE MODULATION</vt:lpstr>
      <vt:lpstr>PULSE WIDTH MODULATION</vt:lpstr>
      <vt:lpstr>PULSE POSITION MODULATION</vt:lpstr>
      <vt:lpstr>PULSE CODE MODULATION </vt:lpstr>
      <vt:lpstr>BINARY AND PULSE CODE</vt:lpstr>
      <vt:lpstr>SAMPLING</vt:lpstr>
      <vt:lpstr>QUANTIZATION </vt:lpstr>
      <vt:lpstr>QUANTIZATION</vt:lpstr>
      <vt:lpstr>ENCODING </vt:lpstr>
      <vt:lpstr>ENCODING</vt:lpstr>
      <vt:lpstr>QUANTISATION NOISE </vt:lpstr>
      <vt:lpstr>DELTA MODULATION </vt:lpstr>
      <vt:lpstr>PowerPoint Presentation</vt:lpstr>
      <vt:lpstr>BINARY TO DECIMAL</vt:lpstr>
      <vt:lpstr> </vt:lpstr>
      <vt:lpstr>ERROR DETECTION &amp; CORRECTION </vt:lpstr>
      <vt:lpstr>PARITY CHECK CODING </vt:lpstr>
      <vt:lpstr>BOOLEAN ALGEBRA AND LOGIC GATES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OC ELECS WING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ELECTRONIC  WINGS</dc:creator>
  <cp:lastModifiedBy>Ajay Chahar</cp:lastModifiedBy>
  <cp:revision>74</cp:revision>
  <dcterms:created xsi:type="dcterms:W3CDTF">1997-01-08T12:40:42Z</dcterms:created>
  <dcterms:modified xsi:type="dcterms:W3CDTF">2019-11-28T04:29:25Z</dcterms:modified>
</cp:coreProperties>
</file>