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64" r:id="rId3"/>
    <p:sldId id="289" r:id="rId4"/>
    <p:sldId id="290" r:id="rId5"/>
    <p:sldId id="265" r:id="rId6"/>
    <p:sldId id="267" r:id="rId7"/>
    <p:sldId id="292" r:id="rId8"/>
    <p:sldId id="293" r:id="rId9"/>
    <p:sldId id="266" r:id="rId10"/>
    <p:sldId id="270" r:id="rId11"/>
    <p:sldId id="281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677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C89-31F5-4F44-AE97-9B08AE03FDC1}" type="datetimeFigureOut">
              <a:rPr lang="en-GB" smtClean="0"/>
              <a:pPr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2CA-0694-4312-9416-4A9848AD1B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2677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C89-31F5-4F44-AE97-9B08AE03FDC1}" type="datetimeFigureOut">
              <a:rPr lang="en-GB" smtClean="0"/>
              <a:pPr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2CA-0694-4312-9416-4A9848AD1B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2150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C89-31F5-4F44-AE97-9B08AE03FDC1}" type="datetimeFigureOut">
              <a:rPr lang="en-GB" smtClean="0"/>
              <a:pPr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2CA-0694-4312-9416-4A9848AD1B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4187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C89-31F5-4F44-AE97-9B08AE03FDC1}" type="datetimeFigureOut">
              <a:rPr lang="en-GB" smtClean="0"/>
              <a:pPr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2CA-0694-4312-9416-4A9848AD1B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2712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C89-31F5-4F44-AE97-9B08AE03FDC1}" type="datetimeFigureOut">
              <a:rPr lang="en-GB" smtClean="0"/>
              <a:pPr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2CA-0694-4312-9416-4A9848AD1B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538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C89-31F5-4F44-AE97-9B08AE03FDC1}" type="datetimeFigureOut">
              <a:rPr lang="en-GB" smtClean="0"/>
              <a:pPr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2CA-0694-4312-9416-4A9848AD1B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8621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C89-31F5-4F44-AE97-9B08AE03FDC1}" type="datetimeFigureOut">
              <a:rPr lang="en-GB" smtClean="0"/>
              <a:pPr/>
              <a:t>24/08/2022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2CA-0694-4312-9416-4A9848AD1B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8660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C89-31F5-4F44-AE97-9B08AE03FDC1}" type="datetimeFigureOut">
              <a:rPr lang="en-GB" smtClean="0"/>
              <a:pPr/>
              <a:t>24/08/2022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2CA-0694-4312-9416-4A9848AD1B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0403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C89-31F5-4F44-AE97-9B08AE03FDC1}" type="datetimeFigureOut">
              <a:rPr lang="en-GB" smtClean="0"/>
              <a:pPr/>
              <a:t>24/08/2022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2CA-0694-4312-9416-4A9848AD1B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4790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C89-31F5-4F44-AE97-9B08AE03FDC1}" type="datetimeFigureOut">
              <a:rPr lang="en-GB" smtClean="0"/>
              <a:pPr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2CA-0694-4312-9416-4A9848AD1B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5088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C89-31F5-4F44-AE97-9B08AE03FDC1}" type="datetimeFigureOut">
              <a:rPr lang="en-GB" smtClean="0"/>
              <a:pPr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2CA-0694-4312-9416-4A9848AD1B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519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AC89-31F5-4F44-AE97-9B08AE03FDC1}" type="datetimeFigureOut">
              <a:rPr lang="en-GB" smtClean="0"/>
              <a:pPr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172CA-0694-4312-9416-4A9848AD1B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3690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33711"/>
            <a:ext cx="9144000" cy="1076251"/>
          </a:xfrm>
          <a:solidFill>
            <a:srgbClr val="FF0000"/>
          </a:solidFill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OSCILLATORS</a:t>
            </a:r>
            <a:endParaRPr lang="en-US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6003635" y="-945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914400" y="136526"/>
            <a:ext cx="10691446" cy="707886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 u="sng" dirty="0">
                <a:solidFill>
                  <a:schemeClr val="bg1"/>
                </a:solidFill>
              </a:rPr>
              <a:t>Basic LC Oscillator Tank Circuit</a:t>
            </a:r>
          </a:p>
        </p:txBody>
      </p:sp>
      <p:sp>
        <p:nvSpPr>
          <p:cNvPr id="6" name="Rectangle 5"/>
          <p:cNvSpPr/>
          <p:nvPr/>
        </p:nvSpPr>
        <p:spPr>
          <a:xfrm>
            <a:off x="5223987" y="1007567"/>
            <a:ext cx="6572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u="sng" dirty="0" smtClean="0"/>
              <a:t>Resonant Frequency of a LC Oscillator</a:t>
            </a:r>
            <a:endParaRPr lang="en-US" sz="3200" u="sng" dirty="0"/>
          </a:p>
        </p:txBody>
      </p:sp>
      <p:sp>
        <p:nvSpPr>
          <p:cNvPr id="7" name="Rectangle 6"/>
          <p:cNvSpPr/>
          <p:nvPr/>
        </p:nvSpPr>
        <p:spPr>
          <a:xfrm>
            <a:off x="5158154" y="2073535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smtClean="0"/>
              <a:t>The frequency of the oscillatory voltage depends upon the value of the inductance and capacitance in the LC tank circuit. For </a:t>
            </a:r>
            <a:r>
              <a:rPr lang="en-US" altLang="en-US" sz="2800" b="1" i="1" dirty="0" smtClean="0"/>
              <a:t>resonance</a:t>
            </a:r>
            <a:r>
              <a:rPr lang="en-US" altLang="en-US" sz="2800" b="1" dirty="0" smtClean="0"/>
              <a:t> to occur in the tank circuit, there must be a frequency point were the value of XC, the capacitive reactance is the same as the value of XL, the inductive reactance (XL = XC).</a:t>
            </a:r>
            <a:endParaRPr lang="en-US" sz="2800" b="1" dirty="0"/>
          </a:p>
        </p:txBody>
      </p:sp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7" y="1406768"/>
            <a:ext cx="4049150" cy="4909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257269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2369" y="228600"/>
            <a:ext cx="11127545" cy="838200"/>
          </a:xfrm>
          <a:solidFill>
            <a:srgbClr val="FF0000"/>
          </a:solidFill>
        </p:spPr>
        <p:txBody>
          <a:bodyPr/>
          <a:lstStyle/>
          <a:p>
            <a:pPr algn="ctr" eaLnBrk="1" hangingPunct="1"/>
            <a:r>
              <a:rPr lang="en-US" altLang="en-US" sz="3600" b="1" u="sng" dirty="0" smtClean="0">
                <a:solidFill>
                  <a:schemeClr val="bg1"/>
                </a:solidFill>
              </a:rPr>
              <a:t>CRYSTAL OSCILLATOR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452" y="1143000"/>
            <a:ext cx="10789920" cy="502920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en-US" sz="55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Oscillator is the most stable and precisely when using a piezoelectric crystal in a feedback circuit. When the alternating voltage is applied to the crystal produced the mechanical vibrations</a:t>
            </a:r>
            <a:r>
              <a:rPr lang="en-US" altLang="en-US" sz="5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en-US" sz="55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en-US" sz="55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These vibrations has the natural resonant frequencies are depend on the thickness of the crystal </a:t>
            </a:r>
            <a:r>
              <a:rPr lang="en-US" altLang="en-US" sz="5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(high </a:t>
            </a:r>
            <a:r>
              <a:rPr lang="en-US" altLang="en-US" sz="55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frequency, the thinner of the crystal).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endParaRPr lang="en-US" altLang="en-US" sz="1600" dirty="0"/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2433712" y="4003441"/>
            <a:ext cx="7168134" cy="2580247"/>
            <a:chOff x="3117" y="8496"/>
            <a:chExt cx="7056" cy="1866"/>
          </a:xfrm>
        </p:grpSpPr>
        <p:grpSp>
          <p:nvGrpSpPr>
            <p:cNvPr id="18439" name="Group 5"/>
            <p:cNvGrpSpPr>
              <a:grpSpLocks/>
            </p:cNvGrpSpPr>
            <p:nvPr/>
          </p:nvGrpSpPr>
          <p:grpSpPr bwMode="auto">
            <a:xfrm>
              <a:off x="3117" y="8604"/>
              <a:ext cx="2640" cy="1116"/>
              <a:chOff x="2841" y="8622"/>
              <a:chExt cx="2640" cy="1116"/>
            </a:xfrm>
          </p:grpSpPr>
          <p:sp>
            <p:nvSpPr>
              <p:cNvPr id="18443" name="Rectangle 6"/>
              <p:cNvSpPr>
                <a:spLocks noChangeArrowheads="1"/>
              </p:cNvSpPr>
              <p:nvPr/>
            </p:nvSpPr>
            <p:spPr bwMode="auto">
              <a:xfrm>
                <a:off x="2841" y="8622"/>
                <a:ext cx="2640" cy="11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MY" altLang="en-US"/>
              </a:p>
            </p:txBody>
          </p:sp>
          <p:sp>
            <p:nvSpPr>
              <p:cNvPr id="18444" name="Rectangle 7"/>
              <p:cNvSpPr>
                <a:spLocks noChangeArrowheads="1"/>
              </p:cNvSpPr>
              <p:nvPr/>
            </p:nvSpPr>
            <p:spPr bwMode="auto">
              <a:xfrm>
                <a:off x="3999" y="8862"/>
                <a:ext cx="258" cy="60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MY" altLang="en-US"/>
              </a:p>
            </p:txBody>
          </p:sp>
          <p:sp>
            <p:nvSpPr>
              <p:cNvPr id="18445" name="Line 8"/>
              <p:cNvSpPr>
                <a:spLocks noChangeShapeType="1"/>
              </p:cNvSpPr>
              <p:nvPr/>
            </p:nvSpPr>
            <p:spPr bwMode="auto">
              <a:xfrm>
                <a:off x="3879" y="8856"/>
                <a:ext cx="0" cy="6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46" name="Line 9"/>
              <p:cNvSpPr>
                <a:spLocks noChangeShapeType="1"/>
              </p:cNvSpPr>
              <p:nvPr/>
            </p:nvSpPr>
            <p:spPr bwMode="auto">
              <a:xfrm>
                <a:off x="4383" y="8856"/>
                <a:ext cx="0" cy="6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47" name="Line 10"/>
              <p:cNvSpPr>
                <a:spLocks noChangeShapeType="1"/>
              </p:cNvSpPr>
              <p:nvPr/>
            </p:nvSpPr>
            <p:spPr bwMode="auto">
              <a:xfrm>
                <a:off x="3171" y="9162"/>
                <a:ext cx="7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48" name="Line 11"/>
              <p:cNvSpPr>
                <a:spLocks noChangeShapeType="1"/>
              </p:cNvSpPr>
              <p:nvPr/>
            </p:nvSpPr>
            <p:spPr bwMode="auto">
              <a:xfrm>
                <a:off x="4401" y="9168"/>
                <a:ext cx="6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8440" name="Text Box 12"/>
            <p:cNvSpPr txBox="1">
              <a:spLocks noChangeArrowheads="1"/>
            </p:cNvSpPr>
            <p:nvPr/>
          </p:nvSpPr>
          <p:spPr bwMode="auto">
            <a:xfrm>
              <a:off x="3243" y="9960"/>
              <a:ext cx="2520" cy="4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0000"/>
                  </a:solidFill>
                </a:rPr>
                <a:t>Symbol Figure</a:t>
              </a:r>
              <a:endParaRPr lang="en-US" altLang="en-US" sz="1200"/>
            </a:p>
          </p:txBody>
        </p:sp>
        <p:sp>
          <p:nvSpPr>
            <p:cNvPr id="18441" name="Text Box 13"/>
            <p:cNvSpPr txBox="1">
              <a:spLocks noChangeArrowheads="1"/>
            </p:cNvSpPr>
            <p:nvPr/>
          </p:nvSpPr>
          <p:spPr bwMode="auto">
            <a:xfrm>
              <a:off x="6057" y="8496"/>
              <a:ext cx="4116" cy="14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1576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2369" y="228600"/>
            <a:ext cx="11127545" cy="838200"/>
          </a:xfrm>
          <a:solidFill>
            <a:srgbClr val="FF0000"/>
          </a:solidFill>
        </p:spPr>
        <p:txBody>
          <a:bodyPr/>
          <a:lstStyle/>
          <a:p>
            <a:pPr algn="ctr" eaLnBrk="1" hangingPunct="1"/>
            <a:r>
              <a:rPr lang="en-US" altLang="en-US" sz="3600" b="1" u="sng" dirty="0" smtClean="0">
                <a:solidFill>
                  <a:schemeClr val="bg1"/>
                </a:solidFill>
              </a:rPr>
              <a:t>USES OF OSCILLATORS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452" y="1143000"/>
            <a:ext cx="10789920" cy="273968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Radio and television stations require oscillators to develop the basic signal to transmit their information.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Cell phones, electronic keyboards, and remote controls use oscillators to produce the required frequencies for operation. 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Digital devices such as computers, watches, calculators, and I-pods all require oscillators to generate the rectangular waveform required for operation. </a:t>
            </a:r>
          </a:p>
          <a:p>
            <a:pPr>
              <a:lnSpc>
                <a:spcPct val="80000"/>
              </a:lnSpc>
            </a:pP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Variable oscillators, known as signal generators are used to generate frequencies and waveforms needed for troubleshooting and the testing of electronic equipment. </a:t>
            </a:r>
            <a:endParaRPr lang="en-US" altLang="en-US" sz="24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76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2031" y="228600"/>
            <a:ext cx="11479237" cy="784274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000" b="1" u="sng" dirty="0" smtClean="0">
                <a:solidFill>
                  <a:schemeClr val="bg1"/>
                </a:solidFill>
              </a:rPr>
              <a:t/>
            </a:r>
            <a:br>
              <a:rPr lang="en-US" altLang="en-US" sz="4000" b="1" u="sng" dirty="0" smtClean="0">
                <a:solidFill>
                  <a:schemeClr val="bg1"/>
                </a:solidFill>
              </a:rPr>
            </a:br>
            <a:r>
              <a:rPr lang="en-US" altLang="en-US" sz="4000" b="1" u="sng" dirty="0" smtClean="0">
                <a:solidFill>
                  <a:schemeClr val="bg1"/>
                </a:solidFill>
              </a:rPr>
              <a:t>INTRODUCTION</a:t>
            </a:r>
            <a:r>
              <a:rPr lang="en-US" altLang="en-US" sz="4000" dirty="0">
                <a:solidFill>
                  <a:schemeClr val="bg1"/>
                </a:solidFill>
              </a:rPr>
              <a:t/>
            </a:r>
            <a:br>
              <a:rPr lang="en-US" altLang="en-US" sz="4000" dirty="0">
                <a:solidFill>
                  <a:schemeClr val="bg1"/>
                </a:solidFill>
              </a:rPr>
            </a:br>
            <a:endParaRPr lang="en-US" altLang="en-US" sz="40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5588" y="1600200"/>
            <a:ext cx="10775852" cy="2535702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6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basic signal-generating source for various applications in electronic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6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circuits is 'oscillator'.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6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6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It will change the dc to an ac signal and can generate any frequency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6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required by the circuit.</a:t>
            </a:r>
            <a:endParaRPr lang="en-US" altLang="en-US" sz="6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 </a:t>
            </a:r>
            <a:endParaRPr lang="en-US" altLang="en-US" sz="2400" b="1" u="sng" dirty="0"/>
          </a:p>
        </p:txBody>
      </p:sp>
    </p:spTree>
    <p:extLst>
      <p:ext uri="{BB962C8B-B14F-4D97-AF65-F5344CB8AC3E}">
        <p14:creationId xmlns="" xmlns:p14="http://schemas.microsoft.com/office/powerpoint/2010/main" val="221336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55712"/>
          </a:xfrm>
          <a:solidFill>
            <a:srgbClr val="FF0000"/>
          </a:solidFill>
        </p:spPr>
        <p:txBody>
          <a:bodyPr>
            <a:normAutofit/>
          </a:bodyPr>
          <a:lstStyle/>
          <a:p>
            <a:pPr algn="ctr"/>
            <a:r>
              <a:rPr lang="en-US" altLang="en-US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OSCILLATIONS   </a:t>
            </a:r>
            <a:endParaRPr lang="en-US" altLang="en-US" u="sng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3800" b="1" u="sng" dirty="0"/>
              <a:t>Oscillations</a:t>
            </a:r>
            <a:r>
              <a:rPr lang="en-US" altLang="en-US" sz="3800" b="1" dirty="0"/>
              <a:t>  -  </a:t>
            </a:r>
            <a:r>
              <a:rPr lang="en-US" altLang="en-US" sz="3800" b="1" dirty="0" smtClean="0"/>
              <a:t>Motions </a:t>
            </a:r>
            <a:r>
              <a:rPr lang="en-US" altLang="en-US" sz="3800" b="1" dirty="0"/>
              <a:t>that repeat themselves.</a:t>
            </a:r>
          </a:p>
          <a:p>
            <a:endParaRPr lang="en-US" altLang="en-US" dirty="0"/>
          </a:p>
          <a:p>
            <a:pPr lvl="1">
              <a:buFontTx/>
              <a:buNone/>
            </a:pPr>
            <a:r>
              <a:rPr lang="en-US" altLang="en-US" i="1" dirty="0"/>
              <a:t> </a:t>
            </a:r>
            <a:r>
              <a:rPr lang="en-US" altLang="en-US" sz="3300" dirty="0" smtClean="0">
                <a:solidFill>
                  <a:srgbClr val="FF0000"/>
                </a:solidFill>
              </a:rPr>
              <a:t>Oscillation </a:t>
            </a:r>
            <a:r>
              <a:rPr lang="en-US" altLang="en-US" sz="3300" dirty="0">
                <a:solidFill>
                  <a:srgbClr val="FF0000"/>
                </a:solidFill>
              </a:rPr>
              <a:t>occurs when a system is disturbed from a position </a:t>
            </a:r>
            <a:r>
              <a:rPr lang="en-US" altLang="en-US" sz="3300" dirty="0" smtClean="0">
                <a:solidFill>
                  <a:srgbClr val="FF0000"/>
                </a:solidFill>
              </a:rPr>
              <a:t>of stable </a:t>
            </a:r>
            <a:r>
              <a:rPr lang="en-US" altLang="en-US" sz="3300" dirty="0">
                <a:solidFill>
                  <a:srgbClr val="FF0000"/>
                </a:solidFill>
              </a:rPr>
              <a:t>equilibrium.</a:t>
            </a:r>
            <a:endParaRPr lang="en-US" altLang="en-US" dirty="0">
              <a:solidFill>
                <a:srgbClr val="FF0000"/>
              </a:solidFill>
            </a:endParaRPr>
          </a:p>
          <a:p>
            <a:pPr lvl="2"/>
            <a:endParaRPr lang="en-US" altLang="en-US" sz="900" i="1" dirty="0"/>
          </a:p>
          <a:p>
            <a:pPr lvl="3"/>
            <a:r>
              <a:rPr lang="en-US" altLang="en-US" sz="3000" dirty="0"/>
              <a:t>Clock pendulums swing</a:t>
            </a:r>
          </a:p>
          <a:p>
            <a:pPr lvl="3"/>
            <a:r>
              <a:rPr lang="en-US" altLang="en-US" sz="3000" dirty="0"/>
              <a:t>Boats bob up and down</a:t>
            </a:r>
          </a:p>
          <a:p>
            <a:pPr lvl="3"/>
            <a:r>
              <a:rPr lang="en-US" altLang="en-US" sz="3000" dirty="0"/>
              <a:t>Guitar strings vibrate</a:t>
            </a:r>
          </a:p>
          <a:p>
            <a:pPr lvl="3"/>
            <a:r>
              <a:rPr lang="en-US" altLang="en-US" sz="3000" dirty="0"/>
              <a:t>Diaphragms in speakers </a:t>
            </a:r>
          </a:p>
          <a:p>
            <a:pPr lvl="3"/>
            <a:r>
              <a:rPr lang="en-US" altLang="en-US" sz="3000" dirty="0"/>
              <a:t>Quartz crystals in watches</a:t>
            </a:r>
          </a:p>
          <a:p>
            <a:pPr lvl="3"/>
            <a:r>
              <a:rPr lang="en-US" altLang="en-US" sz="3000" dirty="0"/>
              <a:t>Air molecules</a:t>
            </a:r>
          </a:p>
          <a:p>
            <a:pPr lvl="3"/>
            <a:r>
              <a:rPr lang="en-US" altLang="en-US" sz="3000" dirty="0"/>
              <a:t>Electrons</a:t>
            </a:r>
          </a:p>
          <a:p>
            <a:pPr lvl="3">
              <a:buNone/>
            </a:pPr>
            <a:endParaRPr lang="en-US" alt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6206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548" name="Picture 4" descr="F16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2633"/>
          <a:stretch>
            <a:fillRect/>
          </a:stretch>
        </p:blipFill>
        <p:spPr bwMode="auto">
          <a:xfrm>
            <a:off x="942535" y="2011679"/>
            <a:ext cx="6372665" cy="41499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549" name="Picture 5" descr="F16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6774" b="10684"/>
          <a:stretch>
            <a:fillRect/>
          </a:stretch>
        </p:blipFill>
        <p:spPr bwMode="auto">
          <a:xfrm>
            <a:off x="7543801" y="2416125"/>
            <a:ext cx="2809875" cy="3647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838200" y="365126"/>
            <a:ext cx="10515600" cy="105571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sng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OSCILLATIONS   </a:t>
            </a:r>
            <a:endParaRPr kumimoji="0" lang="en-US" altLang="en-US" sz="44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28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" y="304800"/>
            <a:ext cx="11521440" cy="1186375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altLang="en-US" sz="3600" b="1" u="sng" dirty="0" smtClean="0">
                <a:solidFill>
                  <a:schemeClr val="bg1"/>
                </a:solidFill>
              </a:rPr>
              <a:t>BLOCK DIAGRAM OF AN OSCILLATOR</a:t>
            </a:r>
            <a:endParaRPr lang="en-US" altLang="en-US" sz="3600" b="1" u="sng" dirty="0">
              <a:solidFill>
                <a:schemeClr val="bg1"/>
              </a:solidFill>
            </a:endParaRP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2017" y="1899138"/>
            <a:ext cx="8384345" cy="3671668"/>
          </a:xfrm>
          <a:noFill/>
        </p:spPr>
      </p:pic>
    </p:spTree>
    <p:extLst>
      <p:ext uri="{BB962C8B-B14F-4D97-AF65-F5344CB8AC3E}">
        <p14:creationId xmlns="" xmlns:p14="http://schemas.microsoft.com/office/powerpoint/2010/main" val="245211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9317" y="211015"/>
            <a:ext cx="10522634" cy="787791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u="sng" dirty="0" smtClean="0">
                <a:solidFill>
                  <a:schemeClr val="bg1"/>
                </a:solidFill>
              </a:rPr>
              <a:t/>
            </a:r>
            <a:br>
              <a:rPr lang="en-US" altLang="en-US" sz="3200" b="1" u="sng" dirty="0" smtClean="0">
                <a:solidFill>
                  <a:schemeClr val="bg1"/>
                </a:solidFill>
              </a:rPr>
            </a:br>
            <a:r>
              <a:rPr lang="en-US" altLang="en-US" sz="3200" b="1" u="sng" dirty="0" smtClean="0">
                <a:solidFill>
                  <a:schemeClr val="bg1"/>
                </a:solidFill>
              </a:rPr>
              <a:t>REQUIREMENT </a:t>
            </a:r>
            <a:r>
              <a:rPr lang="en-US" altLang="en-US" sz="3200" b="1" u="sng" dirty="0">
                <a:solidFill>
                  <a:schemeClr val="bg1"/>
                </a:solidFill>
              </a:rPr>
              <a:t>OF AN OSCILLATOR CIRCUITS</a:t>
            </a:r>
            <a:r>
              <a:rPr lang="en-US" altLang="en-US" sz="4000" dirty="0">
                <a:solidFill>
                  <a:schemeClr val="bg1"/>
                </a:solidFill>
              </a:rPr>
              <a:t/>
            </a:r>
            <a:br>
              <a:rPr lang="en-US" altLang="en-US" sz="4000" dirty="0">
                <a:solidFill>
                  <a:schemeClr val="bg1"/>
                </a:solidFill>
              </a:rPr>
            </a:br>
            <a:endParaRPr lang="en-US" altLang="en-US" sz="4000" dirty="0">
              <a:solidFill>
                <a:schemeClr val="bg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3045" y="1219200"/>
            <a:ext cx="10663311" cy="5410200"/>
          </a:xfrm>
        </p:spPr>
        <p:txBody>
          <a:bodyPr>
            <a:normAutofit fontScale="92500" lnSpcReduction="10000"/>
          </a:bodyPr>
          <a:lstStyle/>
          <a:p>
            <a:pPr marL="660400" indent="-6604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7030A0"/>
                </a:solidFill>
              </a:rPr>
              <a:t>The basic oscillator circuit consists of :</a:t>
            </a:r>
          </a:p>
          <a:p>
            <a:pPr marL="660400" indent="-660400">
              <a:lnSpc>
                <a:spcPct val="80000"/>
              </a:lnSpc>
              <a:buNone/>
            </a:pPr>
            <a:r>
              <a:rPr lang="en-US" altLang="en-US" sz="1000" b="1" dirty="0">
                <a:solidFill>
                  <a:srgbClr val="7030A0"/>
                </a:solidFill>
              </a:rPr>
              <a:t/>
            </a:r>
            <a:br>
              <a:rPr lang="en-US" altLang="en-US" sz="1000" b="1" dirty="0">
                <a:solidFill>
                  <a:srgbClr val="7030A0"/>
                </a:solidFill>
              </a:rPr>
            </a:br>
            <a:r>
              <a:rPr lang="en-US" altLang="en-US" sz="2400" b="1" dirty="0" err="1">
                <a:solidFill>
                  <a:srgbClr val="7030A0"/>
                </a:solidFill>
              </a:rPr>
              <a:t>i</a:t>
            </a:r>
            <a:r>
              <a:rPr lang="en-US" altLang="en-US" sz="2400" b="1" dirty="0">
                <a:solidFill>
                  <a:srgbClr val="7030A0"/>
                </a:solidFill>
              </a:rPr>
              <a:t>.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	   Amplifier</a:t>
            </a:r>
            <a:r>
              <a:rPr lang="en-US" altLang="en-US" sz="2400" b="1" dirty="0">
                <a:solidFill>
                  <a:srgbClr val="7030A0"/>
                </a:solidFill>
              </a:rPr>
              <a:t/>
            </a:r>
            <a:br>
              <a:rPr lang="en-US" altLang="en-US" sz="2400" b="1" dirty="0">
                <a:solidFill>
                  <a:srgbClr val="7030A0"/>
                </a:solidFill>
              </a:rPr>
            </a:br>
            <a:r>
              <a:rPr lang="en-US" altLang="en-US" sz="2400" b="1" dirty="0">
                <a:solidFill>
                  <a:srgbClr val="7030A0"/>
                </a:solidFill>
              </a:rPr>
              <a:t>ii.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   Feedback</a:t>
            </a:r>
            <a:r>
              <a:rPr lang="en-US" altLang="en-US" sz="2400" b="1" dirty="0">
                <a:solidFill>
                  <a:srgbClr val="7030A0"/>
                </a:solidFill>
              </a:rPr>
              <a:t/>
            </a:r>
            <a:br>
              <a:rPr lang="en-US" altLang="en-US" sz="2400" b="1" dirty="0">
                <a:solidFill>
                  <a:srgbClr val="7030A0"/>
                </a:solidFill>
              </a:rPr>
            </a:br>
            <a:r>
              <a:rPr lang="en-US" altLang="en-US" sz="2400" b="1" dirty="0">
                <a:solidFill>
                  <a:srgbClr val="7030A0"/>
                </a:solidFill>
              </a:rPr>
              <a:t>iii.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  Frequency </a:t>
            </a:r>
            <a:r>
              <a:rPr lang="en-US" altLang="en-US" sz="2400" b="1" dirty="0">
                <a:solidFill>
                  <a:srgbClr val="7030A0"/>
                </a:solidFill>
              </a:rPr>
              <a:t>generation circuit.</a:t>
            </a:r>
          </a:p>
          <a:p>
            <a:pPr marL="660400" indent="-660400">
              <a:lnSpc>
                <a:spcPct val="80000"/>
              </a:lnSpc>
              <a:buNone/>
            </a:pPr>
            <a:endParaRPr lang="en-US" altLang="en-US" sz="2400" dirty="0"/>
          </a:p>
          <a:p>
            <a:pPr marL="660400" indent="-660400">
              <a:lnSpc>
                <a:spcPct val="80000"/>
              </a:lnSpc>
              <a:buNone/>
            </a:pPr>
            <a:endParaRPr lang="en-US" altLang="en-US" sz="2400" dirty="0"/>
          </a:p>
          <a:p>
            <a:pPr marL="660400" indent="-660400">
              <a:lnSpc>
                <a:spcPct val="80000"/>
              </a:lnSpc>
              <a:buNone/>
            </a:pPr>
            <a:endParaRPr lang="en-US" altLang="en-US" sz="2400" dirty="0"/>
          </a:p>
          <a:p>
            <a:pPr marL="660400" indent="-660400">
              <a:lnSpc>
                <a:spcPct val="80000"/>
              </a:lnSpc>
              <a:buNone/>
            </a:pPr>
            <a:endParaRPr lang="en-US" altLang="en-US" sz="2400" dirty="0"/>
          </a:p>
          <a:p>
            <a:pPr marL="660400" indent="-660400">
              <a:lnSpc>
                <a:spcPct val="80000"/>
              </a:lnSpc>
              <a:buNone/>
            </a:pPr>
            <a:endParaRPr lang="en-US" altLang="en-US" sz="2400" dirty="0"/>
          </a:p>
          <a:p>
            <a:pPr marL="660400" indent="-660400">
              <a:lnSpc>
                <a:spcPct val="80000"/>
              </a:lnSpc>
              <a:buNone/>
            </a:pPr>
            <a:r>
              <a:rPr lang="en-US" altLang="en-US" sz="2400" dirty="0"/>
              <a:t>			</a:t>
            </a:r>
            <a:endParaRPr lang="en-US" altLang="en-US" sz="1800" b="1" dirty="0"/>
          </a:p>
          <a:p>
            <a:pPr marL="660400" indent="-660400">
              <a:lnSpc>
                <a:spcPct val="80000"/>
              </a:lnSpc>
              <a:buNone/>
            </a:pPr>
            <a:r>
              <a:rPr lang="en-US" altLang="en-US" sz="2600" b="1" u="sng" dirty="0" smtClean="0">
                <a:solidFill>
                  <a:srgbClr val="000000"/>
                </a:solidFill>
              </a:rPr>
              <a:t> </a:t>
            </a:r>
            <a:r>
              <a:rPr lang="en-US" altLang="en-US" sz="2600" b="1" u="sng" dirty="0">
                <a:solidFill>
                  <a:srgbClr val="000000"/>
                </a:solidFill>
              </a:rPr>
              <a:t>Amplifier</a:t>
            </a:r>
            <a:endParaRPr lang="en-US" altLang="en-US" sz="2600" u="sng" dirty="0">
              <a:solidFill>
                <a:srgbClr val="000000"/>
              </a:solidFill>
            </a:endParaRPr>
          </a:p>
          <a:p>
            <a:pPr marL="660400" indent="-6604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solidFill>
                  <a:srgbClr val="0000FF"/>
                </a:solidFill>
              </a:rPr>
              <a:t>An “oscillator” is device that produces oscillations (back-and –forth) charges-usually an electronic circuit that produces AC-from a steady (DC) source of power. </a:t>
            </a:r>
          </a:p>
          <a:p>
            <a:pPr marL="660400" indent="-6604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solidFill>
                  <a:srgbClr val="0000FF"/>
                </a:solidFill>
              </a:rPr>
              <a:t>The amplifier circuit requires a DC power supply  source to bias the transistor.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6" y="2574926"/>
            <a:ext cx="51339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400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098" y="1111348"/>
            <a:ext cx="11197884" cy="5120640"/>
          </a:xfrm>
        </p:spPr>
        <p:txBody>
          <a:bodyPr/>
          <a:lstStyle/>
          <a:p>
            <a:pPr marL="660400" indent="-660400"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2) </a:t>
            </a:r>
            <a:r>
              <a:rPr lang="en-US" altLang="en-US" sz="2400" b="1" u="sng" dirty="0">
                <a:solidFill>
                  <a:srgbClr val="000000"/>
                </a:solidFill>
              </a:rPr>
              <a:t>Feedback</a:t>
            </a:r>
            <a:endParaRPr lang="en-US" altLang="en-US" sz="2400" u="sng" dirty="0">
              <a:solidFill>
                <a:srgbClr val="000000"/>
              </a:solidFill>
            </a:endParaRPr>
          </a:p>
          <a:p>
            <a:pPr marL="660400" indent="-660400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FF3300"/>
                </a:solidFill>
              </a:rPr>
              <a:t>Feedback is a condition in which part of the output signal supplied to the input.</a:t>
            </a:r>
          </a:p>
          <a:p>
            <a:pPr marL="660400" indent="-660400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7030A0"/>
                </a:solidFill>
              </a:rPr>
              <a:t>When the oscillator has no input signal, the feedback signal is the input signal for the amplifier in the oscillator circuit.</a:t>
            </a:r>
          </a:p>
          <a:p>
            <a:pPr marL="660400" indent="-660400">
              <a:buFont typeface="Wingdings" panose="05000000000000000000" pitchFamily="2" charset="2"/>
              <a:buChar char="Ø"/>
            </a:pPr>
            <a:r>
              <a:rPr lang="en-US" altLang="en-US" sz="2400" dirty="0"/>
              <a:t>There are two principles of the feedback, negative feedback and positive feedback. </a:t>
            </a:r>
          </a:p>
          <a:p>
            <a:pPr marL="660400" indent="-6604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Oscillators using the principle of positive feedback. Figure  </a:t>
            </a:r>
            <a:r>
              <a:rPr lang="en-US" altLang="en-US" sz="2400" dirty="0" smtClean="0">
                <a:solidFill>
                  <a:srgbClr val="FF0000"/>
                </a:solidFill>
              </a:rPr>
              <a:t>shows </a:t>
            </a:r>
            <a:r>
              <a:rPr lang="en-US" altLang="en-US" sz="2400" dirty="0">
                <a:solidFill>
                  <a:srgbClr val="FF0000"/>
                </a:solidFill>
              </a:rPr>
              <a:t>the basic block diagram of a feedback system: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71" y="4484060"/>
            <a:ext cx="6801729" cy="219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9317" y="211015"/>
            <a:ext cx="10522634" cy="78779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US" sz="71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REQUIREMENT OF AN OSCILLATOR CIRCUITS</a:t>
            </a:r>
            <a:r>
              <a:rPr kumimoji="0" lang="en-US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2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1353" y="990600"/>
            <a:ext cx="11268221" cy="5715000"/>
          </a:xfrm>
        </p:spPr>
        <p:txBody>
          <a:bodyPr>
            <a:noAutofit/>
          </a:bodyPr>
          <a:lstStyle/>
          <a:p>
            <a:pPr marL="660400" indent="-660400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3) </a:t>
            </a:r>
            <a:r>
              <a:rPr lang="en-US" altLang="en-US" b="1" u="sng" dirty="0">
                <a:solidFill>
                  <a:srgbClr val="000000"/>
                </a:solidFill>
              </a:rPr>
              <a:t>Frequency generation circuit</a:t>
            </a:r>
          </a:p>
          <a:p>
            <a:pPr marL="660400" indent="-660400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00FF"/>
                </a:solidFill>
              </a:rPr>
              <a:t>	Feedback signal and the amplifier can not be sure of the swing, it requires the control / frequency generation and it usually placed in the feedback</a:t>
            </a:r>
            <a:r>
              <a:rPr lang="en-US" altLang="en-US" b="1" dirty="0" smtClean="0">
                <a:solidFill>
                  <a:srgbClr val="0000FF"/>
                </a:solidFill>
              </a:rPr>
              <a:t>.</a:t>
            </a:r>
          </a:p>
          <a:p>
            <a:pPr marL="660400" indent="-660400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00FF"/>
                </a:solidFill>
              </a:rPr>
              <a:t/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The frequency generation circuit of the oscillator in the consumer products can divided into</a:t>
            </a:r>
            <a:r>
              <a:rPr lang="en-US" altLang="en-US" b="1" dirty="0" smtClean="0">
                <a:solidFill>
                  <a:srgbClr val="FF0000"/>
                </a:solidFill>
              </a:rPr>
              <a:t>: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err="1">
                <a:solidFill>
                  <a:srgbClr val="000000"/>
                </a:solidFill>
              </a:rPr>
              <a:t>i</a:t>
            </a:r>
            <a:r>
              <a:rPr lang="en-US" altLang="en-US" b="1" dirty="0">
                <a:solidFill>
                  <a:srgbClr val="000000"/>
                </a:solidFill>
              </a:rPr>
              <a:t>. </a:t>
            </a:r>
            <a:r>
              <a:rPr lang="en-US" altLang="en-US" b="1" u="sng" dirty="0">
                <a:solidFill>
                  <a:srgbClr val="000000"/>
                </a:solidFill>
              </a:rPr>
              <a:t>Oscillator that generates audio frequency</a:t>
            </a:r>
          </a:p>
          <a:p>
            <a:pPr marL="660400" indent="-660400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FF3300"/>
                </a:solidFill>
              </a:rPr>
              <a:t>	RC Oscillator Network (Resistance-Capacitor). It is to produce medium and low frequency signals.</a:t>
            </a:r>
            <a:br>
              <a:rPr lang="en-US" altLang="en-US" b="1" dirty="0">
                <a:solidFill>
                  <a:srgbClr val="FF3300"/>
                </a:solidFill>
              </a:rPr>
            </a:b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dirty="0">
                <a:solidFill>
                  <a:srgbClr val="000000"/>
                </a:solidFill>
              </a:rPr>
              <a:t>ii. </a:t>
            </a:r>
            <a:r>
              <a:rPr lang="en-US" altLang="en-US" b="1" u="sng" dirty="0">
                <a:solidFill>
                  <a:srgbClr val="000000"/>
                </a:solidFill>
              </a:rPr>
              <a:t>Oscillator that generates radio frequency</a:t>
            </a:r>
            <a:r>
              <a:rPr lang="en-US" altLang="en-US" b="1" dirty="0"/>
              <a:t>:</a:t>
            </a:r>
          </a:p>
          <a:p>
            <a:pPr marL="660400" indent="-660400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FF3300"/>
                </a:solidFill>
              </a:rPr>
              <a:t>	The oscillator LC network (inductor-capacitor). . It is to produce high frequency signals (&gt; 1MHz), and often it produces a stable frequency.</a:t>
            </a:r>
            <a:br>
              <a:rPr lang="en-US" altLang="en-US" b="1" dirty="0">
                <a:solidFill>
                  <a:srgbClr val="FF3300"/>
                </a:solidFill>
              </a:rPr>
            </a:br>
            <a:endParaRPr lang="en-US" altLang="en-US" b="1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5422" y="211015"/>
            <a:ext cx="11535507" cy="78779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US" sz="71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REQUIREMENT OF AN OSCILLATOR CIRCUITS</a:t>
            </a:r>
            <a:r>
              <a:rPr kumimoji="0" lang="en-US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37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9151" y="304800"/>
            <a:ext cx="11619914" cy="762000"/>
          </a:xfrm>
          <a:solidFill>
            <a:srgbClr val="FF000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b="1" u="sng" dirty="0" smtClean="0">
                <a:solidFill>
                  <a:schemeClr val="bg1"/>
                </a:solidFill>
              </a:rPr>
              <a:t>TYPES OF OSCILLATORS</a:t>
            </a:r>
            <a:endParaRPr lang="en-US" altLang="en-US" sz="3600" b="1" u="sng" dirty="0">
              <a:solidFill>
                <a:schemeClr val="bg1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7115" y="1295400"/>
            <a:ext cx="11099408" cy="518160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There are </a:t>
            </a:r>
            <a:r>
              <a:rPr lang="en-US" altLang="en-US" sz="2400" b="1" dirty="0">
                <a:solidFill>
                  <a:srgbClr val="FF3300"/>
                </a:solidFill>
              </a:rPr>
              <a:t>two types of an oscillators</a:t>
            </a:r>
            <a:r>
              <a:rPr lang="en-US" altLang="en-US" sz="2400" b="1" dirty="0"/>
              <a:t>:</a:t>
            </a:r>
            <a:br>
              <a:rPr lang="en-US" altLang="en-US" sz="2400" b="1" dirty="0"/>
            </a:br>
            <a:r>
              <a:rPr lang="en-US" altLang="en-US" sz="2400" b="1" dirty="0" err="1">
                <a:solidFill>
                  <a:srgbClr val="000000"/>
                </a:solidFill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</a:rPr>
              <a:t>.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    Harmonic </a:t>
            </a:r>
            <a:r>
              <a:rPr lang="en-US" altLang="en-US" sz="2400" b="1" dirty="0">
                <a:solidFill>
                  <a:srgbClr val="000000"/>
                </a:solidFill>
              </a:rPr>
              <a:t>oscillator - the sine wave.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ii.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   Non-harmonic </a:t>
            </a:r>
            <a:r>
              <a:rPr lang="en-US" altLang="en-US" sz="2400" b="1" dirty="0">
                <a:solidFill>
                  <a:srgbClr val="000000"/>
                </a:solidFill>
              </a:rPr>
              <a:t>oscillator - in the fourth wave, triangle wave, etc..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dirty="0" smtClean="0">
                <a:solidFill>
                  <a:srgbClr val="000000"/>
                </a:solidFill>
              </a:rPr>
              <a:t/>
            </a:r>
            <a:br>
              <a:rPr lang="en-US" altLang="en-US" dirty="0" smtClean="0">
                <a:solidFill>
                  <a:srgbClr val="000000"/>
                </a:solidFill>
              </a:rPr>
            </a:br>
            <a:endParaRPr lang="en-US" alt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2400" b="1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endParaRPr lang="en-US" altLang="en-US" sz="2400" b="1" dirty="0" smtClean="0">
              <a:solidFill>
                <a:srgbClr val="000000"/>
              </a:solidFill>
            </a:endParaRP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54" y="3123042"/>
            <a:ext cx="6376816" cy="239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324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401</Words>
  <Application>Microsoft Office PowerPoint</Application>
  <PresentationFormat>Custom</PresentationFormat>
  <Paragraphs>74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OSCILLATORS</vt:lpstr>
      <vt:lpstr> INTRODUCTION </vt:lpstr>
      <vt:lpstr>OSCILLATIONS   </vt:lpstr>
      <vt:lpstr>Slide 4</vt:lpstr>
      <vt:lpstr>BLOCK DIAGRAM OF AN OSCILLATOR</vt:lpstr>
      <vt:lpstr> REQUIREMENT OF AN OSCILLATOR CIRCUITS </vt:lpstr>
      <vt:lpstr>Slide 7</vt:lpstr>
      <vt:lpstr>Slide 8</vt:lpstr>
      <vt:lpstr>TYPES OF OSCILLATORS</vt:lpstr>
      <vt:lpstr>Slide 10</vt:lpstr>
      <vt:lpstr>CRYSTAL OSCILLATOR</vt:lpstr>
      <vt:lpstr>USES OF OSCILLATORS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mani kandan</dc:creator>
  <cp:lastModifiedBy>Varvin</cp:lastModifiedBy>
  <cp:revision>12</cp:revision>
  <dcterms:created xsi:type="dcterms:W3CDTF">2015-10-15T17:23:12Z</dcterms:created>
  <dcterms:modified xsi:type="dcterms:W3CDTF">2022-08-24T16:15:22Z</dcterms:modified>
</cp:coreProperties>
</file>