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62" r:id="rId2"/>
    <p:sldId id="263" r:id="rId3"/>
    <p:sldId id="266" r:id="rId4"/>
    <p:sldId id="267" r:id="rId5"/>
    <p:sldId id="268" r:id="rId6"/>
    <p:sldId id="269" r:id="rId7"/>
    <p:sldId id="270" r:id="rId8"/>
    <p:sldId id="307" r:id="rId9"/>
    <p:sldId id="264" r:id="rId10"/>
    <p:sldId id="286" r:id="rId11"/>
    <p:sldId id="287" r:id="rId12"/>
    <p:sldId id="289" r:id="rId13"/>
    <p:sldId id="284" r:id="rId14"/>
    <p:sldId id="285" r:id="rId15"/>
    <p:sldId id="294" r:id="rId16"/>
    <p:sldId id="297" r:id="rId17"/>
    <p:sldId id="301" r:id="rId18"/>
    <p:sldId id="302" r:id="rId19"/>
    <p:sldId id="305" r:id="rId20"/>
    <p:sldId id="306" r:id="rId21"/>
    <p:sldId id="265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50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12-08-2023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646028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pPr>
              <a:lnSpc>
                <a:spcPct val="150000"/>
              </a:lnSpc>
            </a:pPr>
            <a:endParaRPr lang="en-IN" sz="32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2246050"/>
            <a:ext cx="9144000" cy="1282077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z="4000" dirty="0"/>
              <a:t>IOCL BOTTLING PLANT, PATTIKALAN, HAZOP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87D593E-F8B2-A4D7-2EA6-14E253839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13492" r="61239" b="26217"/>
          <a:stretch/>
        </p:blipFill>
        <p:spPr bwMode="auto">
          <a:xfrm>
            <a:off x="4221159" y="1019596"/>
            <a:ext cx="4922841" cy="48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A7B43-063F-F02D-CDF3-8CA9B035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Node1-Deviation 1.1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33EC6-19CB-5693-D5AA-696CE09579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3" t="22809" r="65576" b="47613"/>
          <a:stretch/>
        </p:blipFill>
        <p:spPr>
          <a:xfrm>
            <a:off x="45513" y="1019596"/>
            <a:ext cx="4148020" cy="3013902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58DD64-A6D6-CCFD-F184-6CF7D7A0588B}"/>
              </a:ext>
            </a:extLst>
          </p:cNvPr>
          <p:cNvSpPr/>
          <p:nvPr/>
        </p:nvSpPr>
        <p:spPr>
          <a:xfrm>
            <a:off x="450116" y="1109961"/>
            <a:ext cx="1951778" cy="113288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6D7E62-999E-B129-8D75-D58DC863308C}"/>
              </a:ext>
            </a:extLst>
          </p:cNvPr>
          <p:cNvCxnSpPr/>
          <p:nvPr/>
        </p:nvCxnSpPr>
        <p:spPr>
          <a:xfrm flipH="1">
            <a:off x="2119523" y="687452"/>
            <a:ext cx="404602" cy="590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341FB-00C3-25D5-23D2-FBC58F16EEB3}"/>
              </a:ext>
            </a:extLst>
          </p:cNvPr>
          <p:cNvCxnSpPr>
            <a:cxnSpLocks/>
          </p:cNvCxnSpPr>
          <p:nvPr/>
        </p:nvCxnSpPr>
        <p:spPr>
          <a:xfrm flipV="1">
            <a:off x="4555816" y="2242846"/>
            <a:ext cx="0" cy="3110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5F99EF-A16C-FE8A-1FD5-040296088EEC}"/>
              </a:ext>
            </a:extLst>
          </p:cNvPr>
          <p:cNvCxnSpPr>
            <a:cxnSpLocks/>
          </p:cNvCxnSpPr>
          <p:nvPr/>
        </p:nvCxnSpPr>
        <p:spPr>
          <a:xfrm>
            <a:off x="4393975" y="5441894"/>
            <a:ext cx="2771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616838-1CFA-4EE2-6F69-9D599140309A}"/>
              </a:ext>
            </a:extLst>
          </p:cNvPr>
          <p:cNvSpPr/>
          <p:nvPr/>
        </p:nvSpPr>
        <p:spPr>
          <a:xfrm>
            <a:off x="6837770" y="1844984"/>
            <a:ext cx="979136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FAE4F0-8A91-4BC0-12FB-78BAB1D42F6A}"/>
              </a:ext>
            </a:extLst>
          </p:cNvPr>
          <p:cNvCxnSpPr>
            <a:cxnSpLocks/>
          </p:cNvCxnSpPr>
          <p:nvPr/>
        </p:nvCxnSpPr>
        <p:spPr>
          <a:xfrm>
            <a:off x="2401893" y="1705696"/>
            <a:ext cx="4435877" cy="495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0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A839-0ADF-5779-BD43-ADD48D3A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Node1-Deviation 1.2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9CBF4D-CD58-C4A4-8645-E63B157C3A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13492" r="61239" b="26217"/>
          <a:stretch/>
        </p:blipFill>
        <p:spPr bwMode="auto">
          <a:xfrm>
            <a:off x="3808346" y="1056987"/>
            <a:ext cx="5335654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3BF69-1B1A-3D4B-6F6E-82333FE31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99" y="2343430"/>
            <a:ext cx="4018126" cy="13249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489934-287A-0B19-DD42-D004E8C35D25}"/>
              </a:ext>
            </a:extLst>
          </p:cNvPr>
          <p:cNvSpPr/>
          <p:nvPr/>
        </p:nvSpPr>
        <p:spPr>
          <a:xfrm>
            <a:off x="2129231" y="2374691"/>
            <a:ext cx="1951778" cy="11275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50E5C-5828-A689-C93C-C2FB5141F607}"/>
              </a:ext>
            </a:extLst>
          </p:cNvPr>
          <p:cNvCxnSpPr>
            <a:cxnSpLocks/>
          </p:cNvCxnSpPr>
          <p:nvPr/>
        </p:nvCxnSpPr>
        <p:spPr>
          <a:xfrm>
            <a:off x="2466109" y="1767937"/>
            <a:ext cx="639011" cy="559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591714-B722-6AA7-0ACF-AF779F23E054}"/>
              </a:ext>
            </a:extLst>
          </p:cNvPr>
          <p:cNvCxnSpPr>
            <a:cxnSpLocks/>
          </p:cNvCxnSpPr>
          <p:nvPr/>
        </p:nvCxnSpPr>
        <p:spPr>
          <a:xfrm flipV="1">
            <a:off x="4081009" y="2272146"/>
            <a:ext cx="671946" cy="56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434B2C5-FDEE-A3D7-8F5F-0C78737DA03D}"/>
              </a:ext>
            </a:extLst>
          </p:cNvPr>
          <p:cNvSpPr/>
          <p:nvPr/>
        </p:nvSpPr>
        <p:spPr>
          <a:xfrm>
            <a:off x="4353672" y="2024065"/>
            <a:ext cx="979136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27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9C1-C936-0E81-DFB2-03000024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B3EB758-47B2-9CEF-EDFE-36E26FE82D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13492" r="61239" b="26217"/>
          <a:stretch/>
        </p:blipFill>
        <p:spPr bwMode="auto">
          <a:xfrm>
            <a:off x="4906436" y="1027688"/>
            <a:ext cx="3921976" cy="383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25FE95-C2C1-1827-A949-11F60E5E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1300"/>
            <a:ext cx="9144000" cy="128364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3EBC462-BBC3-9221-4DB3-31B2F4F3383F}"/>
              </a:ext>
            </a:extLst>
          </p:cNvPr>
          <p:cNvSpPr/>
          <p:nvPr/>
        </p:nvSpPr>
        <p:spPr>
          <a:xfrm>
            <a:off x="7192222" y="4992786"/>
            <a:ext cx="1951778" cy="117982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722055-9BF5-779B-9A7E-40318B3889E9}"/>
              </a:ext>
            </a:extLst>
          </p:cNvPr>
          <p:cNvCxnSpPr>
            <a:cxnSpLocks/>
          </p:cNvCxnSpPr>
          <p:nvPr/>
        </p:nvCxnSpPr>
        <p:spPr>
          <a:xfrm flipH="1" flipV="1">
            <a:off x="6867424" y="4369699"/>
            <a:ext cx="814540" cy="70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F428FD-BD55-A3A5-020B-50E314EF567E}"/>
              </a:ext>
            </a:extLst>
          </p:cNvPr>
          <p:cNvSpPr/>
          <p:nvPr/>
        </p:nvSpPr>
        <p:spPr>
          <a:xfrm>
            <a:off x="6479874" y="3921607"/>
            <a:ext cx="685292" cy="6116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5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AAA0-B562-5573-DB63-7D560770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HAZOP Report-</a:t>
            </a:r>
            <a:r>
              <a:rPr lang="en-IN" dirty="0"/>
              <a:t>Refinery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2DA8B-F350-750E-B789-65D0FF7026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050987"/>
            <a:ext cx="9144000" cy="5009948"/>
          </a:xfrm>
        </p:spPr>
      </p:pic>
    </p:spTree>
    <p:extLst>
      <p:ext uri="{BB962C8B-B14F-4D97-AF65-F5344CB8AC3E}">
        <p14:creationId xmlns:p14="http://schemas.microsoft.com/office/powerpoint/2010/main" val="72586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8CC8-FE04-B190-F5BB-DB6CC1BA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FA566-C6F7-11A1-33FF-0F4533EE9E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461" t="4186" r="461" b="14128"/>
          <a:stretch/>
        </p:blipFill>
        <p:spPr>
          <a:xfrm>
            <a:off x="-72828" y="1003412"/>
            <a:ext cx="9216829" cy="25328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C4D9E-7C81-8889-06A1-47D583C7F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203"/>
          <a:stretch/>
        </p:blipFill>
        <p:spPr>
          <a:xfrm>
            <a:off x="0" y="3673783"/>
            <a:ext cx="9144000" cy="28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3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A107-07B7-11EC-058C-83FE5B25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5BE2C-C2DD-33E7-D36F-7F8E72C483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7125"/>
          <a:stretch/>
        </p:blipFill>
        <p:spPr>
          <a:xfrm>
            <a:off x="0" y="1019276"/>
            <a:ext cx="9144000" cy="269496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F5DFE55-B4D7-BACA-F6DE-DD6085D5D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4" b="13301"/>
          <a:stretch/>
        </p:blipFill>
        <p:spPr bwMode="auto">
          <a:xfrm>
            <a:off x="0" y="3714244"/>
            <a:ext cx="9144000" cy="269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71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60C2-13BB-EB6C-9BDD-F1ADAD6F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0D97F-7008-178D-681F-57ECE31EB2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39973" y="1021002"/>
            <a:ext cx="5392006" cy="5464221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E6490B0-CF32-8DE8-2F1B-7A7FA76B6A11}"/>
              </a:ext>
            </a:extLst>
          </p:cNvPr>
          <p:cNvSpPr/>
          <p:nvPr/>
        </p:nvSpPr>
        <p:spPr>
          <a:xfrm>
            <a:off x="3435928" y="1620982"/>
            <a:ext cx="1808018" cy="180801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3F7758-3B10-AB1C-3FCF-2AF998940538}"/>
              </a:ext>
            </a:extLst>
          </p:cNvPr>
          <p:cNvCxnSpPr>
            <a:cxnSpLocks/>
          </p:cNvCxnSpPr>
          <p:nvPr/>
        </p:nvCxnSpPr>
        <p:spPr>
          <a:xfrm flipH="1">
            <a:off x="4849091" y="284018"/>
            <a:ext cx="1544782" cy="1482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71CC6E7-9E98-CDF1-3C6B-99ABF7D8CFD1}"/>
              </a:ext>
            </a:extLst>
          </p:cNvPr>
          <p:cNvSpPr/>
          <p:nvPr/>
        </p:nvSpPr>
        <p:spPr>
          <a:xfrm>
            <a:off x="5243946" y="1766455"/>
            <a:ext cx="777292" cy="229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7BCE33-C54E-B774-5A23-B9937B83A178}"/>
              </a:ext>
            </a:extLst>
          </p:cNvPr>
          <p:cNvSpPr/>
          <p:nvPr/>
        </p:nvSpPr>
        <p:spPr>
          <a:xfrm>
            <a:off x="5865962" y="4132053"/>
            <a:ext cx="810883" cy="148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CF2520-279E-E0A4-7549-7651F2E89E4B}"/>
              </a:ext>
            </a:extLst>
          </p:cNvPr>
          <p:cNvCxnSpPr>
            <a:cxnSpLocks/>
          </p:cNvCxnSpPr>
          <p:nvPr/>
        </p:nvCxnSpPr>
        <p:spPr>
          <a:xfrm flipH="1" flipV="1">
            <a:off x="6021238" y="3001992"/>
            <a:ext cx="1808018" cy="100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1836EA-FF2F-9742-A39E-3E1EC5444509}"/>
              </a:ext>
            </a:extLst>
          </p:cNvPr>
          <p:cNvCxnSpPr/>
          <p:nvPr/>
        </p:nvCxnSpPr>
        <p:spPr>
          <a:xfrm flipH="1">
            <a:off x="6676845" y="4010870"/>
            <a:ext cx="1152411" cy="561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4A96FAD-3922-B3D5-2808-FFF15FE18956}"/>
              </a:ext>
            </a:extLst>
          </p:cNvPr>
          <p:cNvSpPr/>
          <p:nvPr/>
        </p:nvSpPr>
        <p:spPr>
          <a:xfrm>
            <a:off x="7829256" y="3549316"/>
            <a:ext cx="1152411" cy="8619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Region of Very High Risk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B0C9F1-5626-7D12-899D-8EC54BBA2774}"/>
              </a:ext>
            </a:extLst>
          </p:cNvPr>
          <p:cNvSpPr/>
          <p:nvPr/>
        </p:nvSpPr>
        <p:spPr>
          <a:xfrm>
            <a:off x="6304548" y="284018"/>
            <a:ext cx="1407694" cy="473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Region of Intermediate Risk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36D4A-BE1D-7E8D-C337-CF746BECD4A9}"/>
              </a:ext>
            </a:extLst>
          </p:cNvPr>
          <p:cNvSpPr/>
          <p:nvPr/>
        </p:nvSpPr>
        <p:spPr>
          <a:xfrm>
            <a:off x="161859" y="4968814"/>
            <a:ext cx="1642878" cy="16861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Region of Very Low Risk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67346D-DD40-2294-901D-F724F2F4C18D}"/>
              </a:ext>
            </a:extLst>
          </p:cNvPr>
          <p:cNvSpPr/>
          <p:nvPr/>
        </p:nvSpPr>
        <p:spPr>
          <a:xfrm>
            <a:off x="2983832" y="4692316"/>
            <a:ext cx="1323473" cy="9221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1165DA-4AA5-3D31-D792-D906C45C6ED0}"/>
              </a:ext>
            </a:extLst>
          </p:cNvPr>
          <p:cNvCxnSpPr/>
          <p:nvPr/>
        </p:nvCxnSpPr>
        <p:spPr>
          <a:xfrm flipV="1">
            <a:off x="1425175" y="5414211"/>
            <a:ext cx="1642878" cy="422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9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F908-0ECF-CE29-8DB8-1822C974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Code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CBF-DBD4-DF98-0FD6-AC85DBF392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pd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np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Hypothetical deviations with risk criteria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deviations_data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'Node'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'Crude Oil Distillation Unit'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'Hydrogen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Plant'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'Catalytic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Reforming Unit'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'Deviation'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Pressure Exceeding Limits'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'Leaks or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Spills'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'Inadequate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Heat Exchange'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'Guide Word'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'Other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Than'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'Other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Than'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'Parameter'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'Pressure exceeding limits'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'Leakage or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spillage'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'Prevent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promptly address leaks or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spills'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'Optimize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heat exchangers and fouling prevention'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'Design Intent'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'Maintain proper pressure control 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 chemicals A and B to form compound X'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'Cause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'Failure of temperature control system'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'Blockage in the flow line'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 Category'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'Fire/Explosion'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'Quality/Productivity'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'IPL Requirement'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'Temperature sensor with alarm and automatic shutdown'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'Flow rate monitoring system with interlock'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'LOPA Requirement'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'Safety interlock and emergency shutdown system'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'Additional flow sensors for redundancy'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'PHA Recommendation'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'Safety Training'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'Preventive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Maintenance'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'Resource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Allocation'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'Priority'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Medium'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'Responsible Party'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Operations Team'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'Maintenance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Team'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'Management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Team'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'Comments'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'Provide appropriate safety training to all employees to ensure awareness and compliance with safety procedures.'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5424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95F9-FBEB-9CCC-5E32-3024604C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F397-00BC-DA14-B366-D9294C0DD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'Establish a preventive maintenance program to regularly inspect and maintain critical equipment for optimal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performance.'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'Allocate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sufficient resources and budget for safety initiatives, equipment upgrades, and ongoing maintenance activities.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'],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'Safeguard'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'Pressure Relief Valve'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'Fire Detection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'Emergency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Shutdown System'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'Risk Criteria'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'Tolerable if frequency &lt; 1/year'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'Tolerable if production loss &lt; 5%'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the deviations data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Risk levels mapping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risk_levels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'Medium'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Map consequence severity and likelihood to risk levels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 Severity Level'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].map(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risk_levels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'Likelihood Level'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'Priority'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].map(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risk_levels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5565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50C-BC6B-728D-E60D-418DDFD9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2B91-CFA8-DE94-CDB3-B1EDA1B964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the risk matrix (original)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 \ Likelihood'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'Insignificant'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'Moderate'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'Severe'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1'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2'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3'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4'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5'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the risk matrix (original)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the risk levels as index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risk_matrix_df.set_index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 \ Likelihood'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a row and column of zeros to the original risk matrix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zero_row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risk_matrix_df.columns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'Zero'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pd.concat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zero_row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pd.concat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zero_row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4209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F7F3-450A-6C6F-101E-FB4ACEB4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C93D-5AB3-4BEA-0BDE-B124A825DB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66037-D4BE-D243-3BD9-F748E09DF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/>
          <a:stretch/>
        </p:blipFill>
        <p:spPr>
          <a:xfrm>
            <a:off x="0" y="1014474"/>
            <a:ext cx="9144000" cy="522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19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F9E0-A11B-8CB2-A46B-1BA4B985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2503-E053-407B-09C7-9DCB78DF1A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the mirrored risk matrix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upper_triangle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np.triu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risk_matrix_df_with_zeros.values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np.concatenate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upper_triangle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upper_triangle.T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the mirrored risk matrix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 = list(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risk_matrix_df_with_zeros.columns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index = list(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list(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:][::-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=columns,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=index)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the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DataFrames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Excel files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output_deviations_file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'hazop_deviations_with_risk_matrix.xlsx'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output_risk_matrix_file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'hazop_risk_matrix_mirrored.xlsx'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deviations_df.to_excel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output_deviations_file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mirrored_risk_matrix_df.to_excel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output_risk_matrix_file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8125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301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D24E-649F-31EC-03D8-5C7E73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4A74F-6E2D-3C60-6244-CEDA194607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"/>
          <a:stretch/>
        </p:blipFill>
        <p:spPr>
          <a:xfrm>
            <a:off x="1" y="981512"/>
            <a:ext cx="9144000" cy="5270607"/>
          </a:xfrm>
        </p:spPr>
      </p:pic>
    </p:spTree>
    <p:extLst>
      <p:ext uri="{BB962C8B-B14F-4D97-AF65-F5344CB8AC3E}">
        <p14:creationId xmlns:p14="http://schemas.microsoft.com/office/powerpoint/2010/main" val="195965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9AFD-EF94-D784-3677-DE210255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Deviations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387D7-5EF4-9646-701A-E59B4A6B4E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"/>
          <a:stretch/>
        </p:blipFill>
        <p:spPr>
          <a:xfrm>
            <a:off x="0" y="1011809"/>
            <a:ext cx="9144000" cy="5338657"/>
          </a:xfrm>
        </p:spPr>
      </p:pic>
    </p:spTree>
    <p:extLst>
      <p:ext uri="{BB962C8B-B14F-4D97-AF65-F5344CB8AC3E}">
        <p14:creationId xmlns:p14="http://schemas.microsoft.com/office/powerpoint/2010/main" val="95354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6179-0F5C-D218-A108-E20906B6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PHA Worksheet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33F87-83A1-2ED8-83A7-155647D31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82629F5-F154-EE8A-7EA1-497C3D564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006278"/>
            <a:ext cx="9144000" cy="5390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37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4D85-6F16-81BE-4B4F-6AE877BA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Recommendations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D4C44-A765-0893-F55D-E838A5BB80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639"/>
            <a:ext cx="9144000" cy="5332216"/>
          </a:xfrm>
        </p:spPr>
      </p:pic>
    </p:spTree>
    <p:extLst>
      <p:ext uri="{BB962C8B-B14F-4D97-AF65-F5344CB8AC3E}">
        <p14:creationId xmlns:p14="http://schemas.microsoft.com/office/powerpoint/2010/main" val="184768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0957-E8B7-3CA5-E2AE-AFB8FE75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2"/>
                </a:solidFill>
              </a:rPr>
              <a:t>Safegaurds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DE1ED-9AA2-CB96-126D-9777C15E8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"/>
          <a:stretch/>
        </p:blipFill>
        <p:spPr>
          <a:xfrm>
            <a:off x="0" y="995320"/>
            <a:ext cx="9144000" cy="5389296"/>
          </a:xfrm>
        </p:spPr>
      </p:pic>
    </p:spTree>
    <p:extLst>
      <p:ext uri="{BB962C8B-B14F-4D97-AF65-F5344CB8AC3E}">
        <p14:creationId xmlns:p14="http://schemas.microsoft.com/office/powerpoint/2010/main" val="11581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D88F-4353-E905-93E7-8A4DE054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of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E59C-27F0-1A56-F07E-C15A898B64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Identify the hazards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Identify the people who might be harmed and how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Evaluate the risks and decide on precautions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Record the significant findings &amp; implement them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Review and update as necessary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</a:rPr>
              <a:t>RISK= Probability x </a:t>
            </a:r>
            <a:r>
              <a:rPr lang="en-US" dirty="0" err="1">
                <a:latin typeface="Times New Roman" panose="02020603050405020304" pitchFamily="18" charset="0"/>
              </a:rPr>
              <a:t>Serevity</a:t>
            </a:r>
            <a:endParaRPr lang="en-US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</a:rPr>
              <a:t>Likelihood-&gt; Chances of </a:t>
            </a:r>
            <a:r>
              <a:rPr lang="en-US" dirty="0" err="1">
                <a:latin typeface="Times New Roman" panose="02020603050405020304" pitchFamily="18" charset="0"/>
              </a:rPr>
              <a:t>occurence</a:t>
            </a:r>
            <a:r>
              <a:rPr lang="en-US" dirty="0">
                <a:latin typeface="Times New Roman" panose="02020603050405020304" pitchFamily="18" charset="0"/>
              </a:rPr>
              <a:t> (Accident)</a:t>
            </a:r>
          </a:p>
          <a:p>
            <a:pPr marL="0" indent="0" algn="ctr">
              <a:buNone/>
            </a:pPr>
            <a:r>
              <a:rPr lang="en-US" dirty="0" err="1">
                <a:latin typeface="Times New Roman" panose="02020603050405020304" pitchFamily="18" charset="0"/>
              </a:rPr>
              <a:t>Consequnces</a:t>
            </a:r>
            <a:r>
              <a:rPr lang="en-US" dirty="0">
                <a:latin typeface="Times New Roman" panose="02020603050405020304" pitchFamily="18" charset="0"/>
              </a:rPr>
              <a:t>-&gt;Results of Accident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</a:rPr>
              <a:t>Green</a:t>
            </a:r>
            <a:r>
              <a:rPr lang="en-US" dirty="0">
                <a:latin typeface="Times New Roman" panose="02020603050405020304" pitchFamily="18" charset="0"/>
              </a:rPr>
              <a:t>- Very less Risk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Yellow</a:t>
            </a:r>
            <a:r>
              <a:rPr lang="en-US" dirty="0">
                <a:latin typeface="Times New Roman" panose="02020603050405020304" pitchFamily="18" charset="0"/>
              </a:rPr>
              <a:t>- Suitable for work</a:t>
            </a:r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  <a:latin typeface="Times New Roman" panose="02020603050405020304" pitchFamily="18" charset="0"/>
              </a:rPr>
              <a:t>Red</a:t>
            </a:r>
            <a:r>
              <a:rPr lang="en-US" dirty="0">
                <a:latin typeface="Times New Roman" panose="02020603050405020304" pitchFamily="18" charset="0"/>
              </a:rPr>
              <a:t>- High Risk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1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B47C-82B5-98D0-F078-972A2B49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18CBEF-3561-31F2-09E6-6A1FA261E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t="1877" r="-36" b="550"/>
          <a:stretch/>
        </p:blipFill>
        <p:spPr>
          <a:xfrm>
            <a:off x="0" y="1009204"/>
            <a:ext cx="9144000" cy="5316392"/>
          </a:xfrm>
        </p:spPr>
      </p:pic>
      <p:sp>
        <p:nvSpPr>
          <p:cNvPr id="4" name="TextBox 3"/>
          <p:cNvSpPr txBox="1"/>
          <p:nvPr/>
        </p:nvSpPr>
        <p:spPr>
          <a:xfrm>
            <a:off x="3408219" y="5146963"/>
            <a:ext cx="49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25836" y="4724400"/>
            <a:ext cx="30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466540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7367</TotalTime>
  <Words>1010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Franklin Gothic Demi</vt:lpstr>
      <vt:lpstr>Times New Roman</vt:lpstr>
      <vt:lpstr>IITR_PPT_Template</vt:lpstr>
      <vt:lpstr>PowerPoint Presentation</vt:lpstr>
      <vt:lpstr>Overview</vt:lpstr>
      <vt:lpstr>Nodes</vt:lpstr>
      <vt:lpstr>Deviations</vt:lpstr>
      <vt:lpstr>PHA Worksheet</vt:lpstr>
      <vt:lpstr>Recommendations</vt:lpstr>
      <vt:lpstr>Safegaurds</vt:lpstr>
      <vt:lpstr>Steps of Risk Assessment</vt:lpstr>
      <vt:lpstr>Risk Matrix</vt:lpstr>
      <vt:lpstr>Node1-Deviation 1.1</vt:lpstr>
      <vt:lpstr>Node1-Deviation 1.2</vt:lpstr>
      <vt:lpstr>PowerPoint Presentation</vt:lpstr>
      <vt:lpstr>HAZOP Report-Refinery</vt:lpstr>
      <vt:lpstr>PowerPoint Presentation</vt:lpstr>
      <vt:lpstr>PowerPoint Presentation</vt:lpstr>
      <vt:lpstr>Risk Matrix</vt:lpstr>
      <vt:lpstr>ML Code Form</vt:lpstr>
      <vt:lpstr>PowerPoint Presentation</vt:lpstr>
      <vt:lpstr>PowerPoint Presentation</vt:lpstr>
      <vt:lpstr>PowerPoint Presentation</vt:lpstr>
      <vt:lpstr>Thank you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Ayush Gupta</cp:lastModifiedBy>
  <cp:revision>343</cp:revision>
  <dcterms:created xsi:type="dcterms:W3CDTF">2015-07-18T13:17:54Z</dcterms:created>
  <dcterms:modified xsi:type="dcterms:W3CDTF">2023-08-12T13:51:36Z</dcterms:modified>
  <cp:version>v1</cp:version>
</cp:coreProperties>
</file>