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9"/>
  </p:notesMasterIdLst>
  <p:sldIdLst>
    <p:sldId id="262" r:id="rId2"/>
    <p:sldId id="263" r:id="rId3"/>
    <p:sldId id="264" r:id="rId4"/>
    <p:sldId id="272" r:id="rId5"/>
    <p:sldId id="273" r:id="rId6"/>
    <p:sldId id="274" r:id="rId7"/>
    <p:sldId id="275" r:id="rId8"/>
    <p:sldId id="276" r:id="rId9"/>
    <p:sldId id="266" r:id="rId10"/>
    <p:sldId id="277" r:id="rId11"/>
    <p:sldId id="278" r:id="rId12"/>
    <p:sldId id="267" r:id="rId13"/>
    <p:sldId id="268" r:id="rId14"/>
    <p:sldId id="269" r:id="rId15"/>
    <p:sldId id="270" r:id="rId16"/>
    <p:sldId id="271" r:id="rId17"/>
    <p:sldId id="265" r:id="rId1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2494" y="9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68DC72-0701-4922-B9D1-CBFB540736DA}" type="datetimeFigureOut">
              <a:rPr lang="en-IN" smtClean="0"/>
              <a:t>02-08-2023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433DB3-0243-45D5-87FD-27D2F51D2003}" type="slidenum">
              <a:rPr lang="en-IN" smtClean="0"/>
              <a:t>‹#›</a:t>
            </a:fld>
            <a:endParaRPr lang="en-IN"/>
          </a:p>
        </p:txBody>
      </p:sp>
    </p:spTree>
    <p:extLst>
      <p:ext uri="{BB962C8B-B14F-4D97-AF65-F5344CB8AC3E}">
        <p14:creationId xmlns:p14="http://schemas.microsoft.com/office/powerpoint/2010/main" val="1069364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52529" cy="736270"/>
          </a:xfrm>
          <a:prstGeom prst="rect">
            <a:avLst/>
          </a:prstGeom>
          <a:gradFill>
            <a:gsLst>
              <a:gs pos="1000">
                <a:srgbClr val="166018"/>
              </a:gs>
              <a:gs pos="52000">
                <a:srgbClr val="00B0F0"/>
              </a:gs>
              <a:gs pos="100000">
                <a:schemeClr val="tx2">
                  <a:lumMod val="75000"/>
                </a:schemeClr>
              </a:gs>
              <a:gs pos="100000">
                <a:srgbClr val="4D0808"/>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prstClr val="white"/>
                </a:solidFill>
                <a:latin typeface="Franklin Gothic Demi" pitchFamily="34" charset="0"/>
              </a:rPr>
              <a:t>INDIAN INSTITUTE OF TECHNOLOGY ROORKEE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7895" y="-1281"/>
            <a:ext cx="755828" cy="732103"/>
          </a:xfrm>
          <a:prstGeom prst="rect">
            <a:avLst/>
          </a:prstGeom>
        </p:spPr>
      </p:pic>
      <p:pic>
        <p:nvPicPr>
          <p:cNvPr id="102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6150"/>
            <a:ext cx="9133727" cy="185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7814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64285" y="-1480"/>
            <a:ext cx="979715" cy="961360"/>
          </a:xfrm>
          <a:prstGeom prst="rect">
            <a:avLst/>
          </a:prstGeom>
        </p:spPr>
      </p:pic>
      <p:cxnSp>
        <p:nvCxnSpPr>
          <p:cNvPr id="8" name="Straight Connector 7"/>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userDrawn="1"/>
        </p:nvPicPr>
        <p:blipFill>
          <a:blip r:embed="rId4">
            <a:lum bright="3000"/>
          </a:blip>
          <a:stretch>
            <a:fillRect/>
          </a:stretch>
        </p:blipFill>
        <p:spPr>
          <a:xfrm>
            <a:off x="1873072" y="2118212"/>
            <a:ext cx="5321656" cy="3510576"/>
          </a:xfrm>
          <a:prstGeom prst="rect">
            <a:avLst/>
          </a:prstGeom>
        </p:spPr>
      </p:pic>
      <p:sp>
        <p:nvSpPr>
          <p:cNvPr id="17"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
        <p:nvSpPr>
          <p:cNvPr id="11" name="Title 1"/>
          <p:cNvSpPr>
            <a:spLocks noGrp="1"/>
          </p:cNvSpPr>
          <p:nvPr>
            <p:ph type="title"/>
          </p:nvPr>
        </p:nvSpPr>
        <p:spPr>
          <a:xfrm>
            <a:off x="180654" y="202990"/>
            <a:ext cx="7042080" cy="554587"/>
          </a:xfrm>
        </p:spPr>
        <p:txBody>
          <a:bodyPr/>
          <a:lstStyle>
            <a:lvl1pPr algn="l">
              <a:defRPr sz="3200" b="1"/>
            </a:lvl1pPr>
          </a:lstStyle>
          <a:p>
            <a:r>
              <a:rPr lang="en-US" dirty="0"/>
              <a:t>Click to edit Master title style</a:t>
            </a:r>
            <a:endParaRPr lang="en-IN" dirty="0"/>
          </a:p>
        </p:txBody>
      </p:sp>
      <p:sp>
        <p:nvSpPr>
          <p:cNvPr id="12" name="Content Placeholder 3"/>
          <p:cNvSpPr>
            <a:spLocks noGrp="1"/>
          </p:cNvSpPr>
          <p:nvPr>
            <p:ph sz="half" idx="2"/>
          </p:nvPr>
        </p:nvSpPr>
        <p:spPr>
          <a:xfrm>
            <a:off x="180653" y="1173984"/>
            <a:ext cx="8768137" cy="5223272"/>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218656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lum bright="3000"/>
          </a:blip>
          <a:stretch>
            <a:fillRect/>
          </a:stretch>
        </p:blipFill>
        <p:spPr>
          <a:xfrm>
            <a:off x="1873072" y="2118212"/>
            <a:ext cx="5321656" cy="3510576"/>
          </a:xfrm>
          <a:prstGeom prst="rect">
            <a:avLst/>
          </a:prstGeom>
        </p:spPr>
      </p:pic>
      <p:sp>
        <p:nvSpPr>
          <p:cNvPr id="2" name="Title 1"/>
          <p:cNvSpPr>
            <a:spLocks noGrp="1"/>
          </p:cNvSpPr>
          <p:nvPr>
            <p:ph type="title"/>
          </p:nvPr>
        </p:nvSpPr>
        <p:spPr>
          <a:xfrm>
            <a:off x="180654" y="202990"/>
            <a:ext cx="7042080" cy="554587"/>
          </a:xfrm>
        </p:spPr>
        <p:txBody>
          <a:bodyPr/>
          <a:lstStyle>
            <a:lvl1pPr algn="l">
              <a:defRPr sz="3200" b="1"/>
            </a:lvl1pPr>
          </a:lstStyle>
          <a:p>
            <a:r>
              <a:rPr lang="en-US" dirty="0"/>
              <a:t>Click to edit Master title style</a:t>
            </a:r>
            <a:endParaRPr lang="en-IN" dirty="0"/>
          </a:p>
        </p:txBody>
      </p:sp>
      <p:sp>
        <p:nvSpPr>
          <p:cNvPr id="3" name="Text Placeholder 2"/>
          <p:cNvSpPr>
            <a:spLocks noGrp="1"/>
          </p:cNvSpPr>
          <p:nvPr>
            <p:ph type="body" idx="1"/>
          </p:nvPr>
        </p:nvSpPr>
        <p:spPr>
          <a:xfrm>
            <a:off x="180654" y="1132413"/>
            <a:ext cx="4288604" cy="480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80654" y="1613043"/>
            <a:ext cx="4288604" cy="4784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p:cNvSpPr>
            <a:spLocks noGrp="1"/>
          </p:cNvSpPr>
          <p:nvPr>
            <p:ph type="body" sz="quarter" idx="3"/>
          </p:nvPr>
        </p:nvSpPr>
        <p:spPr>
          <a:xfrm>
            <a:off x="4645025" y="1125166"/>
            <a:ext cx="4242121" cy="4878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1613043"/>
            <a:ext cx="4242121" cy="4784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0" name="Picture 9"/>
          <p:cNvPicPr>
            <a:picLocks noChangeAspect="1"/>
          </p:cNvPicPr>
          <p:nvPr userDrawn="1"/>
        </p:nvPicPr>
        <p:blipFill>
          <a:blip r:embed="rId3"/>
          <a:stretch>
            <a:fillRect/>
          </a:stretch>
        </p:blipFill>
        <p:spPr>
          <a:xfrm>
            <a:off x="8164285" y="-1480"/>
            <a:ext cx="979715" cy="961360"/>
          </a:xfrm>
          <a:prstGeom prst="rect">
            <a:avLst/>
          </a:prstGeom>
        </p:spPr>
      </p:pic>
      <p:cxnSp>
        <p:nvCxnSpPr>
          <p:cNvPr id="11" name="Straight Connector 10"/>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Tree>
    <p:extLst>
      <p:ext uri="{BB962C8B-B14F-4D97-AF65-F5344CB8AC3E}">
        <p14:creationId xmlns:p14="http://schemas.microsoft.com/office/powerpoint/2010/main" val="261892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lum bright="3000"/>
          </a:blip>
          <a:stretch>
            <a:fillRect/>
          </a:stretch>
        </p:blipFill>
        <p:spPr>
          <a:xfrm>
            <a:off x="1873072" y="2118212"/>
            <a:ext cx="5321656" cy="3510576"/>
          </a:xfrm>
          <a:prstGeom prst="rect">
            <a:avLst/>
          </a:prstGeom>
        </p:spPr>
      </p:pic>
      <p:pic>
        <p:nvPicPr>
          <p:cNvPr id="6" name="Picture 5"/>
          <p:cNvPicPr>
            <a:picLocks noChangeAspect="1"/>
          </p:cNvPicPr>
          <p:nvPr userDrawn="1"/>
        </p:nvPicPr>
        <p:blipFill>
          <a:blip r:embed="rId3"/>
          <a:stretch>
            <a:fillRect/>
          </a:stretch>
        </p:blipFill>
        <p:spPr>
          <a:xfrm>
            <a:off x="8164285" y="-1480"/>
            <a:ext cx="979715" cy="961360"/>
          </a:xfrm>
          <a:prstGeom prst="rect">
            <a:avLst/>
          </a:prstGeom>
        </p:spPr>
      </p:pic>
      <p:cxnSp>
        <p:nvCxnSpPr>
          <p:cNvPr id="7" name="Straight Connector 6"/>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Tree>
    <p:extLst>
      <p:ext uri="{BB962C8B-B14F-4D97-AF65-F5344CB8AC3E}">
        <p14:creationId xmlns:p14="http://schemas.microsoft.com/office/powerpoint/2010/main" val="77751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17"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
        <p:nvSpPr>
          <p:cNvPr id="11" name="Title 1"/>
          <p:cNvSpPr>
            <a:spLocks noGrp="1"/>
          </p:cNvSpPr>
          <p:nvPr>
            <p:ph type="title" hasCustomPrompt="1"/>
          </p:nvPr>
        </p:nvSpPr>
        <p:spPr>
          <a:xfrm>
            <a:off x="3363913" y="2971801"/>
            <a:ext cx="2452687" cy="711200"/>
          </a:xfrm>
        </p:spPr>
        <p:txBody>
          <a:bodyPr anchor="t"/>
          <a:lstStyle>
            <a:lvl1pPr algn="ctr">
              <a:defRPr sz="3600" b="1" cap="none"/>
            </a:lvl1pPr>
          </a:lstStyle>
          <a:p>
            <a:r>
              <a:rPr lang="en-US" dirty="0"/>
              <a:t>Thanks…</a:t>
            </a:r>
            <a:endParaRPr lang="en-IN" dirty="0"/>
          </a:p>
        </p:txBody>
      </p:sp>
      <p:cxnSp>
        <p:nvCxnSpPr>
          <p:cNvPr id="12" name="Straight Connector 11"/>
          <p:cNvCxnSpPr/>
          <p:nvPr userDrawn="1"/>
        </p:nvCxnSpPr>
        <p:spPr>
          <a:xfrm>
            <a:off x="3595524" y="3619535"/>
            <a:ext cx="2009553"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0766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a:solidFill>
                  <a:schemeClr val="tx1">
                    <a:tint val="75000"/>
                  </a:schemeClr>
                </a:solidFill>
                <a:cs typeface="+mn-cs"/>
              </a:defRPr>
            </a:lvl1pPr>
          </a:lstStyle>
          <a:p>
            <a:pPr>
              <a:defRPr/>
            </a:pPr>
            <a:fld id="{247F8E96-40AA-459E-91AA-55A5F97CAAA0}" type="datetime1">
              <a:rPr lang="en-US" smtClean="0">
                <a:solidFill>
                  <a:prstClr val="black">
                    <a:tint val="75000"/>
                  </a:prstClr>
                </a:solidFill>
              </a:rPr>
              <a:t>8/2/2023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200">
                <a:solidFill>
                  <a:schemeClr val="tx1">
                    <a:tint val="75000"/>
                  </a:schemeClr>
                </a:solidFill>
                <a:cs typeface="+mn-cs"/>
              </a:defRPr>
            </a:lvl1pPr>
          </a:lstStyle>
          <a:p>
            <a:pPr>
              <a:defRPr/>
            </a:pPr>
            <a:fld id="{D4CB9294-F9FF-4346-BE48-1C04129C722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98616290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1" r:id="rId3"/>
    <p:sldLayoutId id="2147483703" r:id="rId4"/>
    <p:sldLayoutId id="2147483708" r:id="rId5"/>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idx="4294967295"/>
          </p:nvPr>
        </p:nvSpPr>
        <p:spPr>
          <a:xfrm>
            <a:off x="1069520" y="1111751"/>
            <a:ext cx="7247166" cy="646028"/>
          </a:xfrm>
        </p:spPr>
        <p:txBody>
          <a:bodyPr/>
          <a:lstStyle>
            <a:lvl1pPr algn="ctr">
              <a:defRPr sz="2800" b="1">
                <a:latin typeface="+mn-lt"/>
              </a:defRPr>
            </a:lvl1pPr>
          </a:lstStyle>
          <a:p>
            <a:pPr>
              <a:lnSpc>
                <a:spcPct val="150000"/>
              </a:lnSpc>
            </a:pPr>
            <a:endParaRPr lang="en-IN" sz="3200" dirty="0"/>
          </a:p>
        </p:txBody>
      </p:sp>
      <p:sp>
        <p:nvSpPr>
          <p:cNvPr id="15" name="Text Placeholder 2"/>
          <p:cNvSpPr>
            <a:spLocks noGrp="1"/>
          </p:cNvSpPr>
          <p:nvPr>
            <p:ph type="body" idx="4294967295"/>
          </p:nvPr>
        </p:nvSpPr>
        <p:spPr>
          <a:xfrm>
            <a:off x="275129" y="2246050"/>
            <a:ext cx="8763675" cy="1646219"/>
          </a:xfrm>
        </p:spPr>
        <p:txBody>
          <a:bodyPr anchor="b"/>
          <a:lstStyle>
            <a:lvl1pPr marL="0" indent="0" algn="ctr">
              <a:buNone/>
              <a:defRPr sz="2000" b="1" i="1">
                <a:solidFill>
                  <a:srgbClr val="00009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z="4000" dirty="0"/>
              <a:t>HAZOP Modeling Using Machine Learning</a:t>
            </a:r>
          </a:p>
        </p:txBody>
      </p:sp>
    </p:spTree>
    <p:extLst>
      <p:ext uri="{BB962C8B-B14F-4D97-AF65-F5344CB8AC3E}">
        <p14:creationId xmlns:p14="http://schemas.microsoft.com/office/powerpoint/2010/main" val="202677207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7865A-A2A7-60AF-607E-D2E4D743D4F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41CBA2F-7D1C-1D36-86C6-3C8A02C78B89}"/>
              </a:ext>
            </a:extLst>
          </p:cNvPr>
          <p:cNvSpPr>
            <a:spLocks noGrp="1"/>
          </p:cNvSpPr>
          <p:nvPr>
            <p:ph sz="half" idx="2"/>
          </p:nvPr>
        </p:nvSpPr>
        <p:spPr/>
        <p:txBody>
          <a:bodyPr/>
          <a:lstStyle/>
          <a:p>
            <a:r>
              <a:rPr lang="en-IN" sz="2400" b="0" dirty="0">
                <a:solidFill>
                  <a:srgbClr val="CE9178"/>
                </a:solidFill>
                <a:effectLst/>
                <a:latin typeface="Consolas" panose="020B0609020204030204" pitchFamily="49" charset="0"/>
              </a:rPr>
              <a:t>'Incomplete reaction, decreased product yield'</a:t>
            </a:r>
            <a:r>
              <a:rPr lang="en-IN" sz="2400" b="0" dirty="0">
                <a:solidFill>
                  <a:srgbClr val="D4D4D4"/>
                </a:solidFill>
                <a:effectLst/>
                <a:latin typeface="Consolas" panose="020B0609020204030204" pitchFamily="49" charset="0"/>
              </a:rPr>
              <a:t>],</a:t>
            </a:r>
          </a:p>
          <a:p>
            <a:r>
              <a:rPr lang="en-IN" sz="2400" b="0" dirty="0">
                <a:solidFill>
                  <a:srgbClr val="D4D4D4"/>
                </a:solidFill>
                <a:effectLst/>
                <a:latin typeface="Consolas" panose="020B0609020204030204" pitchFamily="49" charset="0"/>
              </a:rPr>
              <a:t>    </a:t>
            </a:r>
            <a:r>
              <a:rPr lang="en-IN" sz="2400" b="0" dirty="0">
                <a:solidFill>
                  <a:srgbClr val="CE9178"/>
                </a:solidFill>
                <a:effectLst/>
                <a:latin typeface="Consolas" panose="020B0609020204030204" pitchFamily="49" charset="0"/>
              </a:rPr>
              <a:t>'Consequence Category'</a:t>
            </a:r>
            <a:r>
              <a:rPr lang="en-IN" sz="2400" b="0" dirty="0">
                <a:solidFill>
                  <a:srgbClr val="D4D4D4"/>
                </a:solidFill>
                <a:effectLst/>
                <a:latin typeface="Consolas" panose="020B0609020204030204" pitchFamily="49" charset="0"/>
              </a:rPr>
              <a:t>: [</a:t>
            </a:r>
            <a:r>
              <a:rPr lang="en-IN" sz="2400" b="0" dirty="0">
                <a:solidFill>
                  <a:srgbClr val="CE9178"/>
                </a:solidFill>
                <a:effectLst/>
                <a:latin typeface="Consolas" panose="020B0609020204030204" pitchFamily="49" charset="0"/>
              </a:rPr>
              <a:t>'Fire/Explosion'</a:t>
            </a:r>
            <a:r>
              <a:rPr lang="en-IN" sz="2400" b="0" dirty="0">
                <a:solidFill>
                  <a:srgbClr val="D4D4D4"/>
                </a:solidFill>
                <a:effectLst/>
                <a:latin typeface="Consolas" panose="020B0609020204030204" pitchFamily="49" charset="0"/>
              </a:rPr>
              <a:t>, </a:t>
            </a:r>
            <a:r>
              <a:rPr lang="en-IN" sz="2400" b="0" dirty="0">
                <a:solidFill>
                  <a:srgbClr val="CE9178"/>
                </a:solidFill>
                <a:effectLst/>
                <a:latin typeface="Consolas" panose="020B0609020204030204" pitchFamily="49" charset="0"/>
              </a:rPr>
              <a:t>'Quality/Productivity'</a:t>
            </a:r>
            <a:r>
              <a:rPr lang="en-IN" sz="2400" b="0" dirty="0">
                <a:solidFill>
                  <a:srgbClr val="D4D4D4"/>
                </a:solidFill>
                <a:effectLst/>
                <a:latin typeface="Consolas" panose="020B0609020204030204" pitchFamily="49" charset="0"/>
              </a:rPr>
              <a:t>],</a:t>
            </a:r>
          </a:p>
          <a:p>
            <a:r>
              <a:rPr lang="en-IN" sz="2400" b="0" dirty="0">
                <a:solidFill>
                  <a:srgbClr val="D4D4D4"/>
                </a:solidFill>
                <a:effectLst/>
                <a:latin typeface="Consolas" panose="020B0609020204030204" pitchFamily="49" charset="0"/>
              </a:rPr>
              <a:t>    </a:t>
            </a:r>
            <a:r>
              <a:rPr lang="en-IN" sz="2400" b="0" dirty="0">
                <a:solidFill>
                  <a:srgbClr val="CE9178"/>
                </a:solidFill>
                <a:effectLst/>
                <a:latin typeface="Consolas" panose="020B0609020204030204" pitchFamily="49" charset="0"/>
              </a:rPr>
              <a:t>'IPL Requirement'</a:t>
            </a:r>
            <a:r>
              <a:rPr lang="en-IN" sz="2400" b="0" dirty="0">
                <a:solidFill>
                  <a:srgbClr val="D4D4D4"/>
                </a:solidFill>
                <a:effectLst/>
                <a:latin typeface="Consolas" panose="020B0609020204030204" pitchFamily="49" charset="0"/>
              </a:rPr>
              <a:t>: [</a:t>
            </a:r>
            <a:r>
              <a:rPr lang="en-IN" sz="2400" b="0" dirty="0">
                <a:solidFill>
                  <a:srgbClr val="CE9178"/>
                </a:solidFill>
                <a:effectLst/>
                <a:latin typeface="Consolas" panose="020B0609020204030204" pitchFamily="49" charset="0"/>
              </a:rPr>
              <a:t>'Temperature sensor with alarm and automatic shutdown'</a:t>
            </a:r>
            <a:r>
              <a:rPr lang="en-IN" sz="2400" b="0" dirty="0">
                <a:solidFill>
                  <a:srgbClr val="D4D4D4"/>
                </a:solidFill>
                <a:effectLst/>
                <a:latin typeface="Consolas" panose="020B0609020204030204" pitchFamily="49" charset="0"/>
              </a:rPr>
              <a:t>, </a:t>
            </a:r>
            <a:r>
              <a:rPr lang="en-IN" sz="2400" b="0" dirty="0">
                <a:solidFill>
                  <a:srgbClr val="CE9178"/>
                </a:solidFill>
                <a:effectLst/>
                <a:latin typeface="Consolas" panose="020B0609020204030204" pitchFamily="49" charset="0"/>
              </a:rPr>
              <a:t>'Flow rate monitoring system with interlock'</a:t>
            </a:r>
            <a:r>
              <a:rPr lang="en-IN" sz="2400" b="0" dirty="0">
                <a:solidFill>
                  <a:srgbClr val="D4D4D4"/>
                </a:solidFill>
                <a:effectLst/>
                <a:latin typeface="Consolas" panose="020B0609020204030204" pitchFamily="49" charset="0"/>
              </a:rPr>
              <a:t>],</a:t>
            </a:r>
          </a:p>
          <a:p>
            <a:r>
              <a:rPr lang="en-IN" sz="2400" b="0" dirty="0">
                <a:solidFill>
                  <a:srgbClr val="D4D4D4"/>
                </a:solidFill>
                <a:effectLst/>
                <a:latin typeface="Consolas" panose="020B0609020204030204" pitchFamily="49" charset="0"/>
              </a:rPr>
              <a:t>    </a:t>
            </a:r>
            <a:r>
              <a:rPr lang="en-IN" sz="2400" b="0" dirty="0">
                <a:solidFill>
                  <a:srgbClr val="CE9178"/>
                </a:solidFill>
                <a:effectLst/>
                <a:latin typeface="Consolas" panose="020B0609020204030204" pitchFamily="49" charset="0"/>
              </a:rPr>
              <a:t>'LOPA Requirement'</a:t>
            </a:r>
            <a:r>
              <a:rPr lang="en-IN" sz="2400" b="0" dirty="0">
                <a:solidFill>
                  <a:srgbClr val="D4D4D4"/>
                </a:solidFill>
                <a:effectLst/>
                <a:latin typeface="Consolas" panose="020B0609020204030204" pitchFamily="49" charset="0"/>
              </a:rPr>
              <a:t>: [</a:t>
            </a:r>
            <a:r>
              <a:rPr lang="en-IN" sz="2400" b="0" dirty="0">
                <a:solidFill>
                  <a:srgbClr val="CE9178"/>
                </a:solidFill>
                <a:effectLst/>
                <a:latin typeface="Consolas" panose="020B0609020204030204" pitchFamily="49" charset="0"/>
              </a:rPr>
              <a:t>'Safety interlock and emergency shutdown system'</a:t>
            </a:r>
            <a:r>
              <a:rPr lang="en-IN" sz="2400" b="0" dirty="0">
                <a:solidFill>
                  <a:srgbClr val="D4D4D4"/>
                </a:solidFill>
                <a:effectLst/>
                <a:latin typeface="Consolas" panose="020B0609020204030204" pitchFamily="49" charset="0"/>
              </a:rPr>
              <a:t>, </a:t>
            </a:r>
            <a:r>
              <a:rPr lang="en-IN" sz="2400" b="0" dirty="0">
                <a:solidFill>
                  <a:srgbClr val="CE9178"/>
                </a:solidFill>
                <a:effectLst/>
                <a:latin typeface="Consolas" panose="020B0609020204030204" pitchFamily="49" charset="0"/>
              </a:rPr>
              <a:t>'Additional flow sensors for redundancy'</a:t>
            </a:r>
            <a:r>
              <a:rPr lang="en-IN" sz="2400" b="0" dirty="0">
                <a:solidFill>
                  <a:srgbClr val="D4D4D4"/>
                </a:solidFill>
                <a:effectLst/>
                <a:latin typeface="Consolas" panose="020B0609020204030204" pitchFamily="49" charset="0"/>
              </a:rPr>
              <a:t>],</a:t>
            </a:r>
          </a:p>
          <a:p>
            <a:r>
              <a:rPr lang="en-IN" sz="2400" b="0" dirty="0">
                <a:solidFill>
                  <a:srgbClr val="D4D4D4"/>
                </a:solidFill>
                <a:effectLst/>
                <a:latin typeface="Consolas" panose="020B0609020204030204" pitchFamily="49" charset="0"/>
              </a:rPr>
              <a:t>    </a:t>
            </a:r>
            <a:r>
              <a:rPr lang="en-IN" sz="2400" b="0" dirty="0">
                <a:solidFill>
                  <a:srgbClr val="CE9178"/>
                </a:solidFill>
                <a:effectLst/>
                <a:latin typeface="Consolas" panose="020B0609020204030204" pitchFamily="49" charset="0"/>
              </a:rPr>
              <a:t>'PHA Recommendation'</a:t>
            </a:r>
            <a:r>
              <a:rPr lang="en-IN" sz="2400" b="0" dirty="0">
                <a:solidFill>
                  <a:srgbClr val="D4D4D4"/>
                </a:solidFill>
                <a:effectLst/>
                <a:latin typeface="Consolas" panose="020B0609020204030204" pitchFamily="49" charset="0"/>
              </a:rPr>
              <a:t>: [</a:t>
            </a:r>
            <a:r>
              <a:rPr lang="en-IN" sz="2400" b="0" dirty="0">
                <a:solidFill>
                  <a:srgbClr val="CE9178"/>
                </a:solidFill>
                <a:effectLst/>
                <a:latin typeface="Consolas" panose="020B0609020204030204" pitchFamily="49" charset="0"/>
              </a:rPr>
              <a:t>'Regular maintenance and testing of temperature control system'</a:t>
            </a:r>
            <a:r>
              <a:rPr lang="en-IN" sz="2400" b="0" dirty="0">
                <a:solidFill>
                  <a:srgbClr val="D4D4D4"/>
                </a:solidFill>
                <a:effectLst/>
                <a:latin typeface="Consolas" panose="020B0609020204030204" pitchFamily="49" charset="0"/>
              </a:rPr>
              <a:t>, </a:t>
            </a:r>
            <a:r>
              <a:rPr lang="en-IN" sz="2400" b="0" dirty="0">
                <a:solidFill>
                  <a:srgbClr val="CE9178"/>
                </a:solidFill>
                <a:effectLst/>
                <a:latin typeface="Consolas" panose="020B0609020204030204" pitchFamily="49" charset="0"/>
              </a:rPr>
              <a:t>'Implement preventive maintenance for flow lines'</a:t>
            </a:r>
            <a:r>
              <a:rPr lang="en-IN" sz="2400" b="0" dirty="0">
                <a:solidFill>
                  <a:srgbClr val="D4D4D4"/>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1396995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B1D5F-E590-1123-F852-6A9CF979BDA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8E4C0D5-4F20-6A3A-8638-CB84838EAF67}"/>
              </a:ext>
            </a:extLst>
          </p:cNvPr>
          <p:cNvSpPr>
            <a:spLocks noGrp="1"/>
          </p:cNvSpPr>
          <p:nvPr>
            <p:ph sz="half" idx="2"/>
          </p:nvPr>
        </p:nvSpPr>
        <p:spPr/>
        <p:txBody>
          <a:bodyPr/>
          <a:lstStyle/>
          <a:p>
            <a:r>
              <a:rPr lang="en-IN" sz="2300" b="0" dirty="0">
                <a:solidFill>
                  <a:srgbClr val="D4D4D4"/>
                </a:solidFill>
                <a:effectLst/>
                <a:latin typeface="Consolas" panose="020B0609020204030204" pitchFamily="49" charset="0"/>
              </a:rPr>
              <a:t>    </a:t>
            </a:r>
            <a:r>
              <a:rPr lang="en-IN" sz="2300" b="0" dirty="0">
                <a:solidFill>
                  <a:srgbClr val="CE9178"/>
                </a:solidFill>
                <a:effectLst/>
                <a:latin typeface="Consolas" panose="020B0609020204030204" pitchFamily="49" charset="0"/>
              </a:rPr>
              <a:t>'Priority'</a:t>
            </a:r>
            <a:r>
              <a:rPr lang="en-IN" sz="2300" b="0" dirty="0">
                <a:solidFill>
                  <a:srgbClr val="D4D4D4"/>
                </a:solidFill>
                <a:effectLst/>
                <a:latin typeface="Consolas" panose="020B0609020204030204" pitchFamily="49" charset="0"/>
              </a:rPr>
              <a:t>: [</a:t>
            </a:r>
            <a:r>
              <a:rPr lang="en-IN" sz="2300" b="0" dirty="0">
                <a:solidFill>
                  <a:srgbClr val="CE9178"/>
                </a:solidFill>
                <a:effectLst/>
                <a:latin typeface="Consolas" panose="020B0609020204030204" pitchFamily="49" charset="0"/>
              </a:rPr>
              <a:t>'High'</a:t>
            </a:r>
            <a:r>
              <a:rPr lang="en-IN" sz="2300" b="0" dirty="0">
                <a:solidFill>
                  <a:srgbClr val="D4D4D4"/>
                </a:solidFill>
                <a:effectLst/>
                <a:latin typeface="Consolas" panose="020B0609020204030204" pitchFamily="49" charset="0"/>
              </a:rPr>
              <a:t>, </a:t>
            </a:r>
            <a:r>
              <a:rPr lang="en-IN" sz="2300" b="0" dirty="0">
                <a:solidFill>
                  <a:srgbClr val="CE9178"/>
                </a:solidFill>
                <a:effectLst/>
                <a:latin typeface="Consolas" panose="020B0609020204030204" pitchFamily="49" charset="0"/>
              </a:rPr>
              <a:t>'Medium'</a:t>
            </a:r>
            <a:r>
              <a:rPr lang="en-IN" sz="2300" b="0" dirty="0">
                <a:solidFill>
                  <a:srgbClr val="D4D4D4"/>
                </a:solidFill>
                <a:effectLst/>
                <a:latin typeface="Consolas" panose="020B0609020204030204" pitchFamily="49" charset="0"/>
              </a:rPr>
              <a:t>],</a:t>
            </a:r>
          </a:p>
          <a:p>
            <a:r>
              <a:rPr lang="en-IN" sz="2300" b="0" dirty="0">
                <a:solidFill>
                  <a:srgbClr val="D4D4D4"/>
                </a:solidFill>
                <a:effectLst/>
                <a:latin typeface="Consolas" panose="020B0609020204030204" pitchFamily="49" charset="0"/>
              </a:rPr>
              <a:t>    </a:t>
            </a:r>
            <a:r>
              <a:rPr lang="en-IN" sz="2300" b="0" dirty="0">
                <a:solidFill>
                  <a:srgbClr val="CE9178"/>
                </a:solidFill>
                <a:effectLst/>
                <a:latin typeface="Consolas" panose="020B0609020204030204" pitchFamily="49" charset="0"/>
              </a:rPr>
              <a:t>'Responsible Party'</a:t>
            </a:r>
            <a:r>
              <a:rPr lang="en-IN" sz="2300" b="0" dirty="0">
                <a:solidFill>
                  <a:srgbClr val="D4D4D4"/>
                </a:solidFill>
                <a:effectLst/>
                <a:latin typeface="Consolas" panose="020B0609020204030204" pitchFamily="49" charset="0"/>
              </a:rPr>
              <a:t>: [</a:t>
            </a:r>
            <a:r>
              <a:rPr lang="en-IN" sz="2300" b="0" dirty="0">
                <a:solidFill>
                  <a:srgbClr val="CE9178"/>
                </a:solidFill>
                <a:effectLst/>
                <a:latin typeface="Consolas" panose="020B0609020204030204" pitchFamily="49" charset="0"/>
              </a:rPr>
              <a:t>'Process Engineer'</a:t>
            </a:r>
            <a:r>
              <a:rPr lang="en-IN" sz="2300" b="0" dirty="0">
                <a:solidFill>
                  <a:srgbClr val="D4D4D4"/>
                </a:solidFill>
                <a:effectLst/>
                <a:latin typeface="Consolas" panose="020B0609020204030204" pitchFamily="49" charset="0"/>
              </a:rPr>
              <a:t>, </a:t>
            </a:r>
            <a:r>
              <a:rPr lang="en-IN" sz="2300" b="0" dirty="0">
                <a:solidFill>
                  <a:srgbClr val="CE9178"/>
                </a:solidFill>
                <a:effectLst/>
                <a:latin typeface="Consolas" panose="020B0609020204030204" pitchFamily="49" charset="0"/>
              </a:rPr>
              <a:t>'Maintenance Team'</a:t>
            </a:r>
            <a:r>
              <a:rPr lang="en-IN" sz="2300" b="0" dirty="0">
                <a:solidFill>
                  <a:srgbClr val="D4D4D4"/>
                </a:solidFill>
                <a:effectLst/>
                <a:latin typeface="Consolas" panose="020B0609020204030204" pitchFamily="49" charset="0"/>
              </a:rPr>
              <a:t>],</a:t>
            </a:r>
          </a:p>
          <a:p>
            <a:r>
              <a:rPr lang="en-IN" sz="2300" b="0" dirty="0">
                <a:solidFill>
                  <a:srgbClr val="D4D4D4"/>
                </a:solidFill>
                <a:effectLst/>
                <a:latin typeface="Consolas" panose="020B0609020204030204" pitchFamily="49" charset="0"/>
              </a:rPr>
              <a:t>    </a:t>
            </a:r>
            <a:r>
              <a:rPr lang="en-IN" sz="2300" b="0" dirty="0">
                <a:solidFill>
                  <a:srgbClr val="CE9178"/>
                </a:solidFill>
                <a:effectLst/>
                <a:latin typeface="Consolas" panose="020B0609020204030204" pitchFamily="49" charset="0"/>
              </a:rPr>
              <a:t>'Status'</a:t>
            </a:r>
            <a:r>
              <a:rPr lang="en-IN" sz="2300" b="0" dirty="0">
                <a:solidFill>
                  <a:srgbClr val="D4D4D4"/>
                </a:solidFill>
                <a:effectLst/>
                <a:latin typeface="Consolas" panose="020B0609020204030204" pitchFamily="49" charset="0"/>
              </a:rPr>
              <a:t>: [</a:t>
            </a:r>
            <a:r>
              <a:rPr lang="en-IN" sz="2300" b="0" dirty="0">
                <a:solidFill>
                  <a:srgbClr val="CE9178"/>
                </a:solidFill>
                <a:effectLst/>
                <a:latin typeface="Consolas" panose="020B0609020204030204" pitchFamily="49" charset="0"/>
              </a:rPr>
              <a:t>'Open'</a:t>
            </a:r>
            <a:r>
              <a:rPr lang="en-IN" sz="2300" b="0" dirty="0">
                <a:solidFill>
                  <a:srgbClr val="D4D4D4"/>
                </a:solidFill>
                <a:effectLst/>
                <a:latin typeface="Consolas" panose="020B0609020204030204" pitchFamily="49" charset="0"/>
              </a:rPr>
              <a:t>, </a:t>
            </a:r>
            <a:r>
              <a:rPr lang="en-IN" sz="2300" b="0" dirty="0">
                <a:solidFill>
                  <a:srgbClr val="CE9178"/>
                </a:solidFill>
                <a:effectLst/>
                <a:latin typeface="Consolas" panose="020B0609020204030204" pitchFamily="49" charset="0"/>
              </a:rPr>
              <a:t>'Open'</a:t>
            </a:r>
            <a:r>
              <a:rPr lang="en-IN" sz="2300" b="0" dirty="0">
                <a:solidFill>
                  <a:srgbClr val="D4D4D4"/>
                </a:solidFill>
                <a:effectLst/>
                <a:latin typeface="Consolas" panose="020B0609020204030204" pitchFamily="49" charset="0"/>
              </a:rPr>
              <a:t>],</a:t>
            </a:r>
          </a:p>
          <a:p>
            <a:r>
              <a:rPr lang="en-IN" sz="2300" b="0" dirty="0">
                <a:solidFill>
                  <a:srgbClr val="D4D4D4"/>
                </a:solidFill>
                <a:effectLst/>
                <a:latin typeface="Consolas" panose="020B0609020204030204" pitchFamily="49" charset="0"/>
              </a:rPr>
              <a:t>    </a:t>
            </a:r>
            <a:r>
              <a:rPr lang="en-IN" sz="2300" b="0" dirty="0">
                <a:solidFill>
                  <a:srgbClr val="CE9178"/>
                </a:solidFill>
                <a:effectLst/>
                <a:latin typeface="Consolas" panose="020B0609020204030204" pitchFamily="49" charset="0"/>
              </a:rPr>
              <a:t>'Comments'</a:t>
            </a:r>
            <a:r>
              <a:rPr lang="en-IN" sz="2300" b="0" dirty="0">
                <a:solidFill>
                  <a:srgbClr val="D4D4D4"/>
                </a:solidFill>
                <a:effectLst/>
                <a:latin typeface="Consolas" panose="020B0609020204030204" pitchFamily="49" charset="0"/>
              </a:rPr>
              <a:t>: [</a:t>
            </a:r>
            <a:r>
              <a:rPr lang="en-IN" sz="2300" b="0" dirty="0">
                <a:solidFill>
                  <a:srgbClr val="CE9178"/>
                </a:solidFill>
                <a:effectLst/>
                <a:latin typeface="Consolas" panose="020B0609020204030204" pitchFamily="49" charset="0"/>
              </a:rPr>
              <a:t>'Scheduled maintenance due in two weeks'</a:t>
            </a:r>
            <a:r>
              <a:rPr lang="en-IN" sz="2300" b="0" dirty="0">
                <a:solidFill>
                  <a:srgbClr val="D4D4D4"/>
                </a:solidFill>
                <a:effectLst/>
                <a:latin typeface="Consolas" panose="020B0609020204030204" pitchFamily="49" charset="0"/>
              </a:rPr>
              <a:t>, </a:t>
            </a:r>
            <a:r>
              <a:rPr lang="en-IN" sz="2300" b="0" dirty="0">
                <a:solidFill>
                  <a:srgbClr val="CE9178"/>
                </a:solidFill>
                <a:effectLst/>
                <a:latin typeface="Consolas" panose="020B0609020204030204" pitchFamily="49" charset="0"/>
              </a:rPr>
              <a:t>'Flow sensors to be installed by the end of the month'</a:t>
            </a:r>
            <a:r>
              <a:rPr lang="en-IN" sz="2300" b="0" dirty="0">
                <a:solidFill>
                  <a:srgbClr val="D4D4D4"/>
                </a:solidFill>
                <a:effectLst/>
                <a:latin typeface="Consolas" panose="020B0609020204030204" pitchFamily="49" charset="0"/>
              </a:rPr>
              <a:t>],</a:t>
            </a:r>
          </a:p>
          <a:p>
            <a:r>
              <a:rPr lang="en-IN" sz="2300" b="0" dirty="0">
                <a:solidFill>
                  <a:srgbClr val="D4D4D4"/>
                </a:solidFill>
                <a:effectLst/>
                <a:latin typeface="Consolas" panose="020B0609020204030204" pitchFamily="49" charset="0"/>
              </a:rPr>
              <a:t>    </a:t>
            </a:r>
            <a:r>
              <a:rPr lang="en-IN" sz="2300" b="0" dirty="0">
                <a:solidFill>
                  <a:srgbClr val="CE9178"/>
                </a:solidFill>
                <a:effectLst/>
                <a:latin typeface="Consolas" panose="020B0609020204030204" pitchFamily="49" charset="0"/>
              </a:rPr>
              <a:t>'Safeguard'</a:t>
            </a:r>
            <a:r>
              <a:rPr lang="en-IN" sz="2300" b="0" dirty="0">
                <a:solidFill>
                  <a:srgbClr val="D4D4D4"/>
                </a:solidFill>
                <a:effectLst/>
                <a:latin typeface="Consolas" panose="020B0609020204030204" pitchFamily="49" charset="0"/>
              </a:rPr>
              <a:t>: [</a:t>
            </a:r>
            <a:r>
              <a:rPr lang="en-IN" sz="2300" b="0" dirty="0">
                <a:solidFill>
                  <a:srgbClr val="CE9178"/>
                </a:solidFill>
                <a:effectLst/>
                <a:latin typeface="Consolas" panose="020B0609020204030204" pitchFamily="49" charset="0"/>
              </a:rPr>
              <a:t>'Temperature emergency shutdown system'</a:t>
            </a:r>
            <a:r>
              <a:rPr lang="en-IN" sz="2300" b="0" dirty="0">
                <a:solidFill>
                  <a:srgbClr val="D4D4D4"/>
                </a:solidFill>
                <a:effectLst/>
                <a:latin typeface="Consolas" panose="020B0609020204030204" pitchFamily="49" charset="0"/>
              </a:rPr>
              <a:t>, </a:t>
            </a:r>
            <a:r>
              <a:rPr lang="en-IN" sz="2300" b="0" dirty="0">
                <a:solidFill>
                  <a:srgbClr val="CE9178"/>
                </a:solidFill>
                <a:effectLst/>
                <a:latin typeface="Consolas" panose="020B0609020204030204" pitchFamily="49" charset="0"/>
              </a:rPr>
              <a:t>'Flow rate alarms and interlocks'</a:t>
            </a:r>
            <a:r>
              <a:rPr lang="en-IN" sz="2300" b="0" dirty="0">
                <a:solidFill>
                  <a:srgbClr val="D4D4D4"/>
                </a:solidFill>
                <a:effectLst/>
                <a:latin typeface="Consolas" panose="020B0609020204030204" pitchFamily="49" charset="0"/>
              </a:rPr>
              <a:t>],</a:t>
            </a:r>
          </a:p>
          <a:p>
            <a:r>
              <a:rPr lang="en-IN" sz="2300" b="0" dirty="0">
                <a:solidFill>
                  <a:srgbClr val="D4D4D4"/>
                </a:solidFill>
                <a:effectLst/>
                <a:latin typeface="Consolas" panose="020B0609020204030204" pitchFamily="49" charset="0"/>
              </a:rPr>
              <a:t>    </a:t>
            </a:r>
            <a:r>
              <a:rPr lang="en-IN" sz="2300" b="0" dirty="0">
                <a:solidFill>
                  <a:srgbClr val="CE9178"/>
                </a:solidFill>
                <a:effectLst/>
                <a:latin typeface="Consolas" panose="020B0609020204030204" pitchFamily="49" charset="0"/>
              </a:rPr>
              <a:t>'Safeguard Effectiveness'</a:t>
            </a:r>
            <a:r>
              <a:rPr lang="en-IN" sz="2300" b="0" dirty="0">
                <a:solidFill>
                  <a:srgbClr val="D4D4D4"/>
                </a:solidFill>
                <a:effectLst/>
                <a:latin typeface="Consolas" panose="020B0609020204030204" pitchFamily="49" charset="0"/>
              </a:rPr>
              <a:t>: [</a:t>
            </a:r>
            <a:r>
              <a:rPr lang="en-IN" sz="2300" b="0" dirty="0">
                <a:solidFill>
                  <a:srgbClr val="CE9178"/>
                </a:solidFill>
                <a:effectLst/>
                <a:latin typeface="Consolas" panose="020B0609020204030204" pitchFamily="49" charset="0"/>
              </a:rPr>
              <a:t>'Highly effective'</a:t>
            </a:r>
            <a:r>
              <a:rPr lang="en-IN" sz="2300" b="0" dirty="0">
                <a:solidFill>
                  <a:srgbClr val="D4D4D4"/>
                </a:solidFill>
                <a:effectLst/>
                <a:latin typeface="Consolas" panose="020B0609020204030204" pitchFamily="49" charset="0"/>
              </a:rPr>
              <a:t>, </a:t>
            </a:r>
            <a:r>
              <a:rPr lang="en-IN" sz="2300" b="0" dirty="0">
                <a:solidFill>
                  <a:srgbClr val="CE9178"/>
                </a:solidFill>
                <a:effectLst/>
                <a:latin typeface="Consolas" panose="020B0609020204030204" pitchFamily="49" charset="0"/>
              </a:rPr>
              <a:t>'Effective'</a:t>
            </a:r>
            <a:r>
              <a:rPr lang="en-IN" sz="2300" b="0" dirty="0">
                <a:solidFill>
                  <a:srgbClr val="D4D4D4"/>
                </a:solidFill>
                <a:effectLst/>
                <a:latin typeface="Consolas" panose="020B0609020204030204" pitchFamily="49" charset="0"/>
              </a:rPr>
              <a:t>],</a:t>
            </a:r>
          </a:p>
          <a:p>
            <a:r>
              <a:rPr lang="en-IN" sz="2300" b="0" dirty="0">
                <a:solidFill>
                  <a:srgbClr val="D4D4D4"/>
                </a:solidFill>
                <a:effectLst/>
                <a:latin typeface="Consolas" panose="020B0609020204030204" pitchFamily="49" charset="0"/>
              </a:rPr>
              <a:t>    </a:t>
            </a:r>
            <a:r>
              <a:rPr lang="en-IN" sz="2300" b="0" dirty="0">
                <a:solidFill>
                  <a:srgbClr val="CE9178"/>
                </a:solidFill>
                <a:effectLst/>
                <a:latin typeface="Consolas" panose="020B0609020204030204" pitchFamily="49" charset="0"/>
              </a:rPr>
              <a:t>'Risk Criteria'</a:t>
            </a:r>
            <a:r>
              <a:rPr lang="en-IN" sz="2300" b="0" dirty="0">
                <a:solidFill>
                  <a:srgbClr val="D4D4D4"/>
                </a:solidFill>
                <a:effectLst/>
                <a:latin typeface="Consolas" panose="020B0609020204030204" pitchFamily="49" charset="0"/>
              </a:rPr>
              <a:t>: [</a:t>
            </a:r>
            <a:r>
              <a:rPr lang="en-IN" sz="2300" b="0" dirty="0">
                <a:solidFill>
                  <a:srgbClr val="CE9178"/>
                </a:solidFill>
                <a:effectLst/>
                <a:latin typeface="Consolas" panose="020B0609020204030204" pitchFamily="49" charset="0"/>
              </a:rPr>
              <a:t>'Tolerable if frequency &lt; 1/year'</a:t>
            </a:r>
            <a:r>
              <a:rPr lang="en-IN" sz="2300" b="0" dirty="0">
                <a:solidFill>
                  <a:srgbClr val="D4D4D4"/>
                </a:solidFill>
                <a:effectLst/>
                <a:latin typeface="Consolas" panose="020B0609020204030204" pitchFamily="49" charset="0"/>
              </a:rPr>
              <a:t>, </a:t>
            </a:r>
            <a:r>
              <a:rPr lang="en-IN" sz="2300" b="0" dirty="0">
                <a:solidFill>
                  <a:srgbClr val="CE9178"/>
                </a:solidFill>
                <a:effectLst/>
                <a:latin typeface="Consolas" panose="020B0609020204030204" pitchFamily="49" charset="0"/>
              </a:rPr>
              <a:t>'Tolerable if production loss &lt; 5%'</a:t>
            </a:r>
            <a:r>
              <a:rPr lang="en-IN" sz="2300" b="0" dirty="0">
                <a:solidFill>
                  <a:srgbClr val="D4D4D4"/>
                </a:solidFill>
                <a:effectLst/>
                <a:latin typeface="Consolas" panose="020B0609020204030204" pitchFamily="49" charset="0"/>
              </a:rPr>
              <a:t>],</a:t>
            </a:r>
          </a:p>
          <a:p>
            <a:endParaRPr lang="en-IN" sz="2300" dirty="0"/>
          </a:p>
        </p:txBody>
      </p:sp>
    </p:spTree>
    <p:extLst>
      <p:ext uri="{BB962C8B-B14F-4D97-AF65-F5344CB8AC3E}">
        <p14:creationId xmlns:p14="http://schemas.microsoft.com/office/powerpoint/2010/main" val="1674396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3AD7F-750C-06EC-3DE6-7F829315E9F5}"/>
              </a:ext>
            </a:extLst>
          </p:cNvPr>
          <p:cNvSpPr>
            <a:spLocks noGrp="1"/>
          </p:cNvSpPr>
          <p:nvPr>
            <p:ph type="title"/>
          </p:nvPr>
        </p:nvSpPr>
        <p:spPr/>
        <p:txBody>
          <a:bodyPr/>
          <a:lstStyle/>
          <a:p>
            <a:pPr>
              <a:lnSpc>
                <a:spcPct val="107000"/>
              </a:lnSpc>
              <a:spcAft>
                <a:spcPts val="800"/>
              </a:spcAft>
            </a:pPr>
            <a:br>
              <a:rPr lang="en-US" sz="2400" b="1" i="0" dirty="0">
                <a:effectLst/>
                <a:latin typeface="Söhne"/>
              </a:rPr>
            </a:br>
            <a:r>
              <a:rPr lang="en-US" sz="2400" b="1" i="0" dirty="0">
                <a:effectLst/>
                <a:latin typeface="Söhne"/>
              </a:rPr>
              <a:t>Step 2: </a:t>
            </a:r>
            <a:r>
              <a:rPr lang="en-US" sz="2400" b="0" dirty="0">
                <a:solidFill>
                  <a:srgbClr val="6A9955"/>
                </a:solidFill>
                <a:effectLst/>
                <a:latin typeface="Consolas" panose="020B0609020204030204" pitchFamily="49" charset="0"/>
              </a:rPr>
              <a:t> </a:t>
            </a:r>
            <a:r>
              <a:rPr lang="en-US" sz="2400" dirty="0"/>
              <a:t>Create a </a:t>
            </a:r>
            <a:r>
              <a:rPr lang="en-US" sz="2400" dirty="0" err="1"/>
              <a:t>DataFrame</a:t>
            </a:r>
            <a:r>
              <a:rPr lang="en-US" sz="2400" dirty="0"/>
              <a:t> from the deviations data</a:t>
            </a:r>
            <a:br>
              <a:rPr lang="en-US" sz="2400" b="0" dirty="0">
                <a:solidFill>
                  <a:srgbClr val="D4D4D4"/>
                </a:solidFill>
                <a:effectLst/>
                <a:latin typeface="Consolas" panose="020B0609020204030204" pitchFamily="49" charset="0"/>
              </a:rPr>
            </a:br>
            <a:endParaRPr lang="en-IN" sz="2400" dirty="0"/>
          </a:p>
        </p:txBody>
      </p:sp>
      <p:sp>
        <p:nvSpPr>
          <p:cNvPr id="6" name="Content Placeholder 5">
            <a:extLst>
              <a:ext uri="{FF2B5EF4-FFF2-40B4-BE49-F238E27FC236}">
                <a16:creationId xmlns:a16="http://schemas.microsoft.com/office/drawing/2014/main" id="{8DE355AC-858B-0EDB-EE59-EA0593F1FC16}"/>
              </a:ext>
            </a:extLst>
          </p:cNvPr>
          <p:cNvSpPr>
            <a:spLocks noGrp="1"/>
          </p:cNvSpPr>
          <p:nvPr>
            <p:ph sz="half" idx="2"/>
          </p:nvPr>
        </p:nvSpPr>
        <p:spPr/>
        <p:txBody>
          <a:bodyPr/>
          <a:lstStyle/>
          <a:p>
            <a:r>
              <a:rPr lang="en-IN" sz="2000" b="0" dirty="0">
                <a:solidFill>
                  <a:srgbClr val="6A9955"/>
                </a:solidFill>
                <a:effectLst/>
                <a:latin typeface="Consolas" panose="020B0609020204030204" pitchFamily="49" charset="0"/>
              </a:rPr>
              <a:t># Create a </a:t>
            </a:r>
            <a:r>
              <a:rPr lang="en-IN" sz="2000" b="0" dirty="0" err="1">
                <a:solidFill>
                  <a:srgbClr val="6A9955"/>
                </a:solidFill>
                <a:effectLst/>
                <a:latin typeface="Consolas" panose="020B0609020204030204" pitchFamily="49" charset="0"/>
              </a:rPr>
              <a:t>DataFrame</a:t>
            </a:r>
            <a:r>
              <a:rPr lang="en-IN" sz="2000" b="0" dirty="0">
                <a:solidFill>
                  <a:srgbClr val="6A9955"/>
                </a:solidFill>
                <a:effectLst/>
                <a:latin typeface="Consolas" panose="020B0609020204030204" pitchFamily="49" charset="0"/>
              </a:rPr>
              <a:t> from the deviations data</a:t>
            </a:r>
            <a:endParaRPr lang="en-IN" sz="2000" b="0" dirty="0">
              <a:solidFill>
                <a:srgbClr val="D4D4D4"/>
              </a:solidFill>
              <a:effectLst/>
              <a:latin typeface="Consolas" panose="020B0609020204030204" pitchFamily="49" charset="0"/>
            </a:endParaRPr>
          </a:p>
          <a:p>
            <a:r>
              <a:rPr lang="en-IN" sz="2000" b="0" dirty="0" err="1">
                <a:solidFill>
                  <a:srgbClr val="C8C8C8"/>
                </a:solidFill>
                <a:effectLst/>
                <a:latin typeface="Consolas" panose="020B0609020204030204" pitchFamily="49" charset="0"/>
              </a:rPr>
              <a:t>deviations_df</a:t>
            </a:r>
            <a:r>
              <a:rPr lang="en-IN" sz="2000" b="0" dirty="0">
                <a:solidFill>
                  <a:srgbClr val="D4D4D4"/>
                </a:solidFill>
                <a:effectLst/>
                <a:latin typeface="Consolas" panose="020B0609020204030204" pitchFamily="49" charset="0"/>
              </a:rPr>
              <a:t> = </a:t>
            </a:r>
            <a:r>
              <a:rPr lang="en-IN" sz="2000" b="0" dirty="0" err="1">
                <a:solidFill>
                  <a:srgbClr val="C8C8C8"/>
                </a:solidFill>
                <a:effectLst/>
                <a:latin typeface="Consolas" panose="020B0609020204030204" pitchFamily="49" charset="0"/>
              </a:rPr>
              <a:t>pd</a:t>
            </a:r>
            <a:r>
              <a:rPr lang="en-IN" sz="2000" b="0" dirty="0" err="1">
                <a:solidFill>
                  <a:srgbClr val="D4D4D4"/>
                </a:solidFill>
                <a:effectLst/>
                <a:latin typeface="Consolas" panose="020B0609020204030204" pitchFamily="49" charset="0"/>
              </a:rPr>
              <a:t>.</a:t>
            </a:r>
            <a:r>
              <a:rPr lang="en-IN" sz="2000" b="0" dirty="0" err="1">
                <a:solidFill>
                  <a:srgbClr val="4EC9B0"/>
                </a:solidFill>
                <a:effectLst/>
                <a:latin typeface="Consolas" panose="020B0609020204030204" pitchFamily="49" charset="0"/>
              </a:rPr>
              <a:t>DataFrame</a:t>
            </a:r>
            <a:r>
              <a:rPr lang="en-IN" sz="2000" b="0" dirty="0">
                <a:solidFill>
                  <a:srgbClr val="D4D4D4"/>
                </a:solidFill>
                <a:effectLst/>
                <a:latin typeface="Consolas" panose="020B0609020204030204" pitchFamily="49" charset="0"/>
              </a:rPr>
              <a:t>(</a:t>
            </a:r>
            <a:r>
              <a:rPr lang="en-IN" sz="2000" b="0" dirty="0" err="1">
                <a:solidFill>
                  <a:srgbClr val="C8C8C8"/>
                </a:solidFill>
                <a:effectLst/>
                <a:latin typeface="Consolas" panose="020B0609020204030204" pitchFamily="49" charset="0"/>
              </a:rPr>
              <a:t>deviations_data</a:t>
            </a:r>
            <a:r>
              <a:rPr lang="en-IN" sz="2000" b="0" dirty="0">
                <a:solidFill>
                  <a:srgbClr val="D4D4D4"/>
                </a:solidFill>
                <a:effectLst/>
                <a:latin typeface="Consolas" panose="020B0609020204030204" pitchFamily="49" charset="0"/>
              </a:rPr>
              <a:t>)</a:t>
            </a:r>
          </a:p>
          <a:p>
            <a:br>
              <a:rPr lang="en-IN" sz="2000" b="0" dirty="0">
                <a:solidFill>
                  <a:srgbClr val="D4D4D4"/>
                </a:solidFill>
                <a:effectLst/>
                <a:latin typeface="Consolas" panose="020B0609020204030204" pitchFamily="49" charset="0"/>
              </a:rPr>
            </a:br>
            <a:r>
              <a:rPr lang="en-IN" sz="2000" b="0" dirty="0">
                <a:solidFill>
                  <a:srgbClr val="6A9955"/>
                </a:solidFill>
                <a:effectLst/>
                <a:latin typeface="Consolas" panose="020B0609020204030204" pitchFamily="49" charset="0"/>
              </a:rPr>
              <a:t># Risk levels mapping</a:t>
            </a:r>
            <a:endParaRPr lang="en-IN" sz="2000" b="0" dirty="0">
              <a:solidFill>
                <a:srgbClr val="D4D4D4"/>
              </a:solidFill>
              <a:effectLst/>
              <a:latin typeface="Consolas" panose="020B0609020204030204" pitchFamily="49" charset="0"/>
            </a:endParaRPr>
          </a:p>
          <a:p>
            <a:r>
              <a:rPr lang="en-IN" sz="2000" b="0" dirty="0" err="1">
                <a:solidFill>
                  <a:srgbClr val="C8C8C8"/>
                </a:solidFill>
                <a:effectLst/>
                <a:latin typeface="Consolas" panose="020B0609020204030204" pitchFamily="49" charset="0"/>
              </a:rPr>
              <a:t>risk_levels</a:t>
            </a:r>
            <a:r>
              <a:rPr lang="en-IN" sz="2000" b="0" dirty="0">
                <a:solidFill>
                  <a:srgbClr val="D4D4D4"/>
                </a:solidFill>
                <a:effectLst/>
                <a:latin typeface="Consolas" panose="020B0609020204030204" pitchFamily="49" charset="0"/>
              </a:rPr>
              <a:t> = {</a:t>
            </a:r>
          </a:p>
          <a:p>
            <a:r>
              <a:rPr lang="en-IN" sz="2000" b="0" dirty="0">
                <a:solidFill>
                  <a:srgbClr val="D4D4D4"/>
                </a:solidFill>
                <a:effectLst/>
                <a:latin typeface="Consolas" panose="020B0609020204030204" pitchFamily="49" charset="0"/>
              </a:rPr>
              <a:t>    </a:t>
            </a:r>
            <a:r>
              <a:rPr lang="en-IN" sz="2000" b="0" dirty="0">
                <a:solidFill>
                  <a:srgbClr val="CE9178"/>
                </a:solidFill>
                <a:effectLst/>
                <a:latin typeface="Consolas" panose="020B0609020204030204" pitchFamily="49" charset="0"/>
              </a:rPr>
              <a:t>'Low'</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1</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a:solidFill>
                  <a:srgbClr val="CE9178"/>
                </a:solidFill>
                <a:effectLst/>
                <a:latin typeface="Consolas" panose="020B0609020204030204" pitchFamily="49" charset="0"/>
              </a:rPr>
              <a:t>'Medium'</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3</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    </a:t>
            </a:r>
            <a:r>
              <a:rPr lang="en-IN" sz="2000" b="0" dirty="0">
                <a:solidFill>
                  <a:srgbClr val="CE9178"/>
                </a:solidFill>
                <a:effectLst/>
                <a:latin typeface="Consolas" panose="020B0609020204030204" pitchFamily="49" charset="0"/>
              </a:rPr>
              <a:t>'High'</a:t>
            </a:r>
            <a:r>
              <a:rPr lang="en-IN" sz="2000" b="0" dirty="0">
                <a:solidFill>
                  <a:srgbClr val="D4D4D4"/>
                </a:solidFill>
                <a:effectLst/>
                <a:latin typeface="Consolas" panose="020B0609020204030204" pitchFamily="49" charset="0"/>
              </a:rPr>
              <a:t>: </a:t>
            </a:r>
            <a:r>
              <a:rPr lang="en-IN" sz="2000" b="0" dirty="0">
                <a:solidFill>
                  <a:srgbClr val="B5CEA8"/>
                </a:solidFill>
                <a:effectLst/>
                <a:latin typeface="Consolas" panose="020B0609020204030204" pitchFamily="49" charset="0"/>
              </a:rPr>
              <a:t>5</a:t>
            </a:r>
            <a:r>
              <a:rPr lang="en-IN" sz="2000" b="0" dirty="0">
                <a:solidFill>
                  <a:srgbClr val="D4D4D4"/>
                </a:solidFill>
                <a:effectLst/>
                <a:latin typeface="Consolas" panose="020B0609020204030204" pitchFamily="49" charset="0"/>
              </a:rPr>
              <a:t>,</a:t>
            </a:r>
          </a:p>
          <a:p>
            <a:r>
              <a:rPr lang="en-IN" sz="2000" b="0" dirty="0">
                <a:solidFill>
                  <a:srgbClr val="D4D4D4"/>
                </a:solidFill>
                <a:effectLst/>
                <a:latin typeface="Consolas" panose="020B0609020204030204" pitchFamily="49" charset="0"/>
              </a:rPr>
              <a:t>}</a:t>
            </a:r>
          </a:p>
          <a:p>
            <a:br>
              <a:rPr lang="en-IN" sz="2000" b="0" dirty="0">
                <a:solidFill>
                  <a:srgbClr val="D4D4D4"/>
                </a:solidFill>
                <a:effectLst/>
                <a:latin typeface="Consolas" panose="020B0609020204030204" pitchFamily="49" charset="0"/>
              </a:rPr>
            </a:br>
            <a:r>
              <a:rPr lang="en-IN" sz="2000" b="0" dirty="0">
                <a:solidFill>
                  <a:srgbClr val="6A9955"/>
                </a:solidFill>
                <a:effectLst/>
                <a:latin typeface="Consolas" panose="020B0609020204030204" pitchFamily="49" charset="0"/>
              </a:rPr>
              <a:t># Map consequence severity and likelihood to risk levels</a:t>
            </a:r>
            <a:endParaRPr lang="en-IN" sz="2000" b="0" dirty="0">
              <a:solidFill>
                <a:srgbClr val="D4D4D4"/>
              </a:solidFill>
              <a:effectLst/>
              <a:latin typeface="Consolas" panose="020B0609020204030204" pitchFamily="49" charset="0"/>
            </a:endParaRPr>
          </a:p>
          <a:p>
            <a:r>
              <a:rPr lang="en-IN" sz="2000" b="0" dirty="0" err="1">
                <a:solidFill>
                  <a:srgbClr val="C8C8C8"/>
                </a:solidFill>
                <a:effectLst/>
                <a:latin typeface="Consolas" panose="020B0609020204030204" pitchFamily="49" charset="0"/>
              </a:rPr>
              <a:t>deviations_df</a:t>
            </a:r>
            <a:r>
              <a:rPr lang="en-IN" sz="2000" b="0" dirty="0">
                <a:solidFill>
                  <a:srgbClr val="D4D4D4"/>
                </a:solidFill>
                <a:effectLst/>
                <a:latin typeface="Consolas" panose="020B0609020204030204" pitchFamily="49" charset="0"/>
              </a:rPr>
              <a:t>[</a:t>
            </a:r>
            <a:r>
              <a:rPr lang="en-IN" sz="2000" b="0" dirty="0">
                <a:solidFill>
                  <a:srgbClr val="CE9178"/>
                </a:solidFill>
                <a:effectLst/>
                <a:latin typeface="Consolas" panose="020B0609020204030204" pitchFamily="49" charset="0"/>
              </a:rPr>
              <a:t>'Consequence Severity Level'</a:t>
            </a:r>
            <a:r>
              <a:rPr lang="en-IN" sz="2000" b="0" dirty="0">
                <a:solidFill>
                  <a:srgbClr val="D4D4D4"/>
                </a:solidFill>
                <a:effectLst/>
                <a:latin typeface="Consolas" panose="020B0609020204030204" pitchFamily="49" charset="0"/>
              </a:rPr>
              <a:t>] = </a:t>
            </a:r>
            <a:r>
              <a:rPr lang="en-IN" sz="2000" b="0" dirty="0" err="1">
                <a:solidFill>
                  <a:srgbClr val="C8C8C8"/>
                </a:solidFill>
                <a:effectLst/>
                <a:latin typeface="Consolas" panose="020B0609020204030204" pitchFamily="49" charset="0"/>
              </a:rPr>
              <a:t>deviations_df</a:t>
            </a:r>
            <a:r>
              <a:rPr lang="en-IN" sz="2000" b="0" dirty="0">
                <a:solidFill>
                  <a:srgbClr val="D4D4D4"/>
                </a:solidFill>
                <a:effectLst/>
                <a:latin typeface="Consolas" panose="020B0609020204030204" pitchFamily="49" charset="0"/>
              </a:rPr>
              <a:t>[</a:t>
            </a:r>
            <a:r>
              <a:rPr lang="en-IN" sz="2000" b="0" dirty="0">
                <a:solidFill>
                  <a:srgbClr val="CE9178"/>
                </a:solidFill>
                <a:effectLst/>
                <a:latin typeface="Consolas" panose="020B0609020204030204" pitchFamily="49" charset="0"/>
              </a:rPr>
              <a:t>'Consequence'</a:t>
            </a:r>
            <a:r>
              <a:rPr lang="en-IN" sz="2000" b="0" dirty="0">
                <a:solidFill>
                  <a:srgbClr val="D4D4D4"/>
                </a:solidFill>
                <a:effectLst/>
                <a:latin typeface="Consolas" panose="020B0609020204030204" pitchFamily="49" charset="0"/>
              </a:rPr>
              <a:t>].</a:t>
            </a:r>
            <a:r>
              <a:rPr lang="en-IN" sz="2000" b="0" dirty="0">
                <a:solidFill>
                  <a:srgbClr val="C8C8C8"/>
                </a:solidFill>
                <a:effectLst/>
                <a:latin typeface="Consolas" panose="020B0609020204030204" pitchFamily="49" charset="0"/>
              </a:rPr>
              <a:t>map</a:t>
            </a:r>
            <a:r>
              <a:rPr lang="en-IN" sz="2000" b="0" dirty="0">
                <a:solidFill>
                  <a:srgbClr val="D4D4D4"/>
                </a:solidFill>
                <a:effectLst/>
                <a:latin typeface="Consolas" panose="020B0609020204030204" pitchFamily="49" charset="0"/>
              </a:rPr>
              <a:t>(</a:t>
            </a:r>
            <a:r>
              <a:rPr lang="en-IN" sz="2000" b="0" dirty="0" err="1">
                <a:solidFill>
                  <a:srgbClr val="C8C8C8"/>
                </a:solidFill>
                <a:effectLst/>
                <a:latin typeface="Consolas" panose="020B0609020204030204" pitchFamily="49" charset="0"/>
              </a:rPr>
              <a:t>risk_levels</a:t>
            </a:r>
            <a:r>
              <a:rPr lang="en-IN" sz="2000" b="0" dirty="0">
                <a:solidFill>
                  <a:srgbClr val="D4D4D4"/>
                </a:solidFill>
                <a:effectLst/>
                <a:latin typeface="Consolas" panose="020B0609020204030204" pitchFamily="49" charset="0"/>
              </a:rPr>
              <a:t>)</a:t>
            </a:r>
          </a:p>
          <a:p>
            <a:r>
              <a:rPr lang="en-IN" sz="2000" b="0" dirty="0" err="1">
                <a:solidFill>
                  <a:srgbClr val="C8C8C8"/>
                </a:solidFill>
                <a:effectLst/>
                <a:latin typeface="Consolas" panose="020B0609020204030204" pitchFamily="49" charset="0"/>
              </a:rPr>
              <a:t>deviations_df</a:t>
            </a:r>
            <a:r>
              <a:rPr lang="en-IN" sz="2000" b="0" dirty="0">
                <a:solidFill>
                  <a:srgbClr val="D4D4D4"/>
                </a:solidFill>
                <a:effectLst/>
                <a:latin typeface="Consolas" panose="020B0609020204030204" pitchFamily="49" charset="0"/>
              </a:rPr>
              <a:t>[</a:t>
            </a:r>
            <a:r>
              <a:rPr lang="en-IN" sz="2000" b="0" dirty="0">
                <a:solidFill>
                  <a:srgbClr val="CE9178"/>
                </a:solidFill>
                <a:effectLst/>
                <a:latin typeface="Consolas" panose="020B0609020204030204" pitchFamily="49" charset="0"/>
              </a:rPr>
              <a:t>'Likelihood Level'</a:t>
            </a:r>
            <a:r>
              <a:rPr lang="en-IN" sz="2000" b="0" dirty="0">
                <a:solidFill>
                  <a:srgbClr val="D4D4D4"/>
                </a:solidFill>
                <a:effectLst/>
                <a:latin typeface="Consolas" panose="020B0609020204030204" pitchFamily="49" charset="0"/>
              </a:rPr>
              <a:t>] = </a:t>
            </a:r>
            <a:r>
              <a:rPr lang="en-IN" sz="2000" b="0" dirty="0" err="1">
                <a:solidFill>
                  <a:srgbClr val="C8C8C8"/>
                </a:solidFill>
                <a:effectLst/>
                <a:latin typeface="Consolas" panose="020B0609020204030204" pitchFamily="49" charset="0"/>
              </a:rPr>
              <a:t>deviations_df</a:t>
            </a:r>
            <a:r>
              <a:rPr lang="en-IN" sz="2000" b="0" dirty="0">
                <a:solidFill>
                  <a:srgbClr val="D4D4D4"/>
                </a:solidFill>
                <a:effectLst/>
                <a:latin typeface="Consolas" panose="020B0609020204030204" pitchFamily="49" charset="0"/>
              </a:rPr>
              <a:t>[</a:t>
            </a:r>
            <a:r>
              <a:rPr lang="en-IN" sz="2000" b="0" dirty="0">
                <a:solidFill>
                  <a:srgbClr val="CE9178"/>
                </a:solidFill>
                <a:effectLst/>
                <a:latin typeface="Consolas" panose="020B0609020204030204" pitchFamily="49" charset="0"/>
              </a:rPr>
              <a:t>'Priority'</a:t>
            </a:r>
            <a:r>
              <a:rPr lang="en-IN" sz="2000" b="0" dirty="0">
                <a:solidFill>
                  <a:srgbClr val="D4D4D4"/>
                </a:solidFill>
                <a:effectLst/>
                <a:latin typeface="Consolas" panose="020B0609020204030204" pitchFamily="49" charset="0"/>
              </a:rPr>
              <a:t>].</a:t>
            </a:r>
            <a:r>
              <a:rPr lang="en-IN" sz="2000" b="0" dirty="0">
                <a:solidFill>
                  <a:srgbClr val="C8C8C8"/>
                </a:solidFill>
                <a:effectLst/>
                <a:latin typeface="Consolas" panose="020B0609020204030204" pitchFamily="49" charset="0"/>
              </a:rPr>
              <a:t>map</a:t>
            </a:r>
            <a:r>
              <a:rPr lang="en-IN" sz="2000" b="0" dirty="0">
                <a:solidFill>
                  <a:srgbClr val="D4D4D4"/>
                </a:solidFill>
                <a:effectLst/>
                <a:latin typeface="Consolas" panose="020B0609020204030204" pitchFamily="49" charset="0"/>
              </a:rPr>
              <a:t>(</a:t>
            </a:r>
            <a:r>
              <a:rPr lang="en-IN" sz="2000" b="0" dirty="0" err="1">
                <a:solidFill>
                  <a:srgbClr val="C8C8C8"/>
                </a:solidFill>
                <a:effectLst/>
                <a:latin typeface="Consolas" panose="020B0609020204030204" pitchFamily="49" charset="0"/>
              </a:rPr>
              <a:t>risk_levels</a:t>
            </a:r>
            <a:r>
              <a:rPr lang="en-IN" sz="2000" b="0" dirty="0">
                <a:solidFill>
                  <a:srgbClr val="D4D4D4"/>
                </a:solidFill>
                <a:effectLst/>
                <a:latin typeface="Consolas" panose="020B0609020204030204" pitchFamily="49" charset="0"/>
              </a:rPr>
              <a:t>)</a:t>
            </a:r>
          </a:p>
          <a:p>
            <a:endParaRPr lang="en-IN" dirty="0"/>
          </a:p>
        </p:txBody>
      </p:sp>
    </p:spTree>
    <p:extLst>
      <p:ext uri="{BB962C8B-B14F-4D97-AF65-F5344CB8AC3E}">
        <p14:creationId xmlns:p14="http://schemas.microsoft.com/office/powerpoint/2010/main" val="18533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20EBA-198B-79DF-4C74-408CBA170C47}"/>
              </a:ext>
            </a:extLst>
          </p:cNvPr>
          <p:cNvSpPr>
            <a:spLocks noGrp="1"/>
          </p:cNvSpPr>
          <p:nvPr>
            <p:ph type="title"/>
          </p:nvPr>
        </p:nvSpPr>
        <p:spPr/>
        <p:txBody>
          <a:bodyPr/>
          <a:lstStyle/>
          <a:p>
            <a:br>
              <a:rPr lang="en-US" b="1" i="0" dirty="0">
                <a:effectLst/>
                <a:latin typeface="Söhne"/>
              </a:rPr>
            </a:br>
            <a:r>
              <a:rPr lang="en-US" b="1" i="0" dirty="0">
                <a:effectLst/>
                <a:latin typeface="Söhne"/>
              </a:rPr>
              <a:t>Step 3: Risk Matrix</a:t>
            </a:r>
            <a:br>
              <a:rPr lang="en-US" dirty="0"/>
            </a:br>
            <a:endParaRPr lang="en-IN" dirty="0"/>
          </a:p>
        </p:txBody>
      </p:sp>
      <p:sp>
        <p:nvSpPr>
          <p:cNvPr id="3" name="Content Placeholder 2">
            <a:extLst>
              <a:ext uri="{FF2B5EF4-FFF2-40B4-BE49-F238E27FC236}">
                <a16:creationId xmlns:a16="http://schemas.microsoft.com/office/drawing/2014/main" id="{CE299DF6-50E8-4B9E-3EDB-29A0A5152612}"/>
              </a:ext>
            </a:extLst>
          </p:cNvPr>
          <p:cNvSpPr>
            <a:spLocks noGrp="1"/>
          </p:cNvSpPr>
          <p:nvPr>
            <p:ph sz="half" idx="2"/>
          </p:nvPr>
        </p:nvSpPr>
        <p:spPr/>
        <p:txBody>
          <a:bodyPr/>
          <a:lstStyle/>
          <a:p>
            <a:r>
              <a:rPr lang="en-IN" sz="2200" b="0" dirty="0">
                <a:solidFill>
                  <a:srgbClr val="6A9955"/>
                </a:solidFill>
                <a:effectLst/>
                <a:latin typeface="Consolas" panose="020B0609020204030204" pitchFamily="49" charset="0"/>
              </a:rPr>
              <a:t># Generate the risk matrix (original)</a:t>
            </a:r>
            <a:endParaRPr lang="en-IN" sz="2200" b="0" dirty="0">
              <a:solidFill>
                <a:srgbClr val="D4D4D4"/>
              </a:solidFill>
              <a:effectLst/>
              <a:latin typeface="Consolas" panose="020B0609020204030204" pitchFamily="49" charset="0"/>
            </a:endParaRPr>
          </a:p>
          <a:p>
            <a:r>
              <a:rPr lang="en-IN" sz="2200" b="0" dirty="0" err="1">
                <a:solidFill>
                  <a:srgbClr val="C8C8C8"/>
                </a:solidFill>
                <a:effectLst/>
                <a:latin typeface="Consolas" panose="020B0609020204030204" pitchFamily="49" charset="0"/>
              </a:rPr>
              <a:t>risk_matrix_data</a:t>
            </a:r>
            <a:r>
              <a:rPr lang="en-IN" sz="2200" b="0" dirty="0">
                <a:solidFill>
                  <a:srgbClr val="D4D4D4"/>
                </a:solidFill>
                <a:effectLst/>
                <a:latin typeface="Consolas" panose="020B0609020204030204" pitchFamily="49" charset="0"/>
              </a:rPr>
              <a:t> = {</a:t>
            </a:r>
          </a:p>
          <a:p>
            <a:r>
              <a:rPr lang="en-IN" sz="2200" b="0" dirty="0">
                <a:solidFill>
                  <a:srgbClr val="D4D4D4"/>
                </a:solidFill>
                <a:effectLst/>
                <a:latin typeface="Consolas" panose="020B0609020204030204" pitchFamily="49" charset="0"/>
              </a:rPr>
              <a:t>    </a:t>
            </a:r>
            <a:r>
              <a:rPr lang="en-IN" sz="2200" b="0" dirty="0">
                <a:solidFill>
                  <a:srgbClr val="CE9178"/>
                </a:solidFill>
                <a:effectLst/>
                <a:latin typeface="Consolas" panose="020B0609020204030204" pitchFamily="49" charset="0"/>
              </a:rPr>
              <a:t>'Consequence \ Likelihood'</a:t>
            </a:r>
            <a:r>
              <a:rPr lang="en-IN" sz="2200" b="0" dirty="0">
                <a:solidFill>
                  <a:srgbClr val="D4D4D4"/>
                </a:solidFill>
                <a:effectLst/>
                <a:latin typeface="Consolas" panose="020B0609020204030204" pitchFamily="49" charset="0"/>
              </a:rPr>
              <a:t>: [</a:t>
            </a:r>
            <a:r>
              <a:rPr lang="en-IN" sz="2200" b="0" dirty="0">
                <a:solidFill>
                  <a:srgbClr val="CE9178"/>
                </a:solidFill>
                <a:effectLst/>
                <a:latin typeface="Consolas" panose="020B0609020204030204" pitchFamily="49" charset="0"/>
              </a:rPr>
              <a:t>'Insignificant'</a:t>
            </a:r>
            <a:r>
              <a:rPr lang="en-IN" sz="2200" b="0" dirty="0">
                <a:solidFill>
                  <a:srgbClr val="D4D4D4"/>
                </a:solidFill>
                <a:effectLst/>
                <a:latin typeface="Consolas" panose="020B0609020204030204" pitchFamily="49" charset="0"/>
              </a:rPr>
              <a:t>, </a:t>
            </a:r>
            <a:r>
              <a:rPr lang="en-IN" sz="2200" b="0" dirty="0">
                <a:solidFill>
                  <a:srgbClr val="CE9178"/>
                </a:solidFill>
                <a:effectLst/>
                <a:latin typeface="Consolas" panose="020B0609020204030204" pitchFamily="49" charset="0"/>
              </a:rPr>
              <a:t>'Minor'</a:t>
            </a:r>
            <a:r>
              <a:rPr lang="en-IN" sz="2200" b="0" dirty="0">
                <a:solidFill>
                  <a:srgbClr val="D4D4D4"/>
                </a:solidFill>
                <a:effectLst/>
                <a:latin typeface="Consolas" panose="020B0609020204030204" pitchFamily="49" charset="0"/>
              </a:rPr>
              <a:t>, </a:t>
            </a:r>
            <a:r>
              <a:rPr lang="en-IN" sz="2200" b="0" dirty="0">
                <a:solidFill>
                  <a:srgbClr val="CE9178"/>
                </a:solidFill>
                <a:effectLst/>
                <a:latin typeface="Consolas" panose="020B0609020204030204" pitchFamily="49" charset="0"/>
              </a:rPr>
              <a:t>'Moderate'</a:t>
            </a:r>
            <a:r>
              <a:rPr lang="en-IN" sz="2200" b="0" dirty="0">
                <a:solidFill>
                  <a:srgbClr val="D4D4D4"/>
                </a:solidFill>
                <a:effectLst/>
                <a:latin typeface="Consolas" panose="020B0609020204030204" pitchFamily="49" charset="0"/>
              </a:rPr>
              <a:t>, </a:t>
            </a:r>
            <a:r>
              <a:rPr lang="en-IN" sz="2200" b="0" dirty="0">
                <a:solidFill>
                  <a:srgbClr val="CE9178"/>
                </a:solidFill>
                <a:effectLst/>
                <a:latin typeface="Consolas" panose="020B0609020204030204" pitchFamily="49" charset="0"/>
              </a:rPr>
              <a:t>'Major'</a:t>
            </a:r>
            <a:r>
              <a:rPr lang="en-IN" sz="2200" b="0" dirty="0">
                <a:solidFill>
                  <a:srgbClr val="D4D4D4"/>
                </a:solidFill>
                <a:effectLst/>
                <a:latin typeface="Consolas" panose="020B0609020204030204" pitchFamily="49" charset="0"/>
              </a:rPr>
              <a:t>, </a:t>
            </a:r>
            <a:r>
              <a:rPr lang="en-IN" sz="2200" b="0" dirty="0">
                <a:solidFill>
                  <a:srgbClr val="CE9178"/>
                </a:solidFill>
                <a:effectLst/>
                <a:latin typeface="Consolas" panose="020B0609020204030204" pitchFamily="49" charset="0"/>
              </a:rPr>
              <a:t>'Severe'</a:t>
            </a:r>
            <a:r>
              <a:rPr lang="en-IN" sz="2200" b="0" dirty="0">
                <a:solidFill>
                  <a:srgbClr val="D4D4D4"/>
                </a:solidFill>
                <a:effectLst/>
                <a:latin typeface="Consolas" panose="020B0609020204030204" pitchFamily="49" charset="0"/>
              </a:rPr>
              <a:t>],</a:t>
            </a:r>
          </a:p>
          <a:p>
            <a:r>
              <a:rPr lang="en-IN" sz="2200" b="0" dirty="0">
                <a:solidFill>
                  <a:srgbClr val="D4D4D4"/>
                </a:solidFill>
                <a:effectLst/>
                <a:latin typeface="Consolas" panose="020B0609020204030204" pitchFamily="49" charset="0"/>
              </a:rPr>
              <a:t>    </a:t>
            </a:r>
            <a:r>
              <a:rPr lang="en-IN" sz="2200" b="0" dirty="0">
                <a:solidFill>
                  <a:srgbClr val="CE9178"/>
                </a:solidFill>
                <a:effectLst/>
                <a:latin typeface="Consolas" panose="020B0609020204030204" pitchFamily="49" charset="0"/>
              </a:rPr>
              <a:t>'Level 1'</a:t>
            </a:r>
            <a:r>
              <a:rPr lang="en-IN" sz="2200" b="0" dirty="0">
                <a:solidFill>
                  <a:srgbClr val="D4D4D4"/>
                </a:solidFill>
                <a:effectLst/>
                <a:latin typeface="Consolas" panose="020B0609020204030204" pitchFamily="49" charset="0"/>
              </a:rPr>
              <a:t>: [</a:t>
            </a:r>
            <a:r>
              <a:rPr lang="en-IN" sz="2200" b="0" dirty="0">
                <a:solidFill>
                  <a:srgbClr val="CE9178"/>
                </a:solidFill>
                <a:effectLst/>
                <a:latin typeface="Consolas" panose="020B0609020204030204" pitchFamily="49" charset="0"/>
              </a:rPr>
              <a:t>'Green'</a:t>
            </a:r>
            <a:r>
              <a:rPr lang="en-IN" sz="2200" b="0" dirty="0">
                <a:solidFill>
                  <a:srgbClr val="D4D4D4"/>
                </a:solidFill>
                <a:effectLst/>
                <a:latin typeface="Consolas" panose="020B0609020204030204" pitchFamily="49" charset="0"/>
              </a:rPr>
              <a:t>, </a:t>
            </a:r>
            <a:r>
              <a:rPr lang="en-IN" sz="2200" b="0" dirty="0">
                <a:solidFill>
                  <a:srgbClr val="CE9178"/>
                </a:solidFill>
                <a:effectLst/>
                <a:latin typeface="Consolas" panose="020B0609020204030204" pitchFamily="49" charset="0"/>
              </a:rPr>
              <a:t>'Green'</a:t>
            </a:r>
            <a:r>
              <a:rPr lang="en-IN" sz="2200" b="0" dirty="0">
                <a:solidFill>
                  <a:srgbClr val="D4D4D4"/>
                </a:solidFill>
                <a:effectLst/>
                <a:latin typeface="Consolas" panose="020B0609020204030204" pitchFamily="49" charset="0"/>
              </a:rPr>
              <a:t>, </a:t>
            </a:r>
            <a:r>
              <a:rPr lang="en-IN" sz="2200" b="0" dirty="0">
                <a:solidFill>
                  <a:srgbClr val="CE9178"/>
                </a:solidFill>
                <a:effectLst/>
                <a:latin typeface="Consolas" panose="020B0609020204030204" pitchFamily="49" charset="0"/>
              </a:rPr>
              <a:t>'Green'</a:t>
            </a:r>
            <a:r>
              <a:rPr lang="en-IN" sz="2200" b="0" dirty="0">
                <a:solidFill>
                  <a:srgbClr val="D4D4D4"/>
                </a:solidFill>
                <a:effectLst/>
                <a:latin typeface="Consolas" panose="020B0609020204030204" pitchFamily="49" charset="0"/>
              </a:rPr>
              <a:t>, </a:t>
            </a:r>
            <a:r>
              <a:rPr lang="en-IN" sz="2200" b="0" dirty="0">
                <a:solidFill>
                  <a:srgbClr val="CE9178"/>
                </a:solidFill>
                <a:effectLst/>
                <a:latin typeface="Consolas" panose="020B0609020204030204" pitchFamily="49" charset="0"/>
              </a:rPr>
              <a:t>'Yellow'</a:t>
            </a:r>
            <a:r>
              <a:rPr lang="en-IN" sz="2200" b="0" dirty="0">
                <a:solidFill>
                  <a:srgbClr val="D4D4D4"/>
                </a:solidFill>
                <a:effectLst/>
                <a:latin typeface="Consolas" panose="020B0609020204030204" pitchFamily="49" charset="0"/>
              </a:rPr>
              <a:t>, </a:t>
            </a:r>
            <a:r>
              <a:rPr lang="en-IN" sz="2200" b="0" dirty="0">
                <a:solidFill>
                  <a:srgbClr val="CE9178"/>
                </a:solidFill>
                <a:effectLst/>
                <a:latin typeface="Consolas" panose="020B0609020204030204" pitchFamily="49" charset="0"/>
              </a:rPr>
              <a:t>'Yellow'</a:t>
            </a:r>
            <a:r>
              <a:rPr lang="en-IN" sz="2200" b="0" dirty="0">
                <a:solidFill>
                  <a:srgbClr val="D4D4D4"/>
                </a:solidFill>
                <a:effectLst/>
                <a:latin typeface="Consolas" panose="020B0609020204030204" pitchFamily="49" charset="0"/>
              </a:rPr>
              <a:t>],</a:t>
            </a:r>
          </a:p>
          <a:p>
            <a:r>
              <a:rPr lang="en-IN" sz="2200" b="0" dirty="0">
                <a:solidFill>
                  <a:srgbClr val="D4D4D4"/>
                </a:solidFill>
                <a:effectLst/>
                <a:latin typeface="Consolas" panose="020B0609020204030204" pitchFamily="49" charset="0"/>
              </a:rPr>
              <a:t>    </a:t>
            </a:r>
            <a:r>
              <a:rPr lang="en-IN" sz="2200" b="0" dirty="0">
                <a:solidFill>
                  <a:srgbClr val="CE9178"/>
                </a:solidFill>
                <a:effectLst/>
                <a:latin typeface="Consolas" panose="020B0609020204030204" pitchFamily="49" charset="0"/>
              </a:rPr>
              <a:t>'Level 2'</a:t>
            </a:r>
            <a:r>
              <a:rPr lang="en-IN" sz="2200" b="0" dirty="0">
                <a:solidFill>
                  <a:srgbClr val="D4D4D4"/>
                </a:solidFill>
                <a:effectLst/>
                <a:latin typeface="Consolas" panose="020B0609020204030204" pitchFamily="49" charset="0"/>
              </a:rPr>
              <a:t>: [</a:t>
            </a:r>
            <a:r>
              <a:rPr lang="en-IN" sz="2200" b="0" dirty="0">
                <a:solidFill>
                  <a:srgbClr val="CE9178"/>
                </a:solidFill>
                <a:effectLst/>
                <a:latin typeface="Consolas" panose="020B0609020204030204" pitchFamily="49" charset="0"/>
              </a:rPr>
              <a:t>'Green'</a:t>
            </a:r>
            <a:r>
              <a:rPr lang="en-IN" sz="2200" b="0" dirty="0">
                <a:solidFill>
                  <a:srgbClr val="D4D4D4"/>
                </a:solidFill>
                <a:effectLst/>
                <a:latin typeface="Consolas" panose="020B0609020204030204" pitchFamily="49" charset="0"/>
              </a:rPr>
              <a:t>, </a:t>
            </a:r>
            <a:r>
              <a:rPr lang="en-IN" sz="2200" b="0" dirty="0">
                <a:solidFill>
                  <a:srgbClr val="CE9178"/>
                </a:solidFill>
                <a:effectLst/>
                <a:latin typeface="Consolas" panose="020B0609020204030204" pitchFamily="49" charset="0"/>
              </a:rPr>
              <a:t>'Green'</a:t>
            </a:r>
            <a:r>
              <a:rPr lang="en-IN" sz="2200" b="0" dirty="0">
                <a:solidFill>
                  <a:srgbClr val="D4D4D4"/>
                </a:solidFill>
                <a:effectLst/>
                <a:latin typeface="Consolas" panose="020B0609020204030204" pitchFamily="49" charset="0"/>
              </a:rPr>
              <a:t>, </a:t>
            </a:r>
            <a:r>
              <a:rPr lang="en-IN" sz="2200" b="0" dirty="0">
                <a:solidFill>
                  <a:srgbClr val="CE9178"/>
                </a:solidFill>
                <a:effectLst/>
                <a:latin typeface="Consolas" panose="020B0609020204030204" pitchFamily="49" charset="0"/>
              </a:rPr>
              <a:t>'Yellow'</a:t>
            </a:r>
            <a:r>
              <a:rPr lang="en-IN" sz="2200" b="0" dirty="0">
                <a:solidFill>
                  <a:srgbClr val="D4D4D4"/>
                </a:solidFill>
                <a:effectLst/>
                <a:latin typeface="Consolas" panose="020B0609020204030204" pitchFamily="49" charset="0"/>
              </a:rPr>
              <a:t>, </a:t>
            </a:r>
            <a:r>
              <a:rPr lang="en-IN" sz="2200" b="0" dirty="0">
                <a:solidFill>
                  <a:srgbClr val="CE9178"/>
                </a:solidFill>
                <a:effectLst/>
                <a:latin typeface="Consolas" panose="020B0609020204030204" pitchFamily="49" charset="0"/>
              </a:rPr>
              <a:t>'Yellow'</a:t>
            </a:r>
            <a:r>
              <a:rPr lang="en-IN" sz="2200" b="0" dirty="0">
                <a:solidFill>
                  <a:srgbClr val="D4D4D4"/>
                </a:solidFill>
                <a:effectLst/>
                <a:latin typeface="Consolas" panose="020B0609020204030204" pitchFamily="49" charset="0"/>
              </a:rPr>
              <a:t>, </a:t>
            </a:r>
            <a:r>
              <a:rPr lang="en-IN" sz="2200" b="0" dirty="0">
                <a:solidFill>
                  <a:srgbClr val="CE9178"/>
                </a:solidFill>
                <a:effectLst/>
                <a:latin typeface="Consolas" panose="020B0609020204030204" pitchFamily="49" charset="0"/>
              </a:rPr>
              <a:t>'Orange'</a:t>
            </a:r>
            <a:r>
              <a:rPr lang="en-IN" sz="2200" b="0" dirty="0">
                <a:solidFill>
                  <a:srgbClr val="D4D4D4"/>
                </a:solidFill>
                <a:effectLst/>
                <a:latin typeface="Consolas" panose="020B0609020204030204" pitchFamily="49" charset="0"/>
              </a:rPr>
              <a:t>],</a:t>
            </a:r>
          </a:p>
          <a:p>
            <a:r>
              <a:rPr lang="en-IN" sz="2200" b="0" dirty="0">
                <a:solidFill>
                  <a:srgbClr val="D4D4D4"/>
                </a:solidFill>
                <a:effectLst/>
                <a:latin typeface="Consolas" panose="020B0609020204030204" pitchFamily="49" charset="0"/>
              </a:rPr>
              <a:t>    </a:t>
            </a:r>
            <a:r>
              <a:rPr lang="en-IN" sz="2200" b="0" dirty="0">
                <a:solidFill>
                  <a:srgbClr val="CE9178"/>
                </a:solidFill>
                <a:effectLst/>
                <a:latin typeface="Consolas" panose="020B0609020204030204" pitchFamily="49" charset="0"/>
              </a:rPr>
              <a:t>'Level 3'</a:t>
            </a:r>
            <a:r>
              <a:rPr lang="en-IN" sz="2200" b="0" dirty="0">
                <a:solidFill>
                  <a:srgbClr val="D4D4D4"/>
                </a:solidFill>
                <a:effectLst/>
                <a:latin typeface="Consolas" panose="020B0609020204030204" pitchFamily="49" charset="0"/>
              </a:rPr>
              <a:t>: [</a:t>
            </a:r>
            <a:r>
              <a:rPr lang="en-IN" sz="2200" b="0" dirty="0">
                <a:solidFill>
                  <a:srgbClr val="CE9178"/>
                </a:solidFill>
                <a:effectLst/>
                <a:latin typeface="Consolas" panose="020B0609020204030204" pitchFamily="49" charset="0"/>
              </a:rPr>
              <a:t>'Yellow'</a:t>
            </a:r>
            <a:r>
              <a:rPr lang="en-IN" sz="2200" b="0" dirty="0">
                <a:solidFill>
                  <a:srgbClr val="D4D4D4"/>
                </a:solidFill>
                <a:effectLst/>
                <a:latin typeface="Consolas" panose="020B0609020204030204" pitchFamily="49" charset="0"/>
              </a:rPr>
              <a:t>, </a:t>
            </a:r>
            <a:r>
              <a:rPr lang="en-IN" sz="2200" b="0" dirty="0">
                <a:solidFill>
                  <a:srgbClr val="CE9178"/>
                </a:solidFill>
                <a:effectLst/>
                <a:latin typeface="Consolas" panose="020B0609020204030204" pitchFamily="49" charset="0"/>
              </a:rPr>
              <a:t>'Yellow'</a:t>
            </a:r>
            <a:r>
              <a:rPr lang="en-IN" sz="2200" b="0" dirty="0">
                <a:solidFill>
                  <a:srgbClr val="D4D4D4"/>
                </a:solidFill>
                <a:effectLst/>
                <a:latin typeface="Consolas" panose="020B0609020204030204" pitchFamily="49" charset="0"/>
              </a:rPr>
              <a:t>, </a:t>
            </a:r>
            <a:r>
              <a:rPr lang="en-IN" sz="2200" b="0" dirty="0">
                <a:solidFill>
                  <a:srgbClr val="CE9178"/>
                </a:solidFill>
                <a:effectLst/>
                <a:latin typeface="Consolas" panose="020B0609020204030204" pitchFamily="49" charset="0"/>
              </a:rPr>
              <a:t>'Yellow'</a:t>
            </a:r>
            <a:r>
              <a:rPr lang="en-IN" sz="2200" b="0" dirty="0">
                <a:solidFill>
                  <a:srgbClr val="D4D4D4"/>
                </a:solidFill>
                <a:effectLst/>
                <a:latin typeface="Consolas" panose="020B0609020204030204" pitchFamily="49" charset="0"/>
              </a:rPr>
              <a:t>, </a:t>
            </a:r>
            <a:r>
              <a:rPr lang="en-IN" sz="2200" b="0" dirty="0">
                <a:solidFill>
                  <a:srgbClr val="CE9178"/>
                </a:solidFill>
                <a:effectLst/>
                <a:latin typeface="Consolas" panose="020B0609020204030204" pitchFamily="49" charset="0"/>
              </a:rPr>
              <a:t>'Orange'</a:t>
            </a:r>
            <a:r>
              <a:rPr lang="en-IN" sz="2200" b="0" dirty="0">
                <a:solidFill>
                  <a:srgbClr val="D4D4D4"/>
                </a:solidFill>
                <a:effectLst/>
                <a:latin typeface="Consolas" panose="020B0609020204030204" pitchFamily="49" charset="0"/>
              </a:rPr>
              <a:t>, </a:t>
            </a:r>
            <a:r>
              <a:rPr lang="en-IN" sz="2200" b="0" dirty="0">
                <a:solidFill>
                  <a:srgbClr val="CE9178"/>
                </a:solidFill>
                <a:effectLst/>
                <a:latin typeface="Consolas" panose="020B0609020204030204" pitchFamily="49" charset="0"/>
              </a:rPr>
              <a:t>'Orange'</a:t>
            </a:r>
            <a:r>
              <a:rPr lang="en-IN" sz="2200" b="0" dirty="0">
                <a:solidFill>
                  <a:srgbClr val="D4D4D4"/>
                </a:solidFill>
                <a:effectLst/>
                <a:latin typeface="Consolas" panose="020B0609020204030204" pitchFamily="49" charset="0"/>
              </a:rPr>
              <a:t>],</a:t>
            </a:r>
          </a:p>
          <a:p>
            <a:r>
              <a:rPr lang="en-IN" sz="2200" b="0" dirty="0">
                <a:solidFill>
                  <a:srgbClr val="D4D4D4"/>
                </a:solidFill>
                <a:effectLst/>
                <a:latin typeface="Consolas" panose="020B0609020204030204" pitchFamily="49" charset="0"/>
              </a:rPr>
              <a:t>    </a:t>
            </a:r>
            <a:r>
              <a:rPr lang="en-IN" sz="2200" b="0" dirty="0">
                <a:solidFill>
                  <a:srgbClr val="CE9178"/>
                </a:solidFill>
                <a:effectLst/>
                <a:latin typeface="Consolas" panose="020B0609020204030204" pitchFamily="49" charset="0"/>
              </a:rPr>
              <a:t>'Level 4'</a:t>
            </a:r>
            <a:r>
              <a:rPr lang="en-IN" sz="2200" b="0" dirty="0">
                <a:solidFill>
                  <a:srgbClr val="D4D4D4"/>
                </a:solidFill>
                <a:effectLst/>
                <a:latin typeface="Consolas" panose="020B0609020204030204" pitchFamily="49" charset="0"/>
              </a:rPr>
              <a:t>: [</a:t>
            </a:r>
            <a:r>
              <a:rPr lang="en-IN" sz="2200" b="0" dirty="0">
                <a:solidFill>
                  <a:srgbClr val="CE9178"/>
                </a:solidFill>
                <a:effectLst/>
                <a:latin typeface="Consolas" panose="020B0609020204030204" pitchFamily="49" charset="0"/>
              </a:rPr>
              <a:t>'Yellow'</a:t>
            </a:r>
            <a:r>
              <a:rPr lang="en-IN" sz="2200" b="0" dirty="0">
                <a:solidFill>
                  <a:srgbClr val="D4D4D4"/>
                </a:solidFill>
                <a:effectLst/>
                <a:latin typeface="Consolas" panose="020B0609020204030204" pitchFamily="49" charset="0"/>
              </a:rPr>
              <a:t>, </a:t>
            </a:r>
            <a:r>
              <a:rPr lang="en-IN" sz="2200" b="0" dirty="0">
                <a:solidFill>
                  <a:srgbClr val="CE9178"/>
                </a:solidFill>
                <a:effectLst/>
                <a:latin typeface="Consolas" panose="020B0609020204030204" pitchFamily="49" charset="0"/>
              </a:rPr>
              <a:t>'Orange'</a:t>
            </a:r>
            <a:r>
              <a:rPr lang="en-IN" sz="2200" b="0" dirty="0">
                <a:solidFill>
                  <a:srgbClr val="D4D4D4"/>
                </a:solidFill>
                <a:effectLst/>
                <a:latin typeface="Consolas" panose="020B0609020204030204" pitchFamily="49" charset="0"/>
              </a:rPr>
              <a:t>, </a:t>
            </a:r>
            <a:r>
              <a:rPr lang="en-IN" sz="2200" b="0" dirty="0">
                <a:solidFill>
                  <a:srgbClr val="CE9178"/>
                </a:solidFill>
                <a:effectLst/>
                <a:latin typeface="Consolas" panose="020B0609020204030204" pitchFamily="49" charset="0"/>
              </a:rPr>
              <a:t>'Orange'</a:t>
            </a:r>
            <a:r>
              <a:rPr lang="en-IN" sz="2200" b="0" dirty="0">
                <a:solidFill>
                  <a:srgbClr val="D4D4D4"/>
                </a:solidFill>
                <a:effectLst/>
                <a:latin typeface="Consolas" panose="020B0609020204030204" pitchFamily="49" charset="0"/>
              </a:rPr>
              <a:t>, </a:t>
            </a:r>
            <a:r>
              <a:rPr lang="en-IN" sz="2200" b="0" dirty="0">
                <a:solidFill>
                  <a:srgbClr val="CE9178"/>
                </a:solidFill>
                <a:effectLst/>
                <a:latin typeface="Consolas" panose="020B0609020204030204" pitchFamily="49" charset="0"/>
              </a:rPr>
              <a:t>'Orange'</a:t>
            </a:r>
            <a:r>
              <a:rPr lang="en-IN" sz="2200" b="0" dirty="0">
                <a:solidFill>
                  <a:srgbClr val="D4D4D4"/>
                </a:solidFill>
                <a:effectLst/>
                <a:latin typeface="Consolas" panose="020B0609020204030204" pitchFamily="49" charset="0"/>
              </a:rPr>
              <a:t>, </a:t>
            </a:r>
            <a:r>
              <a:rPr lang="en-IN" sz="2200" b="0" dirty="0">
                <a:solidFill>
                  <a:srgbClr val="CE9178"/>
                </a:solidFill>
                <a:effectLst/>
                <a:latin typeface="Consolas" panose="020B0609020204030204" pitchFamily="49" charset="0"/>
              </a:rPr>
              <a:t>'Red'</a:t>
            </a:r>
            <a:r>
              <a:rPr lang="en-IN" sz="2200" b="0" dirty="0">
                <a:solidFill>
                  <a:srgbClr val="D4D4D4"/>
                </a:solidFill>
                <a:effectLst/>
                <a:latin typeface="Consolas" panose="020B0609020204030204" pitchFamily="49" charset="0"/>
              </a:rPr>
              <a:t>],</a:t>
            </a:r>
          </a:p>
          <a:p>
            <a:r>
              <a:rPr lang="en-IN" sz="2200" b="0" dirty="0">
                <a:solidFill>
                  <a:srgbClr val="D4D4D4"/>
                </a:solidFill>
                <a:effectLst/>
                <a:latin typeface="Consolas" panose="020B0609020204030204" pitchFamily="49" charset="0"/>
              </a:rPr>
              <a:t>    </a:t>
            </a:r>
            <a:r>
              <a:rPr lang="en-IN" sz="2200" b="0" dirty="0">
                <a:solidFill>
                  <a:srgbClr val="CE9178"/>
                </a:solidFill>
                <a:effectLst/>
                <a:latin typeface="Consolas" panose="020B0609020204030204" pitchFamily="49" charset="0"/>
              </a:rPr>
              <a:t>'Level 5'</a:t>
            </a:r>
            <a:r>
              <a:rPr lang="en-IN" sz="2200" b="0" dirty="0">
                <a:solidFill>
                  <a:srgbClr val="D4D4D4"/>
                </a:solidFill>
                <a:effectLst/>
                <a:latin typeface="Consolas" panose="020B0609020204030204" pitchFamily="49" charset="0"/>
              </a:rPr>
              <a:t>: [</a:t>
            </a:r>
            <a:r>
              <a:rPr lang="en-IN" sz="2200" b="0" dirty="0">
                <a:solidFill>
                  <a:srgbClr val="CE9178"/>
                </a:solidFill>
                <a:effectLst/>
                <a:latin typeface="Consolas" panose="020B0609020204030204" pitchFamily="49" charset="0"/>
              </a:rPr>
              <a:t>'Orange'</a:t>
            </a:r>
            <a:r>
              <a:rPr lang="en-IN" sz="2200" b="0" dirty="0">
                <a:solidFill>
                  <a:srgbClr val="D4D4D4"/>
                </a:solidFill>
                <a:effectLst/>
                <a:latin typeface="Consolas" panose="020B0609020204030204" pitchFamily="49" charset="0"/>
              </a:rPr>
              <a:t>, </a:t>
            </a:r>
            <a:r>
              <a:rPr lang="en-IN" sz="2200" b="0" dirty="0">
                <a:solidFill>
                  <a:srgbClr val="CE9178"/>
                </a:solidFill>
                <a:effectLst/>
                <a:latin typeface="Consolas" panose="020B0609020204030204" pitchFamily="49" charset="0"/>
              </a:rPr>
              <a:t>'Orange'</a:t>
            </a:r>
            <a:r>
              <a:rPr lang="en-IN" sz="2200" b="0" dirty="0">
                <a:solidFill>
                  <a:srgbClr val="D4D4D4"/>
                </a:solidFill>
                <a:effectLst/>
                <a:latin typeface="Consolas" panose="020B0609020204030204" pitchFamily="49" charset="0"/>
              </a:rPr>
              <a:t>, </a:t>
            </a:r>
            <a:r>
              <a:rPr lang="en-IN" sz="2200" b="0" dirty="0">
                <a:solidFill>
                  <a:srgbClr val="CE9178"/>
                </a:solidFill>
                <a:effectLst/>
                <a:latin typeface="Consolas" panose="020B0609020204030204" pitchFamily="49" charset="0"/>
              </a:rPr>
              <a:t>'Red'</a:t>
            </a:r>
            <a:r>
              <a:rPr lang="en-IN" sz="2200" b="0" dirty="0">
                <a:solidFill>
                  <a:srgbClr val="D4D4D4"/>
                </a:solidFill>
                <a:effectLst/>
                <a:latin typeface="Consolas" panose="020B0609020204030204" pitchFamily="49" charset="0"/>
              </a:rPr>
              <a:t>, </a:t>
            </a:r>
            <a:r>
              <a:rPr lang="en-IN" sz="2200" b="0" dirty="0">
                <a:solidFill>
                  <a:srgbClr val="CE9178"/>
                </a:solidFill>
                <a:effectLst/>
                <a:latin typeface="Consolas" panose="020B0609020204030204" pitchFamily="49" charset="0"/>
              </a:rPr>
              <a:t>'Red'</a:t>
            </a:r>
            <a:r>
              <a:rPr lang="en-IN" sz="2200" b="0" dirty="0">
                <a:solidFill>
                  <a:srgbClr val="D4D4D4"/>
                </a:solidFill>
                <a:effectLst/>
                <a:latin typeface="Consolas" panose="020B0609020204030204" pitchFamily="49" charset="0"/>
              </a:rPr>
              <a:t>, </a:t>
            </a:r>
            <a:r>
              <a:rPr lang="en-IN" sz="2200" b="0" dirty="0">
                <a:solidFill>
                  <a:srgbClr val="CE9178"/>
                </a:solidFill>
                <a:effectLst/>
                <a:latin typeface="Consolas" panose="020B0609020204030204" pitchFamily="49" charset="0"/>
              </a:rPr>
              <a:t>'Brown'</a:t>
            </a:r>
            <a:r>
              <a:rPr lang="en-IN" sz="2200" b="0" dirty="0">
                <a:solidFill>
                  <a:srgbClr val="D4D4D4"/>
                </a:solidFill>
                <a:effectLst/>
                <a:latin typeface="Consolas" panose="020B0609020204030204" pitchFamily="49" charset="0"/>
              </a:rPr>
              <a:t>],</a:t>
            </a:r>
          </a:p>
          <a:p>
            <a:pPr marL="0" indent="0">
              <a:buNone/>
            </a:pPr>
            <a:endParaRPr lang="en-IN" dirty="0"/>
          </a:p>
        </p:txBody>
      </p:sp>
    </p:spTree>
    <p:extLst>
      <p:ext uri="{BB962C8B-B14F-4D97-AF65-F5344CB8AC3E}">
        <p14:creationId xmlns:p14="http://schemas.microsoft.com/office/powerpoint/2010/main" val="2762372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26D81-63E9-61E5-D529-9F9A28C0615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CE6A518-5F3D-7B18-0BED-D261E18FA192}"/>
              </a:ext>
            </a:extLst>
          </p:cNvPr>
          <p:cNvSpPr>
            <a:spLocks noGrp="1"/>
          </p:cNvSpPr>
          <p:nvPr>
            <p:ph sz="half" idx="2"/>
          </p:nvPr>
        </p:nvSpPr>
        <p:spPr/>
        <p:txBody>
          <a:bodyPr/>
          <a:lstStyle/>
          <a:p>
            <a:r>
              <a:rPr lang="en-IN" sz="2000" b="0" dirty="0">
                <a:solidFill>
                  <a:srgbClr val="6A9955"/>
                </a:solidFill>
                <a:effectLst/>
                <a:latin typeface="Consolas" panose="020B0609020204030204" pitchFamily="49" charset="0"/>
              </a:rPr>
              <a:t># Create a </a:t>
            </a:r>
            <a:r>
              <a:rPr lang="en-IN" sz="2000" b="0" dirty="0" err="1">
                <a:solidFill>
                  <a:srgbClr val="6A9955"/>
                </a:solidFill>
                <a:effectLst/>
                <a:latin typeface="Consolas" panose="020B0609020204030204" pitchFamily="49" charset="0"/>
              </a:rPr>
              <a:t>DataFrame</a:t>
            </a:r>
            <a:r>
              <a:rPr lang="en-IN" sz="2000" b="0" dirty="0">
                <a:solidFill>
                  <a:srgbClr val="6A9955"/>
                </a:solidFill>
                <a:effectLst/>
                <a:latin typeface="Consolas" panose="020B0609020204030204" pitchFamily="49" charset="0"/>
              </a:rPr>
              <a:t> for the risk matrix (original)</a:t>
            </a:r>
            <a:endParaRPr lang="en-IN" sz="2000" b="0" dirty="0">
              <a:solidFill>
                <a:srgbClr val="D4D4D4"/>
              </a:solidFill>
              <a:effectLst/>
              <a:latin typeface="Consolas" panose="020B0609020204030204" pitchFamily="49" charset="0"/>
            </a:endParaRPr>
          </a:p>
          <a:p>
            <a:r>
              <a:rPr lang="en-IN" sz="2000" b="0" dirty="0" err="1">
                <a:solidFill>
                  <a:srgbClr val="C8C8C8"/>
                </a:solidFill>
                <a:effectLst/>
                <a:latin typeface="Consolas" panose="020B0609020204030204" pitchFamily="49" charset="0"/>
              </a:rPr>
              <a:t>risk_matrix_df</a:t>
            </a:r>
            <a:r>
              <a:rPr lang="en-IN" sz="2000" b="0" dirty="0">
                <a:solidFill>
                  <a:srgbClr val="D4D4D4"/>
                </a:solidFill>
                <a:effectLst/>
                <a:latin typeface="Consolas" panose="020B0609020204030204" pitchFamily="49" charset="0"/>
              </a:rPr>
              <a:t> = </a:t>
            </a:r>
            <a:r>
              <a:rPr lang="en-IN" sz="2000" b="0" dirty="0" err="1">
                <a:solidFill>
                  <a:srgbClr val="C8C8C8"/>
                </a:solidFill>
                <a:effectLst/>
                <a:latin typeface="Consolas" panose="020B0609020204030204" pitchFamily="49" charset="0"/>
              </a:rPr>
              <a:t>pd</a:t>
            </a:r>
            <a:r>
              <a:rPr lang="en-IN" sz="2000" b="0" dirty="0" err="1">
                <a:solidFill>
                  <a:srgbClr val="D4D4D4"/>
                </a:solidFill>
                <a:effectLst/>
                <a:latin typeface="Consolas" panose="020B0609020204030204" pitchFamily="49" charset="0"/>
              </a:rPr>
              <a:t>.</a:t>
            </a:r>
            <a:r>
              <a:rPr lang="en-IN" sz="2000" b="0" dirty="0" err="1">
                <a:solidFill>
                  <a:srgbClr val="4EC9B0"/>
                </a:solidFill>
                <a:effectLst/>
                <a:latin typeface="Consolas" panose="020B0609020204030204" pitchFamily="49" charset="0"/>
              </a:rPr>
              <a:t>DataFrame</a:t>
            </a:r>
            <a:r>
              <a:rPr lang="en-IN" sz="2000" b="0" dirty="0">
                <a:solidFill>
                  <a:srgbClr val="D4D4D4"/>
                </a:solidFill>
                <a:effectLst/>
                <a:latin typeface="Consolas" panose="020B0609020204030204" pitchFamily="49" charset="0"/>
              </a:rPr>
              <a:t>(</a:t>
            </a:r>
            <a:r>
              <a:rPr lang="en-IN" sz="2000" b="0" dirty="0" err="1">
                <a:solidFill>
                  <a:srgbClr val="C8C8C8"/>
                </a:solidFill>
                <a:effectLst/>
                <a:latin typeface="Consolas" panose="020B0609020204030204" pitchFamily="49" charset="0"/>
              </a:rPr>
              <a:t>risk_matrix_data</a:t>
            </a:r>
            <a:r>
              <a:rPr lang="en-IN" sz="2000" b="0" dirty="0">
                <a:solidFill>
                  <a:srgbClr val="D4D4D4"/>
                </a:solidFill>
                <a:effectLst/>
                <a:latin typeface="Consolas" panose="020B0609020204030204" pitchFamily="49" charset="0"/>
              </a:rPr>
              <a:t>)</a:t>
            </a:r>
          </a:p>
          <a:p>
            <a:br>
              <a:rPr lang="en-IN" sz="2000" b="0" dirty="0">
                <a:solidFill>
                  <a:srgbClr val="D4D4D4"/>
                </a:solidFill>
                <a:effectLst/>
                <a:latin typeface="Consolas" panose="020B0609020204030204" pitchFamily="49" charset="0"/>
              </a:rPr>
            </a:br>
            <a:r>
              <a:rPr lang="en-IN" sz="2000" b="0" dirty="0">
                <a:solidFill>
                  <a:srgbClr val="6A9955"/>
                </a:solidFill>
                <a:effectLst/>
                <a:latin typeface="Consolas" panose="020B0609020204030204" pitchFamily="49" charset="0"/>
              </a:rPr>
              <a:t># Set the risk levels as index</a:t>
            </a:r>
            <a:endParaRPr lang="en-IN" sz="2000" b="0" dirty="0">
              <a:solidFill>
                <a:srgbClr val="D4D4D4"/>
              </a:solidFill>
              <a:effectLst/>
              <a:latin typeface="Consolas" panose="020B0609020204030204" pitchFamily="49" charset="0"/>
            </a:endParaRPr>
          </a:p>
          <a:p>
            <a:r>
              <a:rPr lang="en-IN" sz="2000" b="0" dirty="0" err="1">
                <a:solidFill>
                  <a:srgbClr val="C8C8C8"/>
                </a:solidFill>
                <a:effectLst/>
                <a:latin typeface="Consolas" panose="020B0609020204030204" pitchFamily="49" charset="0"/>
              </a:rPr>
              <a:t>risk_matrix_df</a:t>
            </a:r>
            <a:r>
              <a:rPr lang="en-IN" sz="2000" b="0" dirty="0" err="1">
                <a:solidFill>
                  <a:srgbClr val="D4D4D4"/>
                </a:solidFill>
                <a:effectLst/>
                <a:latin typeface="Consolas" panose="020B0609020204030204" pitchFamily="49" charset="0"/>
              </a:rPr>
              <a:t>.</a:t>
            </a:r>
            <a:r>
              <a:rPr lang="en-IN" sz="2000" b="0" dirty="0" err="1">
                <a:solidFill>
                  <a:srgbClr val="C8C8C8"/>
                </a:solidFill>
                <a:effectLst/>
                <a:latin typeface="Consolas" panose="020B0609020204030204" pitchFamily="49" charset="0"/>
              </a:rPr>
              <a:t>set_index</a:t>
            </a:r>
            <a:r>
              <a:rPr lang="en-IN" sz="2000" b="0" dirty="0">
                <a:solidFill>
                  <a:srgbClr val="D4D4D4"/>
                </a:solidFill>
                <a:effectLst/>
                <a:latin typeface="Consolas" panose="020B0609020204030204" pitchFamily="49" charset="0"/>
              </a:rPr>
              <a:t>(</a:t>
            </a:r>
            <a:r>
              <a:rPr lang="en-IN" sz="2000" b="0" dirty="0">
                <a:solidFill>
                  <a:srgbClr val="CE9178"/>
                </a:solidFill>
                <a:effectLst/>
                <a:latin typeface="Consolas" panose="020B0609020204030204" pitchFamily="49" charset="0"/>
              </a:rPr>
              <a:t>'Consequence \ Likelihood'</a:t>
            </a:r>
            <a:r>
              <a:rPr lang="en-IN" sz="2000" b="0" dirty="0">
                <a:solidFill>
                  <a:srgbClr val="D4D4D4"/>
                </a:solidFill>
                <a:effectLst/>
                <a:latin typeface="Consolas" panose="020B0609020204030204" pitchFamily="49" charset="0"/>
              </a:rPr>
              <a:t>, </a:t>
            </a:r>
            <a:r>
              <a:rPr lang="en-IN" sz="2000" b="0" dirty="0" err="1">
                <a:solidFill>
                  <a:srgbClr val="7F7F7F"/>
                </a:solidFill>
                <a:effectLst/>
                <a:latin typeface="Consolas" panose="020B0609020204030204" pitchFamily="49" charset="0"/>
              </a:rPr>
              <a:t>inplace</a:t>
            </a:r>
            <a:r>
              <a:rPr lang="en-IN" sz="2000" b="0" dirty="0">
                <a:solidFill>
                  <a:srgbClr val="D4D4D4"/>
                </a:solidFill>
                <a:effectLst/>
                <a:latin typeface="Consolas" panose="020B0609020204030204" pitchFamily="49" charset="0"/>
              </a:rPr>
              <a:t>=</a:t>
            </a:r>
            <a:r>
              <a:rPr lang="en-IN" sz="2000" b="0" dirty="0">
                <a:solidFill>
                  <a:srgbClr val="569CD6"/>
                </a:solidFill>
                <a:effectLst/>
                <a:latin typeface="Consolas" panose="020B0609020204030204" pitchFamily="49" charset="0"/>
              </a:rPr>
              <a:t>True</a:t>
            </a:r>
            <a:r>
              <a:rPr lang="en-IN" sz="2000" b="0" dirty="0">
                <a:solidFill>
                  <a:srgbClr val="D4D4D4"/>
                </a:solidFill>
                <a:effectLst/>
                <a:latin typeface="Consolas" panose="020B0609020204030204" pitchFamily="49" charset="0"/>
              </a:rPr>
              <a:t>)</a:t>
            </a:r>
          </a:p>
          <a:p>
            <a:br>
              <a:rPr lang="en-IN" sz="2000" b="0" dirty="0">
                <a:solidFill>
                  <a:srgbClr val="D4D4D4"/>
                </a:solidFill>
                <a:effectLst/>
                <a:latin typeface="Consolas" panose="020B0609020204030204" pitchFamily="49" charset="0"/>
              </a:rPr>
            </a:br>
            <a:r>
              <a:rPr lang="en-IN" sz="2000" b="0" dirty="0">
                <a:solidFill>
                  <a:srgbClr val="6A9955"/>
                </a:solidFill>
                <a:effectLst/>
                <a:latin typeface="Consolas" panose="020B0609020204030204" pitchFamily="49" charset="0"/>
              </a:rPr>
              <a:t># Add a row and column of zeros to the original risk matrix</a:t>
            </a:r>
            <a:endParaRPr lang="en-IN" sz="2000" b="0" dirty="0">
              <a:solidFill>
                <a:srgbClr val="D4D4D4"/>
              </a:solidFill>
              <a:effectLst/>
              <a:latin typeface="Consolas" panose="020B0609020204030204" pitchFamily="49" charset="0"/>
            </a:endParaRPr>
          </a:p>
          <a:p>
            <a:r>
              <a:rPr lang="en-IN" sz="2000" b="0" dirty="0" err="1">
                <a:solidFill>
                  <a:srgbClr val="C8C8C8"/>
                </a:solidFill>
                <a:effectLst/>
                <a:latin typeface="Consolas" panose="020B0609020204030204" pitchFamily="49" charset="0"/>
              </a:rPr>
              <a:t>zero_row</a:t>
            </a:r>
            <a:r>
              <a:rPr lang="en-IN" sz="2000" b="0" dirty="0">
                <a:solidFill>
                  <a:srgbClr val="D4D4D4"/>
                </a:solidFill>
                <a:effectLst/>
                <a:latin typeface="Consolas" panose="020B0609020204030204" pitchFamily="49" charset="0"/>
              </a:rPr>
              <a:t> = </a:t>
            </a:r>
            <a:r>
              <a:rPr lang="en-IN" sz="2000" b="0" dirty="0" err="1">
                <a:solidFill>
                  <a:srgbClr val="C8C8C8"/>
                </a:solidFill>
                <a:effectLst/>
                <a:latin typeface="Consolas" panose="020B0609020204030204" pitchFamily="49" charset="0"/>
              </a:rPr>
              <a:t>pd</a:t>
            </a:r>
            <a:r>
              <a:rPr lang="en-IN" sz="2000" b="0" dirty="0" err="1">
                <a:solidFill>
                  <a:srgbClr val="D4D4D4"/>
                </a:solidFill>
                <a:effectLst/>
                <a:latin typeface="Consolas" panose="020B0609020204030204" pitchFamily="49" charset="0"/>
              </a:rPr>
              <a:t>.</a:t>
            </a:r>
            <a:r>
              <a:rPr lang="en-IN" sz="2000" b="0" dirty="0" err="1">
                <a:solidFill>
                  <a:srgbClr val="4EC9B0"/>
                </a:solidFill>
                <a:effectLst/>
                <a:latin typeface="Consolas" panose="020B0609020204030204" pitchFamily="49" charset="0"/>
              </a:rPr>
              <a:t>Series</a:t>
            </a:r>
            <a:r>
              <a:rPr lang="en-IN" sz="2000" b="0" dirty="0">
                <a:solidFill>
                  <a:srgbClr val="D4D4D4"/>
                </a:solidFill>
                <a:effectLst/>
                <a:latin typeface="Consolas" panose="020B0609020204030204" pitchFamily="49" charset="0"/>
              </a:rPr>
              <a:t>([</a:t>
            </a:r>
            <a:r>
              <a:rPr lang="en-IN" sz="2000" b="0" dirty="0">
                <a:solidFill>
                  <a:srgbClr val="B5CEA8"/>
                </a:solidFill>
                <a:effectLst/>
                <a:latin typeface="Consolas" panose="020B0609020204030204" pitchFamily="49" charset="0"/>
              </a:rPr>
              <a:t>0</a:t>
            </a:r>
            <a:r>
              <a:rPr lang="en-IN" sz="2000" b="0" dirty="0">
                <a:solidFill>
                  <a:srgbClr val="D4D4D4"/>
                </a:solidFill>
                <a:effectLst/>
                <a:latin typeface="Consolas" panose="020B0609020204030204" pitchFamily="49" charset="0"/>
              </a:rPr>
              <a:t>] * </a:t>
            </a:r>
            <a:r>
              <a:rPr lang="en-IN" sz="2000" b="0" dirty="0" err="1">
                <a:solidFill>
                  <a:srgbClr val="C8C8C8"/>
                </a:solidFill>
                <a:effectLst/>
                <a:latin typeface="Consolas" panose="020B0609020204030204" pitchFamily="49" charset="0"/>
              </a:rPr>
              <a:t>len</a:t>
            </a:r>
            <a:r>
              <a:rPr lang="en-IN" sz="2000" b="0" dirty="0">
                <a:solidFill>
                  <a:srgbClr val="D4D4D4"/>
                </a:solidFill>
                <a:effectLst/>
                <a:latin typeface="Consolas" panose="020B0609020204030204" pitchFamily="49" charset="0"/>
              </a:rPr>
              <a:t>(</a:t>
            </a:r>
            <a:r>
              <a:rPr lang="en-IN" sz="2000" b="0" dirty="0" err="1">
                <a:solidFill>
                  <a:srgbClr val="C8C8C8"/>
                </a:solidFill>
                <a:effectLst/>
                <a:latin typeface="Consolas" panose="020B0609020204030204" pitchFamily="49" charset="0"/>
              </a:rPr>
              <a:t>risk_matrix_df</a:t>
            </a:r>
            <a:r>
              <a:rPr lang="en-IN" sz="2000" b="0" dirty="0" err="1">
                <a:solidFill>
                  <a:srgbClr val="D4D4D4"/>
                </a:solidFill>
                <a:effectLst/>
                <a:latin typeface="Consolas" panose="020B0609020204030204" pitchFamily="49" charset="0"/>
              </a:rPr>
              <a:t>.</a:t>
            </a:r>
            <a:r>
              <a:rPr lang="en-IN" sz="2000" b="0" dirty="0" err="1">
                <a:solidFill>
                  <a:srgbClr val="DADADA"/>
                </a:solidFill>
                <a:effectLst/>
                <a:latin typeface="Consolas" panose="020B0609020204030204" pitchFamily="49" charset="0"/>
              </a:rPr>
              <a:t>columns</a:t>
            </a:r>
            <a:r>
              <a:rPr lang="en-IN" sz="2000" b="0" dirty="0">
                <a:solidFill>
                  <a:srgbClr val="D4D4D4"/>
                </a:solidFill>
                <a:effectLst/>
                <a:latin typeface="Consolas" panose="020B0609020204030204" pitchFamily="49" charset="0"/>
              </a:rPr>
              <a:t>), </a:t>
            </a:r>
            <a:r>
              <a:rPr lang="en-IN" sz="2000" b="0" dirty="0">
                <a:solidFill>
                  <a:srgbClr val="7F7F7F"/>
                </a:solidFill>
                <a:effectLst/>
                <a:latin typeface="Consolas" panose="020B0609020204030204" pitchFamily="49" charset="0"/>
              </a:rPr>
              <a:t>name</a:t>
            </a:r>
            <a:r>
              <a:rPr lang="en-IN" sz="2000" b="0" dirty="0">
                <a:solidFill>
                  <a:srgbClr val="D4D4D4"/>
                </a:solidFill>
                <a:effectLst/>
                <a:latin typeface="Consolas" panose="020B0609020204030204" pitchFamily="49" charset="0"/>
              </a:rPr>
              <a:t>=</a:t>
            </a:r>
            <a:r>
              <a:rPr lang="en-IN" sz="2000" b="0" dirty="0">
                <a:solidFill>
                  <a:srgbClr val="CE9178"/>
                </a:solidFill>
                <a:effectLst/>
                <a:latin typeface="Consolas" panose="020B0609020204030204" pitchFamily="49" charset="0"/>
              </a:rPr>
              <a:t>'Zero'</a:t>
            </a:r>
            <a:r>
              <a:rPr lang="en-IN" sz="2000" b="0" dirty="0">
                <a:solidFill>
                  <a:srgbClr val="D4D4D4"/>
                </a:solidFill>
                <a:effectLst/>
                <a:latin typeface="Consolas" panose="020B0609020204030204" pitchFamily="49" charset="0"/>
              </a:rPr>
              <a:t>)</a:t>
            </a:r>
          </a:p>
          <a:p>
            <a:r>
              <a:rPr lang="en-IN" sz="2000" b="0" dirty="0" err="1">
                <a:solidFill>
                  <a:srgbClr val="C8C8C8"/>
                </a:solidFill>
                <a:effectLst/>
                <a:latin typeface="Consolas" panose="020B0609020204030204" pitchFamily="49" charset="0"/>
              </a:rPr>
              <a:t>risk_matrix_df_with_zeros</a:t>
            </a:r>
            <a:r>
              <a:rPr lang="en-IN" sz="2000" b="0" dirty="0">
                <a:solidFill>
                  <a:srgbClr val="D4D4D4"/>
                </a:solidFill>
                <a:effectLst/>
                <a:latin typeface="Consolas" panose="020B0609020204030204" pitchFamily="49" charset="0"/>
              </a:rPr>
              <a:t> = </a:t>
            </a:r>
            <a:r>
              <a:rPr lang="en-IN" sz="2000" b="0" dirty="0" err="1">
                <a:solidFill>
                  <a:srgbClr val="C8C8C8"/>
                </a:solidFill>
                <a:effectLst/>
                <a:latin typeface="Consolas" panose="020B0609020204030204" pitchFamily="49" charset="0"/>
              </a:rPr>
              <a:t>pd</a:t>
            </a:r>
            <a:r>
              <a:rPr lang="en-IN" sz="2000" b="0" dirty="0" err="1">
                <a:solidFill>
                  <a:srgbClr val="D4D4D4"/>
                </a:solidFill>
                <a:effectLst/>
                <a:latin typeface="Consolas" panose="020B0609020204030204" pitchFamily="49" charset="0"/>
              </a:rPr>
              <a:t>.</a:t>
            </a:r>
            <a:r>
              <a:rPr lang="en-IN" sz="2000" b="0" dirty="0" err="1">
                <a:solidFill>
                  <a:srgbClr val="C8C8C8"/>
                </a:solidFill>
                <a:effectLst/>
                <a:latin typeface="Consolas" panose="020B0609020204030204" pitchFamily="49" charset="0"/>
              </a:rPr>
              <a:t>concat</a:t>
            </a:r>
            <a:r>
              <a:rPr lang="en-IN" sz="2000" b="0" dirty="0">
                <a:solidFill>
                  <a:srgbClr val="D4D4D4"/>
                </a:solidFill>
                <a:effectLst/>
                <a:latin typeface="Consolas" panose="020B0609020204030204" pitchFamily="49" charset="0"/>
              </a:rPr>
              <a:t>([</a:t>
            </a:r>
            <a:r>
              <a:rPr lang="en-IN" sz="2000" b="0" dirty="0" err="1">
                <a:solidFill>
                  <a:srgbClr val="C8C8C8"/>
                </a:solidFill>
                <a:effectLst/>
                <a:latin typeface="Consolas" panose="020B0609020204030204" pitchFamily="49" charset="0"/>
              </a:rPr>
              <a:t>zero_row</a:t>
            </a:r>
            <a:r>
              <a:rPr lang="en-IN" sz="2000" b="0" dirty="0">
                <a:solidFill>
                  <a:srgbClr val="D4D4D4"/>
                </a:solidFill>
                <a:effectLst/>
                <a:latin typeface="Consolas" panose="020B0609020204030204" pitchFamily="49" charset="0"/>
              </a:rPr>
              <a:t>, </a:t>
            </a:r>
            <a:r>
              <a:rPr lang="en-IN" sz="2000" b="0" dirty="0" err="1">
                <a:solidFill>
                  <a:srgbClr val="C8C8C8"/>
                </a:solidFill>
                <a:effectLst/>
                <a:latin typeface="Consolas" panose="020B0609020204030204" pitchFamily="49" charset="0"/>
              </a:rPr>
              <a:t>risk_matrix_df</a:t>
            </a:r>
            <a:r>
              <a:rPr lang="en-IN" sz="2000" b="0" dirty="0">
                <a:solidFill>
                  <a:srgbClr val="D4D4D4"/>
                </a:solidFill>
                <a:effectLst/>
                <a:latin typeface="Consolas" panose="020B0609020204030204" pitchFamily="49" charset="0"/>
              </a:rPr>
              <a:t>], </a:t>
            </a:r>
            <a:r>
              <a:rPr lang="en-IN" sz="2000" b="0" dirty="0">
                <a:solidFill>
                  <a:srgbClr val="7F7F7F"/>
                </a:solidFill>
                <a:effectLst/>
                <a:latin typeface="Consolas" panose="020B0609020204030204" pitchFamily="49" charset="0"/>
              </a:rPr>
              <a:t>axis</a:t>
            </a:r>
            <a:r>
              <a:rPr lang="en-IN" sz="2000" b="0" dirty="0">
                <a:solidFill>
                  <a:srgbClr val="D4D4D4"/>
                </a:solidFill>
                <a:effectLst/>
                <a:latin typeface="Consolas" panose="020B0609020204030204" pitchFamily="49" charset="0"/>
              </a:rPr>
              <a:t>=</a:t>
            </a:r>
            <a:r>
              <a:rPr lang="en-IN" sz="2000" b="0" dirty="0">
                <a:solidFill>
                  <a:srgbClr val="B5CEA8"/>
                </a:solidFill>
                <a:effectLst/>
                <a:latin typeface="Consolas" panose="020B0609020204030204" pitchFamily="49" charset="0"/>
              </a:rPr>
              <a:t>0</a:t>
            </a:r>
            <a:r>
              <a:rPr lang="en-IN" sz="2000" b="0" dirty="0">
                <a:solidFill>
                  <a:srgbClr val="D4D4D4"/>
                </a:solidFill>
                <a:effectLst/>
                <a:latin typeface="Consolas" panose="020B0609020204030204" pitchFamily="49" charset="0"/>
              </a:rPr>
              <a:t>)</a:t>
            </a:r>
          </a:p>
          <a:p>
            <a:r>
              <a:rPr lang="en-IN" sz="2000" b="0" dirty="0" err="1">
                <a:solidFill>
                  <a:srgbClr val="C8C8C8"/>
                </a:solidFill>
                <a:effectLst/>
                <a:latin typeface="Consolas" panose="020B0609020204030204" pitchFamily="49" charset="0"/>
              </a:rPr>
              <a:t>risk_matrix_df_with_zeros</a:t>
            </a:r>
            <a:r>
              <a:rPr lang="en-IN" sz="2000" b="0" dirty="0">
                <a:solidFill>
                  <a:srgbClr val="D4D4D4"/>
                </a:solidFill>
                <a:effectLst/>
                <a:latin typeface="Consolas" panose="020B0609020204030204" pitchFamily="49" charset="0"/>
              </a:rPr>
              <a:t> = </a:t>
            </a:r>
            <a:r>
              <a:rPr lang="en-IN" sz="2000" b="0" dirty="0" err="1">
                <a:solidFill>
                  <a:srgbClr val="C8C8C8"/>
                </a:solidFill>
                <a:effectLst/>
                <a:latin typeface="Consolas" panose="020B0609020204030204" pitchFamily="49" charset="0"/>
              </a:rPr>
              <a:t>pd</a:t>
            </a:r>
            <a:r>
              <a:rPr lang="en-IN" sz="2000" b="0" dirty="0" err="1">
                <a:solidFill>
                  <a:srgbClr val="D4D4D4"/>
                </a:solidFill>
                <a:effectLst/>
                <a:latin typeface="Consolas" panose="020B0609020204030204" pitchFamily="49" charset="0"/>
              </a:rPr>
              <a:t>.</a:t>
            </a:r>
            <a:r>
              <a:rPr lang="en-IN" sz="2000" b="0" dirty="0" err="1">
                <a:solidFill>
                  <a:srgbClr val="C8C8C8"/>
                </a:solidFill>
                <a:effectLst/>
                <a:latin typeface="Consolas" panose="020B0609020204030204" pitchFamily="49" charset="0"/>
              </a:rPr>
              <a:t>concat</a:t>
            </a:r>
            <a:r>
              <a:rPr lang="en-IN" sz="2000" b="0" dirty="0">
                <a:solidFill>
                  <a:srgbClr val="D4D4D4"/>
                </a:solidFill>
                <a:effectLst/>
                <a:latin typeface="Consolas" panose="020B0609020204030204" pitchFamily="49" charset="0"/>
              </a:rPr>
              <a:t>([</a:t>
            </a:r>
            <a:r>
              <a:rPr lang="en-IN" sz="2000" b="0" dirty="0" err="1">
                <a:solidFill>
                  <a:srgbClr val="C8C8C8"/>
                </a:solidFill>
                <a:effectLst/>
                <a:latin typeface="Consolas" panose="020B0609020204030204" pitchFamily="49" charset="0"/>
              </a:rPr>
              <a:t>zero_row</a:t>
            </a:r>
            <a:r>
              <a:rPr lang="en-IN" sz="2000" b="0" dirty="0">
                <a:solidFill>
                  <a:srgbClr val="D4D4D4"/>
                </a:solidFill>
                <a:effectLst/>
                <a:latin typeface="Consolas" panose="020B0609020204030204" pitchFamily="49" charset="0"/>
              </a:rPr>
              <a:t>, </a:t>
            </a:r>
            <a:r>
              <a:rPr lang="en-IN" sz="2000" b="0" dirty="0" err="1">
                <a:solidFill>
                  <a:srgbClr val="C8C8C8"/>
                </a:solidFill>
                <a:effectLst/>
                <a:latin typeface="Consolas" panose="020B0609020204030204" pitchFamily="49" charset="0"/>
              </a:rPr>
              <a:t>risk_matrix_df_with_zeros</a:t>
            </a:r>
            <a:r>
              <a:rPr lang="en-IN" sz="2000" b="0" dirty="0">
                <a:solidFill>
                  <a:srgbClr val="D4D4D4"/>
                </a:solidFill>
                <a:effectLst/>
                <a:latin typeface="Consolas" panose="020B0609020204030204" pitchFamily="49" charset="0"/>
              </a:rPr>
              <a:t>], </a:t>
            </a:r>
            <a:r>
              <a:rPr lang="en-IN" sz="2000" b="0" dirty="0">
                <a:solidFill>
                  <a:srgbClr val="7F7F7F"/>
                </a:solidFill>
                <a:effectLst/>
                <a:latin typeface="Consolas" panose="020B0609020204030204" pitchFamily="49" charset="0"/>
              </a:rPr>
              <a:t>axis</a:t>
            </a:r>
            <a:r>
              <a:rPr lang="en-IN" sz="2000" b="0" dirty="0">
                <a:solidFill>
                  <a:srgbClr val="D4D4D4"/>
                </a:solidFill>
                <a:effectLst/>
                <a:latin typeface="Consolas" panose="020B0609020204030204" pitchFamily="49" charset="0"/>
              </a:rPr>
              <a:t>=</a:t>
            </a:r>
            <a:r>
              <a:rPr lang="en-IN" sz="2000" b="0" dirty="0">
                <a:solidFill>
                  <a:srgbClr val="B5CEA8"/>
                </a:solidFill>
                <a:effectLst/>
                <a:latin typeface="Consolas" panose="020B0609020204030204" pitchFamily="49" charset="0"/>
              </a:rPr>
              <a:t>1</a:t>
            </a:r>
            <a:r>
              <a:rPr lang="en-IN" sz="2000" b="0" dirty="0">
                <a:solidFill>
                  <a:srgbClr val="D4D4D4"/>
                </a:solidFill>
                <a:effectLst/>
                <a:latin typeface="Consolas" panose="020B0609020204030204" pitchFamily="49" charset="0"/>
              </a:rPr>
              <a:t>)</a:t>
            </a:r>
          </a:p>
          <a:p>
            <a:br>
              <a:rPr lang="en-IN" b="0" dirty="0">
                <a:solidFill>
                  <a:srgbClr val="D4D4D4"/>
                </a:solidFill>
                <a:effectLst/>
                <a:latin typeface="Consolas" panose="020B0609020204030204" pitchFamily="49" charset="0"/>
              </a:rPr>
            </a:br>
            <a:endParaRPr lang="en-IN" dirty="0"/>
          </a:p>
        </p:txBody>
      </p:sp>
    </p:spTree>
    <p:extLst>
      <p:ext uri="{BB962C8B-B14F-4D97-AF65-F5344CB8AC3E}">
        <p14:creationId xmlns:p14="http://schemas.microsoft.com/office/powerpoint/2010/main" val="706673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6FC46-8B20-BDF1-2577-21B5702C2A6E}"/>
              </a:ext>
            </a:extLst>
          </p:cNvPr>
          <p:cNvSpPr>
            <a:spLocks noGrp="1"/>
          </p:cNvSpPr>
          <p:nvPr>
            <p:ph type="title"/>
          </p:nvPr>
        </p:nvSpPr>
        <p:spPr/>
        <p:txBody>
          <a:bodyPr/>
          <a:lstStyle/>
          <a:p>
            <a:br>
              <a:rPr lang="en-IN" sz="3600" dirty="0">
                <a:effectLst/>
              </a:rPr>
            </a:br>
            <a:r>
              <a:rPr lang="en-IN" sz="3600" dirty="0">
                <a:effectLst/>
              </a:rPr>
              <a:t>Generate the mirrored risk matrix</a:t>
            </a:r>
            <a:br>
              <a:rPr lang="en-IN" sz="3200" b="0" dirty="0">
                <a:solidFill>
                  <a:srgbClr val="D4D4D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C07E9A37-22D5-5F20-6783-D8C20B508B65}"/>
              </a:ext>
            </a:extLst>
          </p:cNvPr>
          <p:cNvSpPr>
            <a:spLocks noGrp="1"/>
          </p:cNvSpPr>
          <p:nvPr>
            <p:ph sz="half" idx="2"/>
          </p:nvPr>
        </p:nvSpPr>
        <p:spPr/>
        <p:txBody>
          <a:bodyPr/>
          <a:lstStyle/>
          <a:p>
            <a:r>
              <a:rPr lang="en-IN" sz="2800" b="0" dirty="0">
                <a:solidFill>
                  <a:srgbClr val="6A9955"/>
                </a:solidFill>
                <a:effectLst/>
                <a:latin typeface="Consolas" panose="020B0609020204030204" pitchFamily="49" charset="0"/>
              </a:rPr>
              <a:t># Generate the mirrored risk matrix</a:t>
            </a:r>
            <a:endParaRPr lang="en-IN" sz="2800" b="0" dirty="0">
              <a:solidFill>
                <a:srgbClr val="D4D4D4"/>
              </a:solidFill>
              <a:effectLst/>
              <a:latin typeface="Consolas" panose="020B0609020204030204" pitchFamily="49" charset="0"/>
            </a:endParaRPr>
          </a:p>
          <a:p>
            <a:r>
              <a:rPr lang="en-IN" sz="2800" b="0" dirty="0" err="1">
                <a:solidFill>
                  <a:srgbClr val="C8C8C8"/>
                </a:solidFill>
                <a:effectLst/>
                <a:latin typeface="Consolas" panose="020B0609020204030204" pitchFamily="49" charset="0"/>
              </a:rPr>
              <a:t>upper_triangle</a:t>
            </a:r>
            <a:r>
              <a:rPr lang="en-IN" sz="2800" b="0" dirty="0">
                <a:solidFill>
                  <a:srgbClr val="D4D4D4"/>
                </a:solidFill>
                <a:effectLst/>
                <a:latin typeface="Consolas" panose="020B0609020204030204" pitchFamily="49" charset="0"/>
              </a:rPr>
              <a:t> = </a:t>
            </a:r>
            <a:r>
              <a:rPr lang="en-IN" sz="2800" b="0" dirty="0" err="1">
                <a:solidFill>
                  <a:srgbClr val="C8C8C8"/>
                </a:solidFill>
                <a:effectLst/>
                <a:latin typeface="Consolas" panose="020B0609020204030204" pitchFamily="49" charset="0"/>
              </a:rPr>
              <a:t>np</a:t>
            </a:r>
            <a:r>
              <a:rPr lang="en-IN" sz="2800" b="0" dirty="0" err="1">
                <a:solidFill>
                  <a:srgbClr val="D4D4D4"/>
                </a:solidFill>
                <a:effectLst/>
                <a:latin typeface="Consolas" panose="020B0609020204030204" pitchFamily="49" charset="0"/>
              </a:rPr>
              <a:t>.</a:t>
            </a:r>
            <a:r>
              <a:rPr lang="en-IN" sz="2800" b="0" dirty="0" err="1">
                <a:solidFill>
                  <a:srgbClr val="C8C8C8"/>
                </a:solidFill>
                <a:effectLst/>
                <a:latin typeface="Consolas" panose="020B0609020204030204" pitchFamily="49" charset="0"/>
              </a:rPr>
              <a:t>triu</a:t>
            </a:r>
            <a:r>
              <a:rPr lang="en-IN" sz="2800" b="0" dirty="0">
                <a:solidFill>
                  <a:srgbClr val="D4D4D4"/>
                </a:solidFill>
                <a:effectLst/>
                <a:latin typeface="Consolas" panose="020B0609020204030204" pitchFamily="49" charset="0"/>
              </a:rPr>
              <a:t>(</a:t>
            </a:r>
            <a:r>
              <a:rPr lang="en-IN" sz="2800" b="0" dirty="0" err="1">
                <a:solidFill>
                  <a:srgbClr val="C8C8C8"/>
                </a:solidFill>
                <a:effectLst/>
                <a:latin typeface="Consolas" panose="020B0609020204030204" pitchFamily="49" charset="0"/>
              </a:rPr>
              <a:t>risk_matrix_df_with_zeros</a:t>
            </a:r>
            <a:r>
              <a:rPr lang="en-IN" sz="2800" b="0" dirty="0" err="1">
                <a:solidFill>
                  <a:srgbClr val="D4D4D4"/>
                </a:solidFill>
                <a:effectLst/>
                <a:latin typeface="Consolas" panose="020B0609020204030204" pitchFamily="49" charset="0"/>
              </a:rPr>
              <a:t>.</a:t>
            </a:r>
            <a:r>
              <a:rPr lang="en-IN" sz="2800" b="0" dirty="0" err="1">
                <a:solidFill>
                  <a:srgbClr val="DADADA"/>
                </a:solidFill>
                <a:effectLst/>
                <a:latin typeface="Consolas" panose="020B0609020204030204" pitchFamily="49" charset="0"/>
              </a:rPr>
              <a:t>values</a:t>
            </a:r>
            <a:r>
              <a:rPr lang="en-IN" sz="2800" b="0" dirty="0">
                <a:solidFill>
                  <a:srgbClr val="D4D4D4"/>
                </a:solidFill>
                <a:effectLst/>
                <a:latin typeface="Consolas" panose="020B0609020204030204" pitchFamily="49" charset="0"/>
              </a:rPr>
              <a:t>)</a:t>
            </a:r>
          </a:p>
          <a:p>
            <a:r>
              <a:rPr lang="en-IN" sz="2800" b="0" dirty="0" err="1">
                <a:solidFill>
                  <a:srgbClr val="C8C8C8"/>
                </a:solidFill>
                <a:effectLst/>
                <a:latin typeface="Consolas" panose="020B0609020204030204" pitchFamily="49" charset="0"/>
              </a:rPr>
              <a:t>mirrored_risk_matrix</a:t>
            </a:r>
            <a:r>
              <a:rPr lang="en-IN" sz="2800" b="0" dirty="0">
                <a:solidFill>
                  <a:srgbClr val="D4D4D4"/>
                </a:solidFill>
                <a:effectLst/>
                <a:latin typeface="Consolas" panose="020B0609020204030204" pitchFamily="49" charset="0"/>
              </a:rPr>
              <a:t> = </a:t>
            </a:r>
            <a:r>
              <a:rPr lang="en-IN" sz="2800" b="0" dirty="0" err="1">
                <a:solidFill>
                  <a:srgbClr val="C8C8C8"/>
                </a:solidFill>
                <a:effectLst/>
                <a:latin typeface="Consolas" panose="020B0609020204030204" pitchFamily="49" charset="0"/>
              </a:rPr>
              <a:t>np</a:t>
            </a:r>
            <a:r>
              <a:rPr lang="en-IN" sz="2800" b="0" dirty="0" err="1">
                <a:solidFill>
                  <a:srgbClr val="D4D4D4"/>
                </a:solidFill>
                <a:effectLst/>
                <a:latin typeface="Consolas" panose="020B0609020204030204" pitchFamily="49" charset="0"/>
              </a:rPr>
              <a:t>.</a:t>
            </a:r>
            <a:r>
              <a:rPr lang="en-IN" sz="2800" b="0" dirty="0" err="1">
                <a:solidFill>
                  <a:srgbClr val="C8C8C8"/>
                </a:solidFill>
                <a:effectLst/>
                <a:latin typeface="Consolas" panose="020B0609020204030204" pitchFamily="49" charset="0"/>
              </a:rPr>
              <a:t>concatenate</a:t>
            </a:r>
            <a:r>
              <a:rPr lang="en-IN" sz="2800" b="0" dirty="0">
                <a:solidFill>
                  <a:srgbClr val="D4D4D4"/>
                </a:solidFill>
                <a:effectLst/>
                <a:latin typeface="Consolas" panose="020B0609020204030204" pitchFamily="49" charset="0"/>
              </a:rPr>
              <a:t>((</a:t>
            </a:r>
            <a:r>
              <a:rPr lang="en-IN" sz="2800" b="0" dirty="0" err="1">
                <a:solidFill>
                  <a:srgbClr val="C8C8C8"/>
                </a:solidFill>
                <a:effectLst/>
                <a:latin typeface="Consolas" panose="020B0609020204030204" pitchFamily="49" charset="0"/>
              </a:rPr>
              <a:t>upper_triangle</a:t>
            </a:r>
            <a:r>
              <a:rPr lang="en-IN" sz="2800" b="0" dirty="0">
                <a:solidFill>
                  <a:srgbClr val="D4D4D4"/>
                </a:solidFill>
                <a:effectLst/>
                <a:latin typeface="Consolas" panose="020B0609020204030204" pitchFamily="49" charset="0"/>
              </a:rPr>
              <a:t>, </a:t>
            </a:r>
            <a:r>
              <a:rPr lang="en-IN" sz="2800" b="0" dirty="0" err="1">
                <a:solidFill>
                  <a:srgbClr val="C8C8C8"/>
                </a:solidFill>
                <a:effectLst/>
                <a:latin typeface="Consolas" panose="020B0609020204030204" pitchFamily="49" charset="0"/>
              </a:rPr>
              <a:t>upper_triangle</a:t>
            </a:r>
            <a:r>
              <a:rPr lang="en-IN" sz="2800" b="0" dirty="0" err="1">
                <a:solidFill>
                  <a:srgbClr val="D4D4D4"/>
                </a:solidFill>
                <a:effectLst/>
                <a:latin typeface="Consolas" panose="020B0609020204030204" pitchFamily="49" charset="0"/>
              </a:rPr>
              <a:t>.</a:t>
            </a:r>
            <a:r>
              <a:rPr lang="en-IN" sz="2800" b="0" dirty="0" err="1">
                <a:solidFill>
                  <a:srgbClr val="DADADA"/>
                </a:solidFill>
                <a:effectLst/>
                <a:latin typeface="Consolas" panose="020B0609020204030204" pitchFamily="49" charset="0"/>
              </a:rPr>
              <a:t>T</a:t>
            </a:r>
            <a:r>
              <a:rPr lang="en-IN" sz="2800" b="0" dirty="0">
                <a:solidFill>
                  <a:srgbClr val="D4D4D4"/>
                </a:solidFill>
                <a:effectLst/>
                <a:latin typeface="Consolas" panose="020B0609020204030204" pitchFamily="49" charset="0"/>
              </a:rPr>
              <a:t>), </a:t>
            </a:r>
            <a:r>
              <a:rPr lang="en-IN" sz="2800" b="0" dirty="0">
                <a:solidFill>
                  <a:srgbClr val="7F7F7F"/>
                </a:solidFill>
                <a:effectLst/>
                <a:latin typeface="Consolas" panose="020B0609020204030204" pitchFamily="49" charset="0"/>
              </a:rPr>
              <a:t>axis</a:t>
            </a:r>
            <a:r>
              <a:rPr lang="en-IN" sz="2800" b="0" dirty="0">
                <a:solidFill>
                  <a:srgbClr val="D4D4D4"/>
                </a:solidFill>
                <a:effectLst/>
                <a:latin typeface="Consolas" panose="020B0609020204030204" pitchFamily="49" charset="0"/>
              </a:rPr>
              <a:t>=</a:t>
            </a:r>
            <a:r>
              <a:rPr lang="en-IN" sz="2800" b="0" dirty="0">
                <a:solidFill>
                  <a:srgbClr val="B5CEA8"/>
                </a:solidFill>
                <a:effectLst/>
                <a:latin typeface="Consolas" panose="020B0609020204030204" pitchFamily="49" charset="0"/>
              </a:rPr>
              <a:t>1</a:t>
            </a:r>
            <a:r>
              <a:rPr lang="en-IN" sz="2800" b="0" dirty="0">
                <a:solidFill>
                  <a:srgbClr val="D4D4D4"/>
                </a:solidFill>
                <a:effectLst/>
                <a:latin typeface="Consolas" panose="020B0609020204030204" pitchFamily="49" charset="0"/>
              </a:rPr>
              <a:t>)</a:t>
            </a:r>
          </a:p>
          <a:p>
            <a:br>
              <a:rPr lang="en-IN" sz="2800" b="0" dirty="0">
                <a:solidFill>
                  <a:srgbClr val="D4D4D4"/>
                </a:solidFill>
                <a:effectLst/>
                <a:latin typeface="Consolas" panose="020B0609020204030204" pitchFamily="49" charset="0"/>
              </a:rPr>
            </a:br>
            <a:endParaRPr lang="en-IN" sz="2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16683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D55F5-B61E-B153-8404-E50CEF9FC81E}"/>
              </a:ext>
            </a:extLst>
          </p:cNvPr>
          <p:cNvSpPr>
            <a:spLocks noGrp="1"/>
          </p:cNvSpPr>
          <p:nvPr>
            <p:ph type="title"/>
          </p:nvPr>
        </p:nvSpPr>
        <p:spPr/>
        <p:txBody>
          <a:bodyPr/>
          <a:lstStyle/>
          <a:p>
            <a:br>
              <a:rPr lang="en-IN" b="0" dirty="0">
                <a:solidFill>
                  <a:srgbClr val="6A9955"/>
                </a:solidFill>
                <a:latin typeface="Consolas" panose="020B0609020204030204" pitchFamily="49" charset="0"/>
              </a:rPr>
            </a:br>
            <a:r>
              <a:rPr lang="en-IN" sz="2800" dirty="0">
                <a:effectLst/>
              </a:rPr>
              <a:t>Create a </a:t>
            </a:r>
            <a:r>
              <a:rPr lang="en-IN" sz="2800" dirty="0" err="1">
                <a:effectLst/>
              </a:rPr>
              <a:t>DataFrame</a:t>
            </a:r>
            <a:r>
              <a:rPr lang="en-IN" sz="2800" dirty="0">
                <a:effectLst/>
              </a:rPr>
              <a:t> for the mirrored risk matrix</a:t>
            </a:r>
            <a:br>
              <a:rPr lang="en-IN" sz="3200" b="0" dirty="0">
                <a:solidFill>
                  <a:srgbClr val="D4D4D4"/>
                </a:solidFill>
                <a:effectLst/>
                <a:latin typeface="Consolas" panose="020B0609020204030204" pitchFamily="49" charset="0"/>
              </a:rPr>
            </a:br>
            <a:endParaRPr lang="en-IN" dirty="0"/>
          </a:p>
        </p:txBody>
      </p:sp>
      <p:sp>
        <p:nvSpPr>
          <p:cNvPr id="3" name="Content Placeholder 2">
            <a:extLst>
              <a:ext uri="{FF2B5EF4-FFF2-40B4-BE49-F238E27FC236}">
                <a16:creationId xmlns:a16="http://schemas.microsoft.com/office/drawing/2014/main" id="{D8841286-2EAC-ED91-CE60-043F72AB8DDE}"/>
              </a:ext>
            </a:extLst>
          </p:cNvPr>
          <p:cNvSpPr>
            <a:spLocks noGrp="1"/>
          </p:cNvSpPr>
          <p:nvPr>
            <p:ph sz="half" idx="2"/>
          </p:nvPr>
        </p:nvSpPr>
        <p:spPr>
          <a:xfrm>
            <a:off x="180653" y="1173983"/>
            <a:ext cx="8768137" cy="5319413"/>
          </a:xfrm>
        </p:spPr>
        <p:txBody>
          <a:bodyPr/>
          <a:lstStyle/>
          <a:p>
            <a:r>
              <a:rPr lang="en-IN" sz="2000" b="0" dirty="0">
                <a:solidFill>
                  <a:srgbClr val="6A9955"/>
                </a:solidFill>
                <a:effectLst/>
                <a:latin typeface="Consolas" panose="020B0609020204030204" pitchFamily="49" charset="0"/>
              </a:rPr>
              <a:t># Create a </a:t>
            </a:r>
            <a:r>
              <a:rPr lang="en-IN" sz="2000" b="0" dirty="0" err="1">
                <a:solidFill>
                  <a:srgbClr val="6A9955"/>
                </a:solidFill>
                <a:effectLst/>
                <a:latin typeface="Consolas" panose="020B0609020204030204" pitchFamily="49" charset="0"/>
              </a:rPr>
              <a:t>DataFrame</a:t>
            </a:r>
            <a:r>
              <a:rPr lang="en-IN" sz="2000" b="0" dirty="0">
                <a:solidFill>
                  <a:srgbClr val="6A9955"/>
                </a:solidFill>
                <a:effectLst/>
                <a:latin typeface="Consolas" panose="020B0609020204030204" pitchFamily="49" charset="0"/>
              </a:rPr>
              <a:t> for the mirrored risk matrix</a:t>
            </a:r>
            <a:endParaRPr lang="en-IN" sz="2000" b="0" dirty="0">
              <a:solidFill>
                <a:srgbClr val="D4D4D4"/>
              </a:solidFill>
              <a:effectLst/>
              <a:latin typeface="Consolas" panose="020B0609020204030204" pitchFamily="49" charset="0"/>
            </a:endParaRPr>
          </a:p>
          <a:p>
            <a:r>
              <a:rPr lang="en-IN" sz="2000" b="0" dirty="0">
                <a:solidFill>
                  <a:srgbClr val="C8C8C8"/>
                </a:solidFill>
                <a:effectLst/>
                <a:latin typeface="Consolas" panose="020B0609020204030204" pitchFamily="49" charset="0"/>
              </a:rPr>
              <a:t>columns</a:t>
            </a:r>
            <a:r>
              <a:rPr lang="en-IN" sz="2000" b="0" dirty="0">
                <a:solidFill>
                  <a:srgbClr val="D4D4D4"/>
                </a:solidFill>
                <a:effectLst/>
                <a:latin typeface="Consolas" panose="020B0609020204030204" pitchFamily="49" charset="0"/>
              </a:rPr>
              <a:t> = </a:t>
            </a:r>
            <a:r>
              <a:rPr lang="en-IN" sz="2000" b="0" dirty="0">
                <a:solidFill>
                  <a:srgbClr val="4EC9B0"/>
                </a:solidFill>
                <a:effectLst/>
                <a:latin typeface="Consolas" panose="020B0609020204030204" pitchFamily="49" charset="0"/>
              </a:rPr>
              <a:t>list</a:t>
            </a:r>
            <a:r>
              <a:rPr lang="en-IN" sz="2000" b="0" dirty="0">
                <a:solidFill>
                  <a:srgbClr val="D4D4D4"/>
                </a:solidFill>
                <a:effectLst/>
                <a:latin typeface="Consolas" panose="020B0609020204030204" pitchFamily="49" charset="0"/>
              </a:rPr>
              <a:t>(</a:t>
            </a:r>
            <a:r>
              <a:rPr lang="en-IN" sz="2000" b="0" dirty="0" err="1">
                <a:solidFill>
                  <a:srgbClr val="C8C8C8"/>
                </a:solidFill>
                <a:effectLst/>
                <a:latin typeface="Consolas" panose="020B0609020204030204" pitchFamily="49" charset="0"/>
              </a:rPr>
              <a:t>risk_matrix_df_with_zeros</a:t>
            </a:r>
            <a:r>
              <a:rPr lang="en-IN" sz="2000" b="0" dirty="0" err="1">
                <a:solidFill>
                  <a:srgbClr val="D4D4D4"/>
                </a:solidFill>
                <a:effectLst/>
                <a:latin typeface="Consolas" panose="020B0609020204030204" pitchFamily="49" charset="0"/>
              </a:rPr>
              <a:t>.</a:t>
            </a:r>
            <a:r>
              <a:rPr lang="en-IN" sz="2000" b="0" dirty="0" err="1">
                <a:solidFill>
                  <a:srgbClr val="DADADA"/>
                </a:solidFill>
                <a:effectLst/>
                <a:latin typeface="Consolas" panose="020B0609020204030204" pitchFamily="49" charset="0"/>
              </a:rPr>
              <a:t>columns</a:t>
            </a:r>
            <a:r>
              <a:rPr lang="en-IN" sz="2000" b="0" dirty="0">
                <a:solidFill>
                  <a:srgbClr val="D4D4D4"/>
                </a:solidFill>
                <a:effectLst/>
                <a:latin typeface="Consolas" panose="020B0609020204030204" pitchFamily="49" charset="0"/>
              </a:rPr>
              <a:t>)</a:t>
            </a:r>
          </a:p>
          <a:p>
            <a:r>
              <a:rPr lang="en-IN" sz="2000" b="0" dirty="0">
                <a:solidFill>
                  <a:srgbClr val="C8C8C8"/>
                </a:solidFill>
                <a:effectLst/>
                <a:latin typeface="Consolas" panose="020B0609020204030204" pitchFamily="49" charset="0"/>
              </a:rPr>
              <a:t>index</a:t>
            </a:r>
            <a:r>
              <a:rPr lang="en-IN" sz="2000" b="0" dirty="0">
                <a:solidFill>
                  <a:srgbClr val="D4D4D4"/>
                </a:solidFill>
                <a:effectLst/>
                <a:latin typeface="Consolas" panose="020B0609020204030204" pitchFamily="49" charset="0"/>
              </a:rPr>
              <a:t> = </a:t>
            </a:r>
            <a:r>
              <a:rPr lang="en-IN" sz="2000" b="0" dirty="0">
                <a:solidFill>
                  <a:srgbClr val="4EC9B0"/>
                </a:solidFill>
                <a:effectLst/>
                <a:latin typeface="Consolas" panose="020B0609020204030204" pitchFamily="49" charset="0"/>
              </a:rPr>
              <a:t>list</a:t>
            </a:r>
            <a:r>
              <a:rPr lang="en-IN" sz="2000" b="0" dirty="0">
                <a:solidFill>
                  <a:srgbClr val="D4D4D4"/>
                </a:solidFill>
                <a:effectLst/>
                <a:latin typeface="Consolas" panose="020B0609020204030204" pitchFamily="49" charset="0"/>
              </a:rPr>
              <a:t>(</a:t>
            </a:r>
            <a:r>
              <a:rPr lang="en-IN" sz="2000" b="0" dirty="0" err="1">
                <a:solidFill>
                  <a:srgbClr val="C8C8C8"/>
                </a:solidFill>
                <a:effectLst/>
                <a:latin typeface="Consolas" panose="020B0609020204030204" pitchFamily="49" charset="0"/>
              </a:rPr>
              <a:t>risk_matrix_df_with_zeros</a:t>
            </a:r>
            <a:r>
              <a:rPr lang="en-IN" sz="2000" b="0" dirty="0" err="1">
                <a:solidFill>
                  <a:srgbClr val="D4D4D4"/>
                </a:solidFill>
                <a:effectLst/>
                <a:latin typeface="Consolas" panose="020B0609020204030204" pitchFamily="49" charset="0"/>
              </a:rPr>
              <a:t>.</a:t>
            </a:r>
            <a:r>
              <a:rPr lang="en-IN" sz="2000" b="0" dirty="0" err="1">
                <a:solidFill>
                  <a:srgbClr val="DADADA"/>
                </a:solidFill>
                <a:effectLst/>
                <a:latin typeface="Consolas" panose="020B0609020204030204" pitchFamily="49" charset="0"/>
              </a:rPr>
              <a:t>index</a:t>
            </a:r>
            <a:r>
              <a:rPr lang="en-IN" sz="2000" b="0" dirty="0">
                <a:solidFill>
                  <a:srgbClr val="D4D4D4"/>
                </a:solidFill>
                <a:effectLst/>
                <a:latin typeface="Consolas" panose="020B0609020204030204" pitchFamily="49" charset="0"/>
              </a:rPr>
              <a:t>) + </a:t>
            </a:r>
            <a:r>
              <a:rPr lang="en-IN" sz="2000" b="0" dirty="0">
                <a:solidFill>
                  <a:srgbClr val="4EC9B0"/>
                </a:solidFill>
                <a:effectLst/>
                <a:latin typeface="Consolas" panose="020B0609020204030204" pitchFamily="49" charset="0"/>
              </a:rPr>
              <a:t>list</a:t>
            </a:r>
            <a:r>
              <a:rPr lang="en-IN" sz="2000" b="0" dirty="0">
                <a:solidFill>
                  <a:srgbClr val="D4D4D4"/>
                </a:solidFill>
                <a:effectLst/>
                <a:latin typeface="Consolas" panose="020B0609020204030204" pitchFamily="49" charset="0"/>
              </a:rPr>
              <a:t>(</a:t>
            </a:r>
            <a:r>
              <a:rPr lang="en-IN" sz="2000" b="0" dirty="0" err="1">
                <a:solidFill>
                  <a:srgbClr val="C8C8C8"/>
                </a:solidFill>
                <a:effectLst/>
                <a:latin typeface="Consolas" panose="020B0609020204030204" pitchFamily="49" charset="0"/>
              </a:rPr>
              <a:t>risk_matrix_df_with_zeros</a:t>
            </a:r>
            <a:r>
              <a:rPr lang="en-IN" sz="2000" b="0" dirty="0" err="1">
                <a:solidFill>
                  <a:srgbClr val="D4D4D4"/>
                </a:solidFill>
                <a:effectLst/>
                <a:latin typeface="Consolas" panose="020B0609020204030204" pitchFamily="49" charset="0"/>
              </a:rPr>
              <a:t>.</a:t>
            </a:r>
            <a:r>
              <a:rPr lang="en-IN" sz="2000" b="0" dirty="0" err="1">
                <a:solidFill>
                  <a:srgbClr val="DADADA"/>
                </a:solidFill>
                <a:effectLst/>
                <a:latin typeface="Consolas" panose="020B0609020204030204" pitchFamily="49" charset="0"/>
              </a:rPr>
              <a:t>index</a:t>
            </a:r>
            <a:r>
              <a:rPr lang="en-IN" sz="2000" b="0" dirty="0">
                <a:solidFill>
                  <a:srgbClr val="D4D4D4"/>
                </a:solidFill>
                <a:effectLst/>
                <a:latin typeface="Consolas" panose="020B0609020204030204" pitchFamily="49" charset="0"/>
              </a:rPr>
              <a:t>)[</a:t>
            </a:r>
            <a:r>
              <a:rPr lang="en-IN" sz="2000" b="0" dirty="0">
                <a:solidFill>
                  <a:srgbClr val="B5CEA8"/>
                </a:solidFill>
                <a:effectLst/>
                <a:latin typeface="Consolas" panose="020B0609020204030204" pitchFamily="49" charset="0"/>
              </a:rPr>
              <a:t>1</a:t>
            </a:r>
            <a:r>
              <a:rPr lang="en-IN" sz="2000" b="0" dirty="0">
                <a:solidFill>
                  <a:srgbClr val="D4D4D4"/>
                </a:solidFill>
                <a:effectLst/>
                <a:latin typeface="Consolas" panose="020B0609020204030204" pitchFamily="49" charset="0"/>
              </a:rPr>
              <a:t>:][::-</a:t>
            </a:r>
            <a:r>
              <a:rPr lang="en-IN" sz="2000" b="0" dirty="0">
                <a:solidFill>
                  <a:srgbClr val="B5CEA8"/>
                </a:solidFill>
                <a:effectLst/>
                <a:latin typeface="Consolas" panose="020B0609020204030204" pitchFamily="49" charset="0"/>
              </a:rPr>
              <a:t>1</a:t>
            </a:r>
            <a:r>
              <a:rPr lang="en-IN" sz="2000" b="0" dirty="0">
                <a:solidFill>
                  <a:srgbClr val="D4D4D4"/>
                </a:solidFill>
                <a:effectLst/>
                <a:latin typeface="Consolas" panose="020B0609020204030204" pitchFamily="49" charset="0"/>
              </a:rPr>
              <a:t>]</a:t>
            </a:r>
          </a:p>
          <a:p>
            <a:r>
              <a:rPr lang="en-IN" sz="2000" b="0" dirty="0" err="1">
                <a:solidFill>
                  <a:srgbClr val="C8C8C8"/>
                </a:solidFill>
                <a:effectLst/>
                <a:latin typeface="Consolas" panose="020B0609020204030204" pitchFamily="49" charset="0"/>
              </a:rPr>
              <a:t>mirrored_risk_matrix_df</a:t>
            </a:r>
            <a:r>
              <a:rPr lang="en-IN" sz="2000" b="0" dirty="0">
                <a:solidFill>
                  <a:srgbClr val="D4D4D4"/>
                </a:solidFill>
                <a:effectLst/>
                <a:latin typeface="Consolas" panose="020B0609020204030204" pitchFamily="49" charset="0"/>
              </a:rPr>
              <a:t> = </a:t>
            </a:r>
            <a:r>
              <a:rPr lang="en-IN" sz="2000" b="0" dirty="0" err="1">
                <a:solidFill>
                  <a:srgbClr val="C8C8C8"/>
                </a:solidFill>
                <a:effectLst/>
                <a:latin typeface="Consolas" panose="020B0609020204030204" pitchFamily="49" charset="0"/>
              </a:rPr>
              <a:t>pd</a:t>
            </a:r>
            <a:r>
              <a:rPr lang="en-IN" sz="2000" b="0" dirty="0" err="1">
                <a:solidFill>
                  <a:srgbClr val="D4D4D4"/>
                </a:solidFill>
                <a:effectLst/>
                <a:latin typeface="Consolas" panose="020B0609020204030204" pitchFamily="49" charset="0"/>
              </a:rPr>
              <a:t>.</a:t>
            </a:r>
            <a:r>
              <a:rPr lang="en-IN" sz="2000" b="0" dirty="0" err="1">
                <a:solidFill>
                  <a:srgbClr val="4EC9B0"/>
                </a:solidFill>
                <a:effectLst/>
                <a:latin typeface="Consolas" panose="020B0609020204030204" pitchFamily="49" charset="0"/>
              </a:rPr>
              <a:t>DataFrame</a:t>
            </a:r>
            <a:r>
              <a:rPr lang="en-IN" sz="2000" b="0" dirty="0">
                <a:solidFill>
                  <a:srgbClr val="D4D4D4"/>
                </a:solidFill>
                <a:effectLst/>
                <a:latin typeface="Consolas" panose="020B0609020204030204" pitchFamily="49" charset="0"/>
              </a:rPr>
              <a:t>(</a:t>
            </a:r>
            <a:r>
              <a:rPr lang="en-IN" sz="2000" b="0" dirty="0" err="1">
                <a:solidFill>
                  <a:srgbClr val="C8C8C8"/>
                </a:solidFill>
                <a:effectLst/>
                <a:latin typeface="Consolas" panose="020B0609020204030204" pitchFamily="49" charset="0"/>
              </a:rPr>
              <a:t>mirrored_risk_matrix</a:t>
            </a:r>
            <a:r>
              <a:rPr lang="en-IN" sz="2000" b="0" dirty="0">
                <a:solidFill>
                  <a:srgbClr val="D4D4D4"/>
                </a:solidFill>
                <a:effectLst/>
                <a:latin typeface="Consolas" panose="020B0609020204030204" pitchFamily="49" charset="0"/>
              </a:rPr>
              <a:t>, </a:t>
            </a:r>
            <a:r>
              <a:rPr lang="en-IN" sz="2000" b="0" dirty="0">
                <a:solidFill>
                  <a:srgbClr val="7F7F7F"/>
                </a:solidFill>
                <a:effectLst/>
                <a:latin typeface="Consolas" panose="020B0609020204030204" pitchFamily="49" charset="0"/>
              </a:rPr>
              <a:t>columns</a:t>
            </a:r>
            <a:r>
              <a:rPr lang="en-IN" sz="2000" b="0" dirty="0">
                <a:solidFill>
                  <a:srgbClr val="D4D4D4"/>
                </a:solidFill>
                <a:effectLst/>
                <a:latin typeface="Consolas" panose="020B0609020204030204" pitchFamily="49" charset="0"/>
              </a:rPr>
              <a:t>=</a:t>
            </a:r>
            <a:r>
              <a:rPr lang="en-IN" sz="2000" b="0" dirty="0">
                <a:solidFill>
                  <a:srgbClr val="C8C8C8"/>
                </a:solidFill>
                <a:effectLst/>
                <a:latin typeface="Consolas" panose="020B0609020204030204" pitchFamily="49" charset="0"/>
              </a:rPr>
              <a:t>columns</a:t>
            </a:r>
            <a:r>
              <a:rPr lang="en-IN" sz="2000" b="0" dirty="0">
                <a:solidFill>
                  <a:srgbClr val="D4D4D4"/>
                </a:solidFill>
                <a:effectLst/>
                <a:latin typeface="Consolas" panose="020B0609020204030204" pitchFamily="49" charset="0"/>
              </a:rPr>
              <a:t>, </a:t>
            </a:r>
            <a:r>
              <a:rPr lang="en-IN" sz="2000" b="0" dirty="0">
                <a:solidFill>
                  <a:srgbClr val="7F7F7F"/>
                </a:solidFill>
                <a:effectLst/>
                <a:latin typeface="Consolas" panose="020B0609020204030204" pitchFamily="49" charset="0"/>
              </a:rPr>
              <a:t>index</a:t>
            </a:r>
            <a:r>
              <a:rPr lang="en-IN" sz="2000" b="0" dirty="0">
                <a:solidFill>
                  <a:srgbClr val="D4D4D4"/>
                </a:solidFill>
                <a:effectLst/>
                <a:latin typeface="Consolas" panose="020B0609020204030204" pitchFamily="49" charset="0"/>
              </a:rPr>
              <a:t>=</a:t>
            </a:r>
            <a:r>
              <a:rPr lang="en-IN" sz="2000" b="0" dirty="0">
                <a:solidFill>
                  <a:srgbClr val="C8C8C8"/>
                </a:solidFill>
                <a:effectLst/>
                <a:latin typeface="Consolas" panose="020B0609020204030204" pitchFamily="49" charset="0"/>
              </a:rPr>
              <a:t>index</a:t>
            </a:r>
            <a:r>
              <a:rPr lang="en-IN" sz="2000" b="0" dirty="0">
                <a:solidFill>
                  <a:srgbClr val="D4D4D4"/>
                </a:solidFill>
                <a:effectLst/>
                <a:latin typeface="Consolas" panose="020B0609020204030204" pitchFamily="49" charset="0"/>
              </a:rPr>
              <a:t>)</a:t>
            </a:r>
          </a:p>
          <a:p>
            <a:br>
              <a:rPr lang="en-IN" sz="2000" b="0" dirty="0">
                <a:solidFill>
                  <a:srgbClr val="D4D4D4"/>
                </a:solidFill>
                <a:effectLst/>
                <a:latin typeface="Consolas" panose="020B0609020204030204" pitchFamily="49" charset="0"/>
              </a:rPr>
            </a:br>
            <a:r>
              <a:rPr lang="en-IN" sz="2000" b="0" dirty="0">
                <a:solidFill>
                  <a:srgbClr val="6A9955"/>
                </a:solidFill>
                <a:effectLst/>
                <a:latin typeface="Consolas" panose="020B0609020204030204" pitchFamily="49" charset="0"/>
              </a:rPr>
              <a:t># Save the </a:t>
            </a:r>
            <a:r>
              <a:rPr lang="en-IN" sz="2000" b="0" dirty="0" err="1">
                <a:solidFill>
                  <a:srgbClr val="6A9955"/>
                </a:solidFill>
                <a:effectLst/>
                <a:latin typeface="Consolas" panose="020B0609020204030204" pitchFamily="49" charset="0"/>
              </a:rPr>
              <a:t>DataFrames</a:t>
            </a:r>
            <a:r>
              <a:rPr lang="en-IN" sz="2000" b="0" dirty="0">
                <a:solidFill>
                  <a:srgbClr val="6A9955"/>
                </a:solidFill>
                <a:effectLst/>
                <a:latin typeface="Consolas" panose="020B0609020204030204" pitchFamily="49" charset="0"/>
              </a:rPr>
              <a:t> to Excel files</a:t>
            </a:r>
            <a:endParaRPr lang="en-IN" sz="2000" b="0" dirty="0">
              <a:solidFill>
                <a:srgbClr val="D4D4D4"/>
              </a:solidFill>
              <a:effectLst/>
              <a:latin typeface="Consolas" panose="020B0609020204030204" pitchFamily="49" charset="0"/>
            </a:endParaRPr>
          </a:p>
          <a:p>
            <a:r>
              <a:rPr lang="en-IN" sz="2000" b="0" dirty="0" err="1">
                <a:solidFill>
                  <a:srgbClr val="C8C8C8"/>
                </a:solidFill>
                <a:effectLst/>
                <a:latin typeface="Consolas" panose="020B0609020204030204" pitchFamily="49" charset="0"/>
              </a:rPr>
              <a:t>output_deviations_file</a:t>
            </a:r>
            <a:r>
              <a:rPr lang="en-IN" sz="2000" b="0" dirty="0">
                <a:solidFill>
                  <a:srgbClr val="D4D4D4"/>
                </a:solidFill>
                <a:effectLst/>
                <a:latin typeface="Consolas" panose="020B0609020204030204" pitchFamily="49" charset="0"/>
              </a:rPr>
              <a:t> = </a:t>
            </a:r>
            <a:r>
              <a:rPr lang="en-IN" sz="2000" b="0" dirty="0">
                <a:solidFill>
                  <a:srgbClr val="CE9178"/>
                </a:solidFill>
                <a:effectLst/>
                <a:latin typeface="Consolas" panose="020B0609020204030204" pitchFamily="49" charset="0"/>
              </a:rPr>
              <a:t>'hazop_deviations_with_risk_matrix.xlsx'</a:t>
            </a:r>
            <a:endParaRPr lang="en-IN" sz="2000" b="0" dirty="0">
              <a:solidFill>
                <a:srgbClr val="D4D4D4"/>
              </a:solidFill>
              <a:effectLst/>
              <a:latin typeface="Consolas" panose="020B0609020204030204" pitchFamily="49" charset="0"/>
            </a:endParaRPr>
          </a:p>
          <a:p>
            <a:r>
              <a:rPr lang="en-IN" sz="2000" b="0" dirty="0" err="1">
                <a:solidFill>
                  <a:srgbClr val="C8C8C8"/>
                </a:solidFill>
                <a:effectLst/>
                <a:latin typeface="Consolas" panose="020B0609020204030204" pitchFamily="49" charset="0"/>
              </a:rPr>
              <a:t>output_risk_matrix_file</a:t>
            </a:r>
            <a:r>
              <a:rPr lang="en-IN" sz="2000" b="0" dirty="0">
                <a:solidFill>
                  <a:srgbClr val="D4D4D4"/>
                </a:solidFill>
                <a:effectLst/>
                <a:latin typeface="Consolas" panose="020B0609020204030204" pitchFamily="49" charset="0"/>
              </a:rPr>
              <a:t> = </a:t>
            </a:r>
            <a:r>
              <a:rPr lang="en-IN" sz="2000" b="0" dirty="0">
                <a:solidFill>
                  <a:srgbClr val="CE9178"/>
                </a:solidFill>
                <a:effectLst/>
                <a:latin typeface="Consolas" panose="020B0609020204030204" pitchFamily="49" charset="0"/>
              </a:rPr>
              <a:t>'hazop_risk_matrix_mirrored.xlsx'</a:t>
            </a:r>
            <a:endParaRPr lang="en-IN" sz="2000" b="0" dirty="0">
              <a:solidFill>
                <a:srgbClr val="D4D4D4"/>
              </a:solidFill>
              <a:effectLst/>
              <a:latin typeface="Consolas" panose="020B0609020204030204" pitchFamily="49" charset="0"/>
            </a:endParaRPr>
          </a:p>
          <a:p>
            <a:r>
              <a:rPr lang="en-IN" sz="2000" b="0" dirty="0" err="1">
                <a:solidFill>
                  <a:srgbClr val="C8C8C8"/>
                </a:solidFill>
                <a:effectLst/>
                <a:latin typeface="Consolas" panose="020B0609020204030204" pitchFamily="49" charset="0"/>
              </a:rPr>
              <a:t>deviations_df</a:t>
            </a:r>
            <a:r>
              <a:rPr lang="en-IN" sz="2000" b="0" dirty="0" err="1">
                <a:solidFill>
                  <a:srgbClr val="D4D4D4"/>
                </a:solidFill>
                <a:effectLst/>
                <a:latin typeface="Consolas" panose="020B0609020204030204" pitchFamily="49" charset="0"/>
              </a:rPr>
              <a:t>.</a:t>
            </a:r>
            <a:r>
              <a:rPr lang="en-IN" sz="2000" b="0" dirty="0" err="1">
                <a:solidFill>
                  <a:srgbClr val="C8C8C8"/>
                </a:solidFill>
                <a:effectLst/>
                <a:latin typeface="Consolas" panose="020B0609020204030204" pitchFamily="49" charset="0"/>
              </a:rPr>
              <a:t>to_excel</a:t>
            </a:r>
            <a:r>
              <a:rPr lang="en-IN" sz="2000" b="0" dirty="0">
                <a:solidFill>
                  <a:srgbClr val="D4D4D4"/>
                </a:solidFill>
                <a:effectLst/>
                <a:latin typeface="Consolas" panose="020B0609020204030204" pitchFamily="49" charset="0"/>
              </a:rPr>
              <a:t>(</a:t>
            </a:r>
            <a:r>
              <a:rPr lang="en-IN" sz="2000" b="0" dirty="0" err="1">
                <a:solidFill>
                  <a:srgbClr val="C8C8C8"/>
                </a:solidFill>
                <a:effectLst/>
                <a:latin typeface="Consolas" panose="020B0609020204030204" pitchFamily="49" charset="0"/>
              </a:rPr>
              <a:t>output_deviations_file</a:t>
            </a:r>
            <a:r>
              <a:rPr lang="en-IN" sz="2000" b="0" dirty="0">
                <a:solidFill>
                  <a:srgbClr val="D4D4D4"/>
                </a:solidFill>
                <a:effectLst/>
                <a:latin typeface="Consolas" panose="020B0609020204030204" pitchFamily="49" charset="0"/>
              </a:rPr>
              <a:t>, </a:t>
            </a:r>
            <a:r>
              <a:rPr lang="en-IN" sz="2000" b="0" dirty="0">
                <a:solidFill>
                  <a:srgbClr val="7F7F7F"/>
                </a:solidFill>
                <a:effectLst/>
                <a:latin typeface="Consolas" panose="020B0609020204030204" pitchFamily="49" charset="0"/>
              </a:rPr>
              <a:t>index</a:t>
            </a:r>
            <a:r>
              <a:rPr lang="en-IN" sz="2000" b="0" dirty="0">
                <a:solidFill>
                  <a:srgbClr val="D4D4D4"/>
                </a:solidFill>
                <a:effectLst/>
                <a:latin typeface="Consolas" panose="020B0609020204030204" pitchFamily="49" charset="0"/>
              </a:rPr>
              <a:t>=</a:t>
            </a:r>
            <a:r>
              <a:rPr lang="en-IN" sz="2000" b="0" dirty="0">
                <a:solidFill>
                  <a:srgbClr val="569CD6"/>
                </a:solidFill>
                <a:effectLst/>
                <a:latin typeface="Consolas" panose="020B0609020204030204" pitchFamily="49" charset="0"/>
              </a:rPr>
              <a:t>False</a:t>
            </a:r>
            <a:r>
              <a:rPr lang="en-IN" sz="2000" b="0" dirty="0">
                <a:solidFill>
                  <a:srgbClr val="D4D4D4"/>
                </a:solidFill>
                <a:effectLst/>
                <a:latin typeface="Consolas" panose="020B0609020204030204" pitchFamily="49" charset="0"/>
              </a:rPr>
              <a:t>)</a:t>
            </a:r>
          </a:p>
          <a:p>
            <a:r>
              <a:rPr lang="en-IN" sz="2000" b="0" dirty="0" err="1">
                <a:solidFill>
                  <a:srgbClr val="C8C8C8"/>
                </a:solidFill>
                <a:effectLst/>
                <a:latin typeface="Consolas" panose="020B0609020204030204" pitchFamily="49" charset="0"/>
              </a:rPr>
              <a:t>mirrored_risk_matrix_df</a:t>
            </a:r>
            <a:r>
              <a:rPr lang="en-IN" sz="2000" b="0" dirty="0" err="1">
                <a:solidFill>
                  <a:srgbClr val="D4D4D4"/>
                </a:solidFill>
                <a:effectLst/>
                <a:latin typeface="Consolas" panose="020B0609020204030204" pitchFamily="49" charset="0"/>
              </a:rPr>
              <a:t>.</a:t>
            </a:r>
            <a:r>
              <a:rPr lang="en-IN" sz="2000" b="0" dirty="0" err="1">
                <a:solidFill>
                  <a:srgbClr val="C8C8C8"/>
                </a:solidFill>
                <a:effectLst/>
                <a:latin typeface="Consolas" panose="020B0609020204030204" pitchFamily="49" charset="0"/>
              </a:rPr>
              <a:t>to_excel</a:t>
            </a:r>
            <a:r>
              <a:rPr lang="en-IN" sz="2000" b="0" dirty="0">
                <a:solidFill>
                  <a:srgbClr val="D4D4D4"/>
                </a:solidFill>
                <a:effectLst/>
                <a:latin typeface="Consolas" panose="020B0609020204030204" pitchFamily="49" charset="0"/>
              </a:rPr>
              <a:t>(</a:t>
            </a:r>
            <a:r>
              <a:rPr lang="en-IN" sz="2000" b="0" dirty="0" err="1">
                <a:solidFill>
                  <a:srgbClr val="C8C8C8"/>
                </a:solidFill>
                <a:effectLst/>
                <a:latin typeface="Consolas" panose="020B0609020204030204" pitchFamily="49" charset="0"/>
              </a:rPr>
              <a:t>output_risk_matrix_file</a:t>
            </a:r>
            <a:r>
              <a:rPr lang="en-IN" sz="20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223838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090" y="3073400"/>
            <a:ext cx="2793819" cy="711200"/>
          </a:xfrm>
        </p:spPr>
        <p:txBody>
          <a:bodyPr/>
          <a:lstStyle/>
          <a:p>
            <a:r>
              <a:rPr lang="en-US" dirty="0"/>
              <a:t>Thank you</a:t>
            </a:r>
          </a:p>
        </p:txBody>
      </p:sp>
    </p:spTree>
    <p:extLst>
      <p:ext uri="{BB962C8B-B14F-4D97-AF65-F5344CB8AC3E}">
        <p14:creationId xmlns:p14="http://schemas.microsoft.com/office/powerpoint/2010/main" val="743017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5F7F3-450A-6C6F-101E-FB4ACEB432E8}"/>
              </a:ext>
            </a:extLst>
          </p:cNvPr>
          <p:cNvSpPr>
            <a:spLocks noGrp="1"/>
          </p:cNvSpPr>
          <p:nvPr>
            <p:ph type="title"/>
          </p:nvPr>
        </p:nvSpPr>
        <p:spPr/>
        <p:txBody>
          <a:bodyPr/>
          <a:lstStyle/>
          <a:p>
            <a:pPr algn="ctr"/>
            <a:r>
              <a:rPr lang="en-IN" dirty="0"/>
              <a:t>HAZOP</a:t>
            </a:r>
          </a:p>
        </p:txBody>
      </p:sp>
      <p:sp>
        <p:nvSpPr>
          <p:cNvPr id="3" name="Content Placeholder 2">
            <a:extLst>
              <a:ext uri="{FF2B5EF4-FFF2-40B4-BE49-F238E27FC236}">
                <a16:creationId xmlns:a16="http://schemas.microsoft.com/office/drawing/2014/main" id="{065CC93D-5AB3-4BEA-0BDE-B124A825DBFD}"/>
              </a:ext>
            </a:extLst>
          </p:cNvPr>
          <p:cNvSpPr>
            <a:spLocks noGrp="1"/>
          </p:cNvSpPr>
          <p:nvPr>
            <p:ph sz="half" idx="2"/>
          </p:nvPr>
        </p:nvSpPr>
        <p:spPr/>
        <p:txBody>
          <a:bodyPr/>
          <a:lstStyle/>
          <a:p>
            <a:pPr algn="l"/>
            <a:r>
              <a:rPr lang="en-US" b="0" i="0" dirty="0">
                <a:effectLst/>
                <a:latin typeface="Söhne"/>
              </a:rPr>
              <a:t>HAZOP (Hazard and Operability Study) is a well-established method for identifying potential hazards and operability issues in industrial processes. It is a systematic and structured approach used in industries like chemical, petrochemical, and manufacturing to analyze potential risks and ensure safe operations.</a:t>
            </a:r>
          </a:p>
          <a:p>
            <a:pPr algn="l"/>
            <a:endParaRPr lang="en-US" b="0" i="0" dirty="0">
              <a:effectLst/>
              <a:latin typeface="Söhne"/>
            </a:endParaRPr>
          </a:p>
          <a:p>
            <a:pPr algn="l"/>
            <a:r>
              <a:rPr lang="en-US" b="0" i="0" dirty="0">
                <a:effectLst/>
                <a:latin typeface="Söhne"/>
              </a:rPr>
              <a:t>While Machine Learning (ML) can be utilized in various aspects of industrial safety and risk management, its direct application to HAZOP studies is limited due to several challenges. Some of these challenges include the need for human expertise in understanding complex processes and the scarcity of large-scale labeled datasets for supervised learning in this domain.</a:t>
            </a:r>
          </a:p>
          <a:p>
            <a:pPr marL="0" indent="0" algn="ctr">
              <a:buNone/>
            </a:pPr>
            <a:endParaRPr lang="en-IN" dirty="0"/>
          </a:p>
        </p:txBody>
      </p:sp>
    </p:spTree>
    <p:extLst>
      <p:ext uri="{BB962C8B-B14F-4D97-AF65-F5344CB8AC3E}">
        <p14:creationId xmlns:p14="http://schemas.microsoft.com/office/powerpoint/2010/main" val="2796919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7B47C-82B5-98D0-F078-972A2B49986B}"/>
              </a:ext>
            </a:extLst>
          </p:cNvPr>
          <p:cNvSpPr>
            <a:spLocks noGrp="1"/>
          </p:cNvSpPr>
          <p:nvPr>
            <p:ph type="title"/>
          </p:nvPr>
        </p:nvSpPr>
        <p:spPr/>
        <p:txBody>
          <a:bodyPr/>
          <a:lstStyle/>
          <a:p>
            <a:pPr algn="ctr"/>
            <a:r>
              <a:rPr lang="en-IN" b="0" dirty="0">
                <a:latin typeface="Söhne"/>
              </a:rPr>
              <a:t>S</a:t>
            </a:r>
            <a:r>
              <a:rPr lang="en-IN" b="0" i="0" dirty="0">
                <a:effectLst/>
                <a:latin typeface="Söhne"/>
              </a:rPr>
              <a:t>upervised OR Unsupervised ML ?</a:t>
            </a:r>
            <a:endParaRPr lang="en-IN" alt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6B1892-5768-4E7E-16F6-8DB3A531F712}"/>
              </a:ext>
            </a:extLst>
          </p:cNvPr>
          <p:cNvSpPr>
            <a:spLocks noGrp="1"/>
          </p:cNvSpPr>
          <p:nvPr>
            <p:ph sz="half" idx="2"/>
          </p:nvPr>
        </p:nvSpPr>
        <p:spPr>
          <a:xfrm>
            <a:off x="180653" y="1173984"/>
            <a:ext cx="8788722" cy="5223272"/>
          </a:xfrm>
        </p:spPr>
        <p:txBody>
          <a:bodyPr/>
          <a:lstStyle/>
          <a:p>
            <a:pPr algn="just">
              <a:buFont typeface="Wingdings" panose="05000000000000000000" pitchFamily="2" charset="2"/>
              <a:buChar char="q"/>
            </a:pPr>
            <a:r>
              <a:rPr lang="en-US" b="0" i="0" dirty="0">
                <a:effectLst/>
                <a:latin typeface="Söhne"/>
              </a:rPr>
              <a:t>Use supervised learning when you have a labeled dataset, meaning that the input data is paired with the corresponding desired outputs (labels).</a:t>
            </a:r>
          </a:p>
          <a:p>
            <a:pPr algn="just">
              <a:buFont typeface="Wingdings" panose="05000000000000000000" pitchFamily="2" charset="2"/>
              <a:buChar char="q"/>
            </a:pPr>
            <a:endParaRPr lang="en-US" b="0" i="0" dirty="0">
              <a:effectLst/>
              <a:latin typeface="Söhne"/>
            </a:endParaRPr>
          </a:p>
          <a:p>
            <a:pPr algn="just">
              <a:buFont typeface="Wingdings" panose="05000000000000000000" pitchFamily="2" charset="2"/>
              <a:buChar char="q"/>
            </a:pPr>
            <a:r>
              <a:rPr lang="en-US" b="0" i="0" dirty="0">
                <a:effectLst/>
                <a:latin typeface="Söhne"/>
              </a:rPr>
              <a:t>Use unsupervised learning when you have unlabeled data and want the model to find patterns or structures in the data without explicit guidance.</a:t>
            </a:r>
          </a:p>
          <a:p>
            <a:pPr algn="just">
              <a:buFont typeface="Wingdings" panose="05000000000000000000" pitchFamily="2" charset="2"/>
              <a:buChar char="q"/>
            </a:pPr>
            <a:endParaRPr lang="en-US" dirty="0">
              <a:latin typeface="Söhne"/>
              <a:cs typeface="Times New Roman" panose="02020603050405020304" pitchFamily="18" charset="0"/>
            </a:endParaRPr>
          </a:p>
          <a:p>
            <a:pPr algn="just">
              <a:buFont typeface="Wingdings" panose="05000000000000000000" pitchFamily="2" charset="2"/>
              <a:buChar char="q"/>
            </a:pPr>
            <a:r>
              <a:rPr lang="en-US" b="0" i="0" dirty="0">
                <a:effectLst/>
                <a:latin typeface="Söhne"/>
              </a:rPr>
              <a:t>Supervised learning can be used for tasks like hazard prediction, risk classification, or even decision support in HAZOP studies.</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408219" y="5146963"/>
            <a:ext cx="4925291" cy="369332"/>
          </a:xfrm>
          <a:prstGeom prst="rect">
            <a:avLst/>
          </a:prstGeom>
          <a:noFill/>
        </p:spPr>
        <p:txBody>
          <a:bodyPr wrap="square" rtlCol="0">
            <a:spAutoFit/>
          </a:bodyPr>
          <a:lstStyle/>
          <a:p>
            <a:pPr marL="0" indent="0">
              <a:buNone/>
            </a:pPr>
            <a:r>
              <a:rPr lang="en-US" dirty="0">
                <a:solidFill>
                  <a:srgbClr val="000000"/>
                </a:solidFill>
                <a:cs typeface="Arial" panose="020B0604020202020204" pitchFamily="34" charset="0"/>
              </a:rPr>
              <a:t>	</a:t>
            </a:r>
            <a:endParaRPr lang="en-IN" dirty="0"/>
          </a:p>
        </p:txBody>
      </p:sp>
      <p:sp>
        <p:nvSpPr>
          <p:cNvPr id="9" name="TextBox 8"/>
          <p:cNvSpPr txBox="1"/>
          <p:nvPr/>
        </p:nvSpPr>
        <p:spPr>
          <a:xfrm>
            <a:off x="5825836" y="4724400"/>
            <a:ext cx="3006437"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926466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7266F-A4A3-20E9-C606-D3A42D62A593}"/>
              </a:ext>
            </a:extLst>
          </p:cNvPr>
          <p:cNvSpPr>
            <a:spLocks noGrp="1"/>
          </p:cNvSpPr>
          <p:nvPr>
            <p:ph type="title"/>
          </p:nvPr>
        </p:nvSpPr>
        <p:spPr/>
        <p:txBody>
          <a:bodyPr/>
          <a:lstStyle/>
          <a:p>
            <a:r>
              <a:rPr lang="en-IN" dirty="0"/>
              <a:t>Nodes and Deviations</a:t>
            </a:r>
          </a:p>
        </p:txBody>
      </p:sp>
      <p:pic>
        <p:nvPicPr>
          <p:cNvPr id="5" name="Content Placeholder 4">
            <a:extLst>
              <a:ext uri="{FF2B5EF4-FFF2-40B4-BE49-F238E27FC236}">
                <a16:creationId xmlns:a16="http://schemas.microsoft.com/office/drawing/2014/main" id="{77291F5A-6162-129B-C378-CAD202134692}"/>
              </a:ext>
            </a:extLst>
          </p:cNvPr>
          <p:cNvPicPr>
            <a:picLocks noGrp="1" noChangeAspect="1"/>
          </p:cNvPicPr>
          <p:nvPr>
            <p:ph sz="half" idx="2"/>
          </p:nvPr>
        </p:nvPicPr>
        <p:blipFill>
          <a:blip r:embed="rId2"/>
          <a:stretch>
            <a:fillRect/>
          </a:stretch>
        </p:blipFill>
        <p:spPr>
          <a:xfrm>
            <a:off x="4269" y="1578649"/>
            <a:ext cx="9139731" cy="955234"/>
          </a:xfrm>
        </p:spPr>
      </p:pic>
      <p:pic>
        <p:nvPicPr>
          <p:cNvPr id="7" name="Picture 6">
            <a:extLst>
              <a:ext uri="{FF2B5EF4-FFF2-40B4-BE49-F238E27FC236}">
                <a16:creationId xmlns:a16="http://schemas.microsoft.com/office/drawing/2014/main" id="{2C6F962D-7295-1D8D-3870-6C58CD23AC9D}"/>
              </a:ext>
            </a:extLst>
          </p:cNvPr>
          <p:cNvPicPr>
            <a:picLocks noChangeAspect="1"/>
          </p:cNvPicPr>
          <p:nvPr/>
        </p:nvPicPr>
        <p:blipFill>
          <a:blip r:embed="rId3"/>
          <a:stretch>
            <a:fillRect/>
          </a:stretch>
        </p:blipFill>
        <p:spPr>
          <a:xfrm>
            <a:off x="0" y="3610504"/>
            <a:ext cx="9144000" cy="1850802"/>
          </a:xfrm>
          <a:prstGeom prst="rect">
            <a:avLst/>
          </a:prstGeom>
        </p:spPr>
      </p:pic>
    </p:spTree>
    <p:extLst>
      <p:ext uri="{BB962C8B-B14F-4D97-AF65-F5344CB8AC3E}">
        <p14:creationId xmlns:p14="http://schemas.microsoft.com/office/powerpoint/2010/main" val="410149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26C39-D057-7409-8ACF-18696CE7B7AD}"/>
              </a:ext>
            </a:extLst>
          </p:cNvPr>
          <p:cNvSpPr>
            <a:spLocks noGrp="1"/>
          </p:cNvSpPr>
          <p:nvPr>
            <p:ph type="title"/>
          </p:nvPr>
        </p:nvSpPr>
        <p:spPr/>
        <p:txBody>
          <a:bodyPr/>
          <a:lstStyle/>
          <a:p>
            <a:r>
              <a:rPr lang="en-IN" dirty="0"/>
              <a:t>PHA Worksheets</a:t>
            </a:r>
          </a:p>
        </p:txBody>
      </p:sp>
      <p:pic>
        <p:nvPicPr>
          <p:cNvPr id="5" name="Content Placeholder 4">
            <a:extLst>
              <a:ext uri="{FF2B5EF4-FFF2-40B4-BE49-F238E27FC236}">
                <a16:creationId xmlns:a16="http://schemas.microsoft.com/office/drawing/2014/main" id="{13D6F9F3-804E-B2A1-AA79-818C3B665D4C}"/>
              </a:ext>
            </a:extLst>
          </p:cNvPr>
          <p:cNvPicPr>
            <a:picLocks noGrp="1" noChangeAspect="1"/>
          </p:cNvPicPr>
          <p:nvPr>
            <p:ph sz="half" idx="2"/>
          </p:nvPr>
        </p:nvPicPr>
        <p:blipFill rotWithShape="1">
          <a:blip r:embed="rId2"/>
          <a:srcRect r="14912"/>
          <a:stretch/>
        </p:blipFill>
        <p:spPr>
          <a:xfrm>
            <a:off x="0" y="1254261"/>
            <a:ext cx="9144000" cy="1922075"/>
          </a:xfrm>
        </p:spPr>
      </p:pic>
      <p:pic>
        <p:nvPicPr>
          <p:cNvPr id="7" name="Picture 6">
            <a:extLst>
              <a:ext uri="{FF2B5EF4-FFF2-40B4-BE49-F238E27FC236}">
                <a16:creationId xmlns:a16="http://schemas.microsoft.com/office/drawing/2014/main" id="{77BB7D37-C413-3BCB-BA47-2D97D22647E9}"/>
              </a:ext>
            </a:extLst>
          </p:cNvPr>
          <p:cNvPicPr>
            <a:picLocks noChangeAspect="1"/>
          </p:cNvPicPr>
          <p:nvPr/>
        </p:nvPicPr>
        <p:blipFill>
          <a:blip r:embed="rId3"/>
          <a:stretch>
            <a:fillRect/>
          </a:stretch>
        </p:blipFill>
        <p:spPr>
          <a:xfrm>
            <a:off x="0" y="3421891"/>
            <a:ext cx="9144000" cy="2019022"/>
          </a:xfrm>
          <a:prstGeom prst="rect">
            <a:avLst/>
          </a:prstGeom>
        </p:spPr>
      </p:pic>
    </p:spTree>
    <p:extLst>
      <p:ext uri="{BB962C8B-B14F-4D97-AF65-F5344CB8AC3E}">
        <p14:creationId xmlns:p14="http://schemas.microsoft.com/office/powerpoint/2010/main" val="944482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BABA3-5FE1-76C1-0489-3341AEE11EAD}"/>
              </a:ext>
            </a:extLst>
          </p:cNvPr>
          <p:cNvSpPr>
            <a:spLocks noGrp="1"/>
          </p:cNvSpPr>
          <p:nvPr>
            <p:ph type="title"/>
          </p:nvPr>
        </p:nvSpPr>
        <p:spPr/>
        <p:txBody>
          <a:bodyPr/>
          <a:lstStyle/>
          <a:p>
            <a:r>
              <a:rPr lang="en-IN" dirty="0"/>
              <a:t>Recommendation</a:t>
            </a:r>
          </a:p>
        </p:txBody>
      </p:sp>
      <p:sp>
        <p:nvSpPr>
          <p:cNvPr id="3" name="Content Placeholder 2">
            <a:extLst>
              <a:ext uri="{FF2B5EF4-FFF2-40B4-BE49-F238E27FC236}">
                <a16:creationId xmlns:a16="http://schemas.microsoft.com/office/drawing/2014/main" id="{0B79A79A-5AFC-DDC9-4EE8-E6CD610677C9}"/>
              </a:ext>
            </a:extLst>
          </p:cNvPr>
          <p:cNvSpPr>
            <a:spLocks noGrp="1"/>
          </p:cNvSpPr>
          <p:nvPr>
            <p:ph sz="half" idx="2"/>
          </p:nvPr>
        </p:nvSpPr>
        <p:spPr/>
        <p:txBody>
          <a:bodyPr/>
          <a:lstStyle/>
          <a:p>
            <a:endParaRPr lang="en-IN"/>
          </a:p>
        </p:txBody>
      </p:sp>
      <p:pic>
        <p:nvPicPr>
          <p:cNvPr id="5" name="Picture 4">
            <a:extLst>
              <a:ext uri="{FF2B5EF4-FFF2-40B4-BE49-F238E27FC236}">
                <a16:creationId xmlns:a16="http://schemas.microsoft.com/office/drawing/2014/main" id="{1B24E158-451D-228E-99DE-040586ECB4A3}"/>
              </a:ext>
            </a:extLst>
          </p:cNvPr>
          <p:cNvPicPr>
            <a:picLocks noChangeAspect="1"/>
          </p:cNvPicPr>
          <p:nvPr/>
        </p:nvPicPr>
        <p:blipFill>
          <a:blip r:embed="rId2"/>
          <a:stretch>
            <a:fillRect/>
          </a:stretch>
        </p:blipFill>
        <p:spPr>
          <a:xfrm>
            <a:off x="-7279" y="2258888"/>
            <a:ext cx="9144000" cy="1806149"/>
          </a:xfrm>
          <a:prstGeom prst="rect">
            <a:avLst/>
          </a:prstGeom>
        </p:spPr>
      </p:pic>
    </p:spTree>
    <p:extLst>
      <p:ext uri="{BB962C8B-B14F-4D97-AF65-F5344CB8AC3E}">
        <p14:creationId xmlns:p14="http://schemas.microsoft.com/office/powerpoint/2010/main" val="3558191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4892D-0A61-BDC1-7482-2FFB99CF4324}"/>
              </a:ext>
            </a:extLst>
          </p:cNvPr>
          <p:cNvSpPr>
            <a:spLocks noGrp="1"/>
          </p:cNvSpPr>
          <p:nvPr>
            <p:ph type="title"/>
          </p:nvPr>
        </p:nvSpPr>
        <p:spPr/>
        <p:txBody>
          <a:bodyPr/>
          <a:lstStyle/>
          <a:p>
            <a:r>
              <a:rPr lang="en-IN" dirty="0" err="1"/>
              <a:t>Safegaurds</a:t>
            </a:r>
            <a:endParaRPr lang="en-IN" dirty="0"/>
          </a:p>
        </p:txBody>
      </p:sp>
      <p:pic>
        <p:nvPicPr>
          <p:cNvPr id="5" name="Content Placeholder 4">
            <a:extLst>
              <a:ext uri="{FF2B5EF4-FFF2-40B4-BE49-F238E27FC236}">
                <a16:creationId xmlns:a16="http://schemas.microsoft.com/office/drawing/2014/main" id="{B09242CC-E3BC-F274-F857-3183695273A6}"/>
              </a:ext>
            </a:extLst>
          </p:cNvPr>
          <p:cNvPicPr>
            <a:picLocks noGrp="1" noChangeAspect="1"/>
          </p:cNvPicPr>
          <p:nvPr>
            <p:ph sz="half" idx="2"/>
          </p:nvPr>
        </p:nvPicPr>
        <p:blipFill>
          <a:blip r:embed="rId2"/>
          <a:stretch>
            <a:fillRect/>
          </a:stretch>
        </p:blipFill>
        <p:spPr>
          <a:xfrm>
            <a:off x="0" y="1655130"/>
            <a:ext cx="9144000" cy="2779305"/>
          </a:xfrm>
        </p:spPr>
      </p:pic>
    </p:spTree>
    <p:extLst>
      <p:ext uri="{BB962C8B-B14F-4D97-AF65-F5344CB8AC3E}">
        <p14:creationId xmlns:p14="http://schemas.microsoft.com/office/powerpoint/2010/main" val="621748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E6092-B141-C2B2-33D8-DC3F35258444}"/>
              </a:ext>
            </a:extLst>
          </p:cNvPr>
          <p:cNvSpPr>
            <a:spLocks noGrp="1"/>
          </p:cNvSpPr>
          <p:nvPr>
            <p:ph type="title"/>
          </p:nvPr>
        </p:nvSpPr>
        <p:spPr/>
        <p:txBody>
          <a:bodyPr/>
          <a:lstStyle/>
          <a:p>
            <a:r>
              <a:rPr lang="en-IN" dirty="0"/>
              <a:t>Risk Matrix</a:t>
            </a:r>
          </a:p>
        </p:txBody>
      </p:sp>
      <p:pic>
        <p:nvPicPr>
          <p:cNvPr id="5" name="Content Placeholder 4">
            <a:extLst>
              <a:ext uri="{FF2B5EF4-FFF2-40B4-BE49-F238E27FC236}">
                <a16:creationId xmlns:a16="http://schemas.microsoft.com/office/drawing/2014/main" id="{AEAA1DCD-613C-D7D7-36B5-43E6640DE066}"/>
              </a:ext>
            </a:extLst>
          </p:cNvPr>
          <p:cNvPicPr>
            <a:picLocks noGrp="1" noChangeAspect="1"/>
          </p:cNvPicPr>
          <p:nvPr>
            <p:ph sz="half" idx="2"/>
          </p:nvPr>
        </p:nvPicPr>
        <p:blipFill>
          <a:blip r:embed="rId2"/>
          <a:stretch>
            <a:fillRect/>
          </a:stretch>
        </p:blipFill>
        <p:spPr>
          <a:xfrm>
            <a:off x="1270488" y="1021001"/>
            <a:ext cx="6449314" cy="5428351"/>
          </a:xfrm>
        </p:spPr>
      </p:pic>
    </p:spTree>
    <p:extLst>
      <p:ext uri="{BB962C8B-B14F-4D97-AF65-F5344CB8AC3E}">
        <p14:creationId xmlns:p14="http://schemas.microsoft.com/office/powerpoint/2010/main" val="3072081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22CEE-60DC-16B2-6C0E-E61C9629ABA4}"/>
              </a:ext>
            </a:extLst>
          </p:cNvPr>
          <p:cNvSpPr>
            <a:spLocks noGrp="1"/>
          </p:cNvSpPr>
          <p:nvPr>
            <p:ph type="title"/>
          </p:nvPr>
        </p:nvSpPr>
        <p:spPr/>
        <p:txBody>
          <a:bodyPr/>
          <a:lstStyle/>
          <a:p>
            <a:r>
              <a:rPr lang="en-IN" dirty="0"/>
              <a:t>Code </a:t>
            </a:r>
          </a:p>
        </p:txBody>
      </p:sp>
      <p:sp>
        <p:nvSpPr>
          <p:cNvPr id="3" name="Content Placeholder 2">
            <a:extLst>
              <a:ext uri="{FF2B5EF4-FFF2-40B4-BE49-F238E27FC236}">
                <a16:creationId xmlns:a16="http://schemas.microsoft.com/office/drawing/2014/main" id="{6E0AB51A-F65B-4613-3692-39A78946329E}"/>
              </a:ext>
            </a:extLst>
          </p:cNvPr>
          <p:cNvSpPr>
            <a:spLocks noGrp="1"/>
          </p:cNvSpPr>
          <p:nvPr>
            <p:ph sz="half" idx="2"/>
          </p:nvPr>
        </p:nvSpPr>
        <p:spPr>
          <a:xfrm>
            <a:off x="180653" y="1173984"/>
            <a:ext cx="8768137" cy="5187059"/>
          </a:xfrm>
        </p:spPr>
        <p:txBody>
          <a:bodyPr/>
          <a:lstStyle/>
          <a:p>
            <a:r>
              <a:rPr lang="en-US" sz="1600" b="1" i="0" dirty="0">
                <a:effectLst/>
                <a:latin typeface="Söhne"/>
              </a:rPr>
              <a:t>Step 1: Define the process</a:t>
            </a:r>
          </a:p>
          <a:p>
            <a:r>
              <a:rPr lang="en-US" sz="1600" b="0" i="0" dirty="0">
                <a:effectLst/>
                <a:latin typeface="Söhne"/>
              </a:rPr>
              <a:t> In this step, you define the system or process that will be analyzed in the HAZOP study.</a:t>
            </a:r>
          </a:p>
          <a:p>
            <a:r>
              <a:rPr lang="en-IN" sz="1600" b="0" dirty="0">
                <a:solidFill>
                  <a:srgbClr val="569CD6"/>
                </a:solidFill>
                <a:effectLst/>
                <a:latin typeface="Consolas" panose="020B0609020204030204" pitchFamily="49" charset="0"/>
              </a:rPr>
              <a:t>import</a:t>
            </a:r>
            <a:r>
              <a:rPr lang="en-IN" sz="1600" b="0" dirty="0">
                <a:solidFill>
                  <a:srgbClr val="D4D4D4"/>
                </a:solidFill>
                <a:effectLst/>
                <a:latin typeface="Consolas" panose="020B0609020204030204" pitchFamily="49" charset="0"/>
              </a:rPr>
              <a:t> </a:t>
            </a:r>
            <a:r>
              <a:rPr lang="en-IN" sz="1600" b="0" dirty="0">
                <a:solidFill>
                  <a:srgbClr val="C8C8C8"/>
                </a:solidFill>
                <a:effectLst/>
                <a:latin typeface="Consolas" panose="020B0609020204030204" pitchFamily="49" charset="0"/>
              </a:rPr>
              <a:t>pandas</a:t>
            </a:r>
            <a:r>
              <a:rPr lang="en-IN" sz="1600" b="0" dirty="0">
                <a:solidFill>
                  <a:srgbClr val="D4D4D4"/>
                </a:solidFill>
                <a:effectLst/>
                <a:latin typeface="Consolas" panose="020B0609020204030204" pitchFamily="49" charset="0"/>
              </a:rPr>
              <a:t> </a:t>
            </a:r>
            <a:r>
              <a:rPr lang="en-IN" sz="1600" b="0" dirty="0">
                <a:solidFill>
                  <a:srgbClr val="569CD6"/>
                </a:solidFill>
                <a:effectLst/>
                <a:latin typeface="Consolas" panose="020B0609020204030204" pitchFamily="49" charset="0"/>
              </a:rPr>
              <a:t>as</a:t>
            </a:r>
            <a:r>
              <a:rPr lang="en-IN" sz="1600" b="0" dirty="0">
                <a:solidFill>
                  <a:srgbClr val="D4D4D4"/>
                </a:solidFill>
                <a:effectLst/>
                <a:latin typeface="Consolas" panose="020B0609020204030204" pitchFamily="49" charset="0"/>
              </a:rPr>
              <a:t> </a:t>
            </a:r>
            <a:r>
              <a:rPr lang="en-IN" sz="1600" b="0" dirty="0">
                <a:solidFill>
                  <a:srgbClr val="C8C8C8"/>
                </a:solidFill>
                <a:effectLst/>
                <a:latin typeface="Consolas" panose="020B0609020204030204" pitchFamily="49" charset="0"/>
              </a:rPr>
              <a:t>pd</a:t>
            </a:r>
            <a:endParaRPr lang="en-IN" sz="1600" b="0" dirty="0">
              <a:solidFill>
                <a:srgbClr val="D4D4D4"/>
              </a:solidFill>
              <a:effectLst/>
              <a:latin typeface="Consolas" panose="020B0609020204030204" pitchFamily="49" charset="0"/>
            </a:endParaRPr>
          </a:p>
          <a:p>
            <a:r>
              <a:rPr lang="en-IN" sz="1600" b="0" dirty="0">
                <a:solidFill>
                  <a:srgbClr val="569CD6"/>
                </a:solidFill>
                <a:effectLst/>
                <a:latin typeface="Consolas" panose="020B0609020204030204" pitchFamily="49" charset="0"/>
              </a:rPr>
              <a:t>import</a:t>
            </a:r>
            <a:r>
              <a:rPr lang="en-IN" sz="1600" b="0" dirty="0">
                <a:solidFill>
                  <a:srgbClr val="D4D4D4"/>
                </a:solidFill>
                <a:effectLst/>
                <a:latin typeface="Consolas" panose="020B0609020204030204" pitchFamily="49" charset="0"/>
              </a:rPr>
              <a:t> </a:t>
            </a:r>
            <a:r>
              <a:rPr lang="en-IN" sz="1600" b="0" dirty="0" err="1">
                <a:solidFill>
                  <a:srgbClr val="C8C8C8"/>
                </a:solidFill>
                <a:effectLst/>
                <a:latin typeface="Consolas" panose="020B0609020204030204" pitchFamily="49" charset="0"/>
              </a:rPr>
              <a:t>numpy</a:t>
            </a:r>
            <a:r>
              <a:rPr lang="en-IN" sz="1600" b="0" dirty="0">
                <a:solidFill>
                  <a:srgbClr val="D4D4D4"/>
                </a:solidFill>
                <a:effectLst/>
                <a:latin typeface="Consolas" panose="020B0609020204030204" pitchFamily="49" charset="0"/>
              </a:rPr>
              <a:t> </a:t>
            </a:r>
            <a:r>
              <a:rPr lang="en-IN" sz="1600" b="0" dirty="0">
                <a:solidFill>
                  <a:srgbClr val="569CD6"/>
                </a:solidFill>
                <a:effectLst/>
                <a:latin typeface="Consolas" panose="020B0609020204030204" pitchFamily="49" charset="0"/>
              </a:rPr>
              <a:t>as</a:t>
            </a:r>
            <a:r>
              <a:rPr lang="en-IN" sz="1600" b="0" dirty="0">
                <a:solidFill>
                  <a:srgbClr val="D4D4D4"/>
                </a:solidFill>
                <a:effectLst/>
                <a:latin typeface="Consolas" panose="020B0609020204030204" pitchFamily="49" charset="0"/>
              </a:rPr>
              <a:t> </a:t>
            </a:r>
            <a:r>
              <a:rPr lang="en-IN" sz="1600" b="0" dirty="0">
                <a:solidFill>
                  <a:srgbClr val="C8C8C8"/>
                </a:solidFill>
                <a:effectLst/>
                <a:latin typeface="Consolas" panose="020B0609020204030204" pitchFamily="49" charset="0"/>
              </a:rPr>
              <a:t>np</a:t>
            </a:r>
            <a:endParaRPr lang="en-IN" sz="1600" b="0" dirty="0">
              <a:solidFill>
                <a:srgbClr val="D4D4D4"/>
              </a:solidFill>
              <a:effectLst/>
              <a:latin typeface="Consolas" panose="020B0609020204030204" pitchFamily="49" charset="0"/>
            </a:endParaRPr>
          </a:p>
          <a:p>
            <a:br>
              <a:rPr lang="en-IN" sz="1600" b="0" dirty="0">
                <a:solidFill>
                  <a:srgbClr val="D4D4D4"/>
                </a:solidFill>
                <a:effectLst/>
                <a:latin typeface="Consolas" panose="020B0609020204030204" pitchFamily="49" charset="0"/>
              </a:rPr>
            </a:br>
            <a:r>
              <a:rPr lang="en-IN" sz="1600" b="0" dirty="0">
                <a:solidFill>
                  <a:srgbClr val="6A9955"/>
                </a:solidFill>
                <a:effectLst/>
                <a:latin typeface="Consolas" panose="020B0609020204030204" pitchFamily="49" charset="0"/>
              </a:rPr>
              <a:t># Hypothetical deviations with risk criteria</a:t>
            </a:r>
            <a:endParaRPr lang="en-IN" sz="1600" b="0" dirty="0">
              <a:solidFill>
                <a:srgbClr val="D4D4D4"/>
              </a:solidFill>
              <a:effectLst/>
              <a:latin typeface="Consolas" panose="020B0609020204030204" pitchFamily="49" charset="0"/>
            </a:endParaRPr>
          </a:p>
          <a:p>
            <a:r>
              <a:rPr lang="en-IN" sz="1600" b="0" dirty="0" err="1">
                <a:solidFill>
                  <a:srgbClr val="C8C8C8"/>
                </a:solidFill>
                <a:effectLst/>
                <a:latin typeface="Consolas" panose="020B0609020204030204" pitchFamily="49" charset="0"/>
              </a:rPr>
              <a:t>deviations_data</a:t>
            </a:r>
            <a:r>
              <a:rPr lang="en-IN" sz="1600" b="0" dirty="0">
                <a:solidFill>
                  <a:srgbClr val="D4D4D4"/>
                </a:solidFill>
                <a:effectLst/>
                <a:latin typeface="Consolas" panose="020B0609020204030204" pitchFamily="49" charset="0"/>
              </a:rPr>
              <a:t> = {</a:t>
            </a:r>
          </a:p>
          <a:p>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'Node'</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'Reactor R-101'</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'Reactor R-101'</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'Deviation'</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'High temperature'</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'Low flow rate'</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'Guide Word'</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'High'</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'Low'</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'Parameter'</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'Temperature'</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'Flow Rate'</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'Design Intent'</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'React chemicals A and B to form compound X'</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'React chemicals A and B to form compound X'</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err="1">
                <a:solidFill>
                  <a:srgbClr val="CE9178"/>
                </a:solidFill>
                <a:effectLst/>
                <a:latin typeface="Consolas" panose="020B0609020204030204" pitchFamily="49" charset="0"/>
              </a:rPr>
              <a:t>'Cause</a:t>
            </a:r>
            <a:r>
              <a:rPr lang="en-IN" sz="1600" b="0" dirty="0">
                <a:solidFill>
                  <a:srgbClr val="CE9178"/>
                </a:solidFill>
                <a:effectLst/>
                <a:latin typeface="Consolas" panose="020B0609020204030204" pitchFamily="49" charset="0"/>
              </a:rPr>
              <a:t>'</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'Failure of temperature control system'</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'Blockage in the flow line'</a:t>
            </a:r>
            <a:r>
              <a:rPr lang="en-IN" sz="1600" b="0" dirty="0">
                <a:solidFill>
                  <a:srgbClr val="D4D4D4"/>
                </a:solidFill>
                <a:effectLst/>
                <a:latin typeface="Consolas" panose="020B0609020204030204" pitchFamily="49" charset="0"/>
              </a:rPr>
              <a:t>],</a:t>
            </a:r>
          </a:p>
          <a:p>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'Consequence'</a:t>
            </a:r>
            <a:r>
              <a:rPr lang="en-IN" sz="1600" b="0" dirty="0">
                <a:solidFill>
                  <a:srgbClr val="D4D4D4"/>
                </a:solidFill>
                <a:effectLst/>
                <a:latin typeface="Consolas" panose="020B0609020204030204" pitchFamily="49" charset="0"/>
              </a:rPr>
              <a:t>: [</a:t>
            </a:r>
            <a:r>
              <a:rPr lang="en-IN" sz="1600" b="0" dirty="0">
                <a:solidFill>
                  <a:srgbClr val="CE9178"/>
                </a:solidFill>
                <a:effectLst/>
                <a:latin typeface="Consolas" panose="020B0609020204030204" pitchFamily="49" charset="0"/>
              </a:rPr>
              <a:t>'Thermal runaway, potential for reactor overpressure'</a:t>
            </a:r>
            <a:r>
              <a:rPr lang="en-IN" sz="1600" b="0" dirty="0">
                <a:solidFill>
                  <a:srgbClr val="D4D4D4"/>
                </a:solidFill>
                <a:effectLst/>
                <a:latin typeface="Consolas" panose="020B0609020204030204" pitchFamily="49" charset="0"/>
              </a:rPr>
              <a:t>, </a:t>
            </a:r>
            <a:endParaRPr lang="en-US" sz="1000" b="0" i="0" dirty="0">
              <a:effectLst/>
              <a:latin typeface="Söhne"/>
            </a:endParaRPr>
          </a:p>
        </p:txBody>
      </p:sp>
    </p:spTree>
    <p:extLst>
      <p:ext uri="{BB962C8B-B14F-4D97-AF65-F5344CB8AC3E}">
        <p14:creationId xmlns:p14="http://schemas.microsoft.com/office/powerpoint/2010/main" val="2966141144"/>
      </p:ext>
    </p:extLst>
  </p:cSld>
  <p:clrMapOvr>
    <a:masterClrMapping/>
  </p:clrMapOvr>
</p:sld>
</file>

<file path=ppt/theme/theme1.xml><?xml version="1.0" encoding="utf-8"?>
<a:theme xmlns:a="http://schemas.openxmlformats.org/drawingml/2006/main" name="IITR_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ITR_template_sudiproy.pptx" id="{E7BE3218-A97E-4E6F-BE9F-92D6192B2CD5}" vid="{3EDE8FBA-E8F1-4B0B-AEA8-7DC234A91A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IITR_template_sudiproy</Template>
  <TotalTime>8180</TotalTime>
  <Words>1126</Words>
  <Application>Microsoft Office PowerPoint</Application>
  <PresentationFormat>On-screen Show (4:3)</PresentationFormat>
  <Paragraphs>89</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Consolas</vt:lpstr>
      <vt:lpstr>Franklin Gothic Demi</vt:lpstr>
      <vt:lpstr>Söhne</vt:lpstr>
      <vt:lpstr>Times New Roman</vt:lpstr>
      <vt:lpstr>Wingdings</vt:lpstr>
      <vt:lpstr>IITR_PPT_Template</vt:lpstr>
      <vt:lpstr>PowerPoint Presentation</vt:lpstr>
      <vt:lpstr>HAZOP</vt:lpstr>
      <vt:lpstr>Supervised OR Unsupervised ML ?</vt:lpstr>
      <vt:lpstr>Nodes and Deviations</vt:lpstr>
      <vt:lpstr>PHA Worksheets</vt:lpstr>
      <vt:lpstr>Recommendation</vt:lpstr>
      <vt:lpstr>Safegaurds</vt:lpstr>
      <vt:lpstr>Risk Matrix</vt:lpstr>
      <vt:lpstr>Code </vt:lpstr>
      <vt:lpstr>PowerPoint Presentation</vt:lpstr>
      <vt:lpstr>PowerPoint Presentation</vt:lpstr>
      <vt:lpstr> Step 2:  Create a DataFrame from the deviations data </vt:lpstr>
      <vt:lpstr> Step 3: Risk Matrix </vt:lpstr>
      <vt:lpstr>PowerPoint Presentation</vt:lpstr>
      <vt:lpstr> Generate the mirrored risk matrix </vt:lpstr>
      <vt:lpstr> Create a DataFrame for the mirrored risk matrix </vt:lpstr>
      <vt:lpstr>Thank you</vt:lpstr>
    </vt:vector>
  </TitlesOfParts>
  <Manager>Dr. Sudip Roy</Manager>
  <Company>IIT Roorkee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IITR PPT Template</dc:subject>
  <dc:creator>Dr. Sudip Roy</dc:creator>
  <cp:lastModifiedBy>Ayush Gupta</cp:lastModifiedBy>
  <cp:revision>343</cp:revision>
  <dcterms:created xsi:type="dcterms:W3CDTF">2015-07-18T13:17:54Z</dcterms:created>
  <dcterms:modified xsi:type="dcterms:W3CDTF">2023-08-02T09:39:25Z</dcterms:modified>
  <cp:version>v1</cp:version>
</cp:coreProperties>
</file>