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1"/>
  </p:notesMasterIdLst>
  <p:sldIdLst>
    <p:sldId id="262" r:id="rId2"/>
    <p:sldId id="264" r:id="rId3"/>
    <p:sldId id="267" r:id="rId4"/>
    <p:sldId id="268" r:id="rId5"/>
    <p:sldId id="269" r:id="rId6"/>
    <p:sldId id="270" r:id="rId7"/>
    <p:sldId id="273" r:id="rId8"/>
    <p:sldId id="276" r:id="rId9"/>
    <p:sldId id="279" r:id="rId10"/>
    <p:sldId id="287" r:id="rId11"/>
    <p:sldId id="288" r:id="rId12"/>
    <p:sldId id="289" r:id="rId13"/>
    <p:sldId id="272" r:id="rId14"/>
    <p:sldId id="275" r:id="rId15"/>
    <p:sldId id="274" r:id="rId16"/>
    <p:sldId id="281" r:id="rId17"/>
    <p:sldId id="282" r:id="rId18"/>
    <p:sldId id="290" r:id="rId19"/>
    <p:sldId id="291" r:id="rId20"/>
    <p:sldId id="292" r:id="rId21"/>
    <p:sldId id="271" r:id="rId22"/>
    <p:sldId id="278" r:id="rId23"/>
    <p:sldId id="284" r:id="rId24"/>
    <p:sldId id="285" r:id="rId25"/>
    <p:sldId id="286" r:id="rId26"/>
    <p:sldId id="294" r:id="rId27"/>
    <p:sldId id="297" r:id="rId28"/>
    <p:sldId id="266" r:id="rId29"/>
    <p:sldId id="265"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299" y="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12-07-2023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7/12/2023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646028"/>
          </a:xfrm>
        </p:spPr>
        <p:txBody>
          <a:bodyPr/>
          <a:lstStyle>
            <a:lvl1pPr algn="ctr">
              <a:defRPr sz="2800" b="1">
                <a:latin typeface="+mn-lt"/>
              </a:defRPr>
            </a:lvl1pPr>
          </a:lstStyle>
          <a:p>
            <a:pPr>
              <a:lnSpc>
                <a:spcPct val="150000"/>
              </a:lnSpc>
            </a:pPr>
            <a:endParaRPr lang="en-IN" sz="3200" dirty="0"/>
          </a:p>
        </p:txBody>
      </p:sp>
      <p:sp>
        <p:nvSpPr>
          <p:cNvPr id="15" name="Text Placeholder 2"/>
          <p:cNvSpPr>
            <a:spLocks noGrp="1"/>
          </p:cNvSpPr>
          <p:nvPr>
            <p:ph type="body" idx="4294967295"/>
          </p:nvPr>
        </p:nvSpPr>
        <p:spPr>
          <a:xfrm>
            <a:off x="132347" y="2671011"/>
            <a:ext cx="8843211" cy="114300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z="4000" dirty="0"/>
              <a:t>Piping And Instrumentation Diagram</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BFEF-D1CB-14A6-0A76-E63B4C6635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BF1A8CC-5715-F571-F1F4-7269FAFEDB4D}"/>
              </a:ext>
            </a:extLst>
          </p:cNvPr>
          <p:cNvPicPr>
            <a:picLocks noGrp="1" noChangeAspect="1"/>
          </p:cNvPicPr>
          <p:nvPr>
            <p:ph sz="half" idx="2"/>
          </p:nvPr>
        </p:nvPicPr>
        <p:blipFill>
          <a:blip r:embed="rId2"/>
          <a:stretch>
            <a:fillRect/>
          </a:stretch>
        </p:blipFill>
        <p:spPr>
          <a:xfrm>
            <a:off x="0" y="1055253"/>
            <a:ext cx="9144000" cy="2723014"/>
          </a:xfrm>
        </p:spPr>
      </p:pic>
      <p:pic>
        <p:nvPicPr>
          <p:cNvPr id="7" name="Picture 6">
            <a:extLst>
              <a:ext uri="{FF2B5EF4-FFF2-40B4-BE49-F238E27FC236}">
                <a16:creationId xmlns:a16="http://schemas.microsoft.com/office/drawing/2014/main" id="{DB9AE23F-32AC-F7A3-8A03-D1B58B1071E5}"/>
              </a:ext>
            </a:extLst>
          </p:cNvPr>
          <p:cNvPicPr>
            <a:picLocks noChangeAspect="1"/>
          </p:cNvPicPr>
          <p:nvPr/>
        </p:nvPicPr>
        <p:blipFill>
          <a:blip r:embed="rId3"/>
          <a:stretch>
            <a:fillRect/>
          </a:stretch>
        </p:blipFill>
        <p:spPr>
          <a:xfrm>
            <a:off x="0" y="4075943"/>
            <a:ext cx="9144000" cy="2363711"/>
          </a:xfrm>
          <a:prstGeom prst="rect">
            <a:avLst/>
          </a:prstGeom>
        </p:spPr>
      </p:pic>
    </p:spTree>
    <p:extLst>
      <p:ext uri="{BB962C8B-B14F-4D97-AF65-F5344CB8AC3E}">
        <p14:creationId xmlns:p14="http://schemas.microsoft.com/office/powerpoint/2010/main" val="65423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FC1A-EBE5-A213-3CA3-95F0E7CEB5D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5E3E41-FC9A-A7D5-CC72-8A71722CA3B8}"/>
              </a:ext>
            </a:extLst>
          </p:cNvPr>
          <p:cNvPicPr>
            <a:picLocks noGrp="1" noChangeAspect="1"/>
          </p:cNvPicPr>
          <p:nvPr>
            <p:ph sz="half" idx="2"/>
          </p:nvPr>
        </p:nvPicPr>
        <p:blipFill>
          <a:blip r:embed="rId2"/>
          <a:stretch>
            <a:fillRect/>
          </a:stretch>
        </p:blipFill>
        <p:spPr>
          <a:xfrm>
            <a:off x="-7465" y="1019849"/>
            <a:ext cx="9144000" cy="2512021"/>
          </a:xfrm>
        </p:spPr>
      </p:pic>
      <p:pic>
        <p:nvPicPr>
          <p:cNvPr id="7" name="Picture 6">
            <a:extLst>
              <a:ext uri="{FF2B5EF4-FFF2-40B4-BE49-F238E27FC236}">
                <a16:creationId xmlns:a16="http://schemas.microsoft.com/office/drawing/2014/main" id="{EE6B8562-C5CA-C90C-4A99-57D0E8EB2661}"/>
              </a:ext>
            </a:extLst>
          </p:cNvPr>
          <p:cNvPicPr>
            <a:picLocks noChangeAspect="1"/>
          </p:cNvPicPr>
          <p:nvPr/>
        </p:nvPicPr>
        <p:blipFill>
          <a:blip r:embed="rId2"/>
          <a:stretch>
            <a:fillRect/>
          </a:stretch>
        </p:blipFill>
        <p:spPr>
          <a:xfrm>
            <a:off x="0" y="3705130"/>
            <a:ext cx="9144000" cy="2619816"/>
          </a:xfrm>
          <a:prstGeom prst="rect">
            <a:avLst/>
          </a:prstGeom>
        </p:spPr>
      </p:pic>
    </p:spTree>
    <p:extLst>
      <p:ext uri="{BB962C8B-B14F-4D97-AF65-F5344CB8AC3E}">
        <p14:creationId xmlns:p14="http://schemas.microsoft.com/office/powerpoint/2010/main" val="82661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3AAD-45DE-7415-D0B4-619BC50842F0}"/>
              </a:ext>
            </a:extLst>
          </p:cNvPr>
          <p:cNvSpPr>
            <a:spLocks noGrp="1"/>
          </p:cNvSpPr>
          <p:nvPr>
            <p:ph type="title"/>
          </p:nvPr>
        </p:nvSpPr>
        <p:spPr/>
        <p:txBody>
          <a:bodyPr/>
          <a:lstStyle/>
          <a:p>
            <a:r>
              <a:rPr lang="en-US" dirty="0"/>
              <a:t>Risk Matrix</a:t>
            </a:r>
            <a:endParaRPr lang="en-IN" dirty="0"/>
          </a:p>
        </p:txBody>
      </p:sp>
      <p:pic>
        <p:nvPicPr>
          <p:cNvPr id="5" name="Content Placeholder 4">
            <a:extLst>
              <a:ext uri="{FF2B5EF4-FFF2-40B4-BE49-F238E27FC236}">
                <a16:creationId xmlns:a16="http://schemas.microsoft.com/office/drawing/2014/main" id="{4E941CC4-70C7-3BAA-801A-841EBC6C688D}"/>
              </a:ext>
            </a:extLst>
          </p:cNvPr>
          <p:cNvPicPr>
            <a:picLocks noGrp="1" noChangeAspect="1"/>
          </p:cNvPicPr>
          <p:nvPr>
            <p:ph sz="half" idx="2"/>
          </p:nvPr>
        </p:nvPicPr>
        <p:blipFill>
          <a:blip r:embed="rId2"/>
          <a:stretch>
            <a:fillRect/>
          </a:stretch>
        </p:blipFill>
        <p:spPr>
          <a:xfrm>
            <a:off x="1541893" y="1021002"/>
            <a:ext cx="5401073" cy="5437201"/>
          </a:xfrm>
        </p:spPr>
      </p:pic>
    </p:spTree>
    <p:extLst>
      <p:ext uri="{BB962C8B-B14F-4D97-AF65-F5344CB8AC3E}">
        <p14:creationId xmlns:p14="http://schemas.microsoft.com/office/powerpoint/2010/main" val="361096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616A-4776-86E1-8488-367841CD4EB3}"/>
              </a:ext>
            </a:extLst>
          </p:cNvPr>
          <p:cNvSpPr>
            <a:spLocks noGrp="1"/>
          </p:cNvSpPr>
          <p:nvPr>
            <p:ph type="title"/>
          </p:nvPr>
        </p:nvSpPr>
        <p:spPr/>
        <p:txBody>
          <a:bodyPr/>
          <a:lstStyle/>
          <a:p>
            <a:r>
              <a:rPr lang="en-IN" dirty="0"/>
              <a:t>P and ID in </a:t>
            </a:r>
            <a:r>
              <a:rPr lang="en-US" dirty="0"/>
              <a:t>Oil Storage plant</a:t>
            </a:r>
            <a:endParaRPr lang="en-IN" dirty="0"/>
          </a:p>
        </p:txBody>
      </p:sp>
      <p:pic>
        <p:nvPicPr>
          <p:cNvPr id="1026" name="Picture 2" descr="P&amp;ID/PFD PROJECT 1 | 3D CAD Model Library | GrabCAD">
            <a:extLst>
              <a:ext uri="{FF2B5EF4-FFF2-40B4-BE49-F238E27FC236}">
                <a16:creationId xmlns:a16="http://schemas.microsoft.com/office/drawing/2014/main" id="{8FE53875-2E50-A5A2-E813-0268159851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4116" y="1174750"/>
            <a:ext cx="7881481" cy="522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8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C679-35FD-5F77-199E-39D50B408A49}"/>
              </a:ext>
            </a:extLst>
          </p:cNvPr>
          <p:cNvSpPr>
            <a:spLocks noGrp="1"/>
          </p:cNvSpPr>
          <p:nvPr>
            <p:ph type="title"/>
          </p:nvPr>
        </p:nvSpPr>
        <p:spPr/>
        <p:txBody>
          <a:bodyPr/>
          <a:lstStyle/>
          <a:p>
            <a:br>
              <a:rPr lang="en-IN" sz="3200" b="0" dirty="0">
                <a:solidFill>
                  <a:schemeClr val="tx2"/>
                </a:solidFill>
                <a:latin typeface="Söhne"/>
              </a:rPr>
            </a:br>
            <a:r>
              <a:rPr lang="en-IN" sz="3200" b="0" dirty="0">
                <a:solidFill>
                  <a:schemeClr val="tx2"/>
                </a:solidFill>
                <a:latin typeface="Söhne"/>
              </a:rPr>
              <a:t>Crude Oil Treatment Process</a:t>
            </a:r>
            <a:br>
              <a:rPr lang="en-IN" sz="3200" dirty="0">
                <a:solidFill>
                  <a:schemeClr val="tx2"/>
                </a:solidFill>
              </a:rPr>
            </a:br>
            <a:endParaRPr lang="en-IN" dirty="0"/>
          </a:p>
        </p:txBody>
      </p:sp>
      <p:sp>
        <p:nvSpPr>
          <p:cNvPr id="3" name="Content Placeholder 2">
            <a:extLst>
              <a:ext uri="{FF2B5EF4-FFF2-40B4-BE49-F238E27FC236}">
                <a16:creationId xmlns:a16="http://schemas.microsoft.com/office/drawing/2014/main" id="{B1B58F0C-98B2-7EB1-E77D-3D7D92C8F83A}"/>
              </a:ext>
            </a:extLst>
          </p:cNvPr>
          <p:cNvSpPr>
            <a:spLocks noGrp="1"/>
          </p:cNvSpPr>
          <p:nvPr>
            <p:ph sz="half" idx="2"/>
          </p:nvPr>
        </p:nvSpPr>
        <p:spPr/>
        <p:txBody>
          <a:bodyPr/>
          <a:lstStyle/>
          <a:p>
            <a:pPr algn="l"/>
            <a:r>
              <a:rPr lang="en-US" sz="2000" b="0" i="0" dirty="0">
                <a:effectLst/>
                <a:latin typeface="+mj-lt"/>
              </a:rPr>
              <a:t>There is initial separation equipment in the crude oil treatment process. It functions as a three-phase separator, separating the majority of free water from the crude oil.</a:t>
            </a:r>
          </a:p>
          <a:p>
            <a:pPr algn="l"/>
            <a:r>
              <a:rPr lang="en-US" sz="2000" b="0" i="0" dirty="0">
                <a:effectLst/>
                <a:latin typeface="+mj-lt"/>
              </a:rPr>
              <a:t>The Heater-Treater separator is the second stage of separation in the treatment process. It combines a three-phase separator with a heating system using fuel gas. </a:t>
            </a:r>
          </a:p>
          <a:p>
            <a:pPr algn="l"/>
            <a:r>
              <a:rPr lang="en-US" sz="2000" b="0" i="0" dirty="0">
                <a:effectLst/>
                <a:latin typeface="+mj-lt"/>
              </a:rPr>
              <a:t>The Electrostatic-Desalter is the final stage of water and salt removal in the crude oil treatment process. It utilizes an electric field to promote the coalescence of water.</a:t>
            </a:r>
          </a:p>
          <a:p>
            <a:pPr algn="l"/>
            <a:r>
              <a:rPr lang="en-US" sz="2000" b="0" i="0" dirty="0">
                <a:effectLst/>
                <a:latin typeface="+mj-lt"/>
              </a:rPr>
              <a:t>Fresh well water is injected before the Electrostatic-Desalter to achieve the final dilution required for salt removal and produce treated oil </a:t>
            </a:r>
          </a:p>
          <a:p>
            <a:pPr algn="l"/>
            <a:r>
              <a:rPr lang="en-US" sz="2000" b="0" i="0" dirty="0">
                <a:effectLst/>
                <a:latin typeface="+mj-lt"/>
              </a:rPr>
              <a:t>The treatment of crude oil offers several benefits. It produces treated oil with reduced water and salt content, improving its quality for further processing and utilization. </a:t>
            </a:r>
            <a:endParaRPr lang="en-IN" sz="2000" dirty="0">
              <a:latin typeface="+mj-lt"/>
            </a:endParaRPr>
          </a:p>
        </p:txBody>
      </p:sp>
    </p:spTree>
    <p:extLst>
      <p:ext uri="{BB962C8B-B14F-4D97-AF65-F5344CB8AC3E}">
        <p14:creationId xmlns:p14="http://schemas.microsoft.com/office/powerpoint/2010/main" val="144080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AC41-C38F-9B27-655E-1D1082AE639A}"/>
              </a:ext>
            </a:extLst>
          </p:cNvPr>
          <p:cNvSpPr>
            <a:spLocks noGrp="1"/>
          </p:cNvSpPr>
          <p:nvPr>
            <p:ph type="title"/>
          </p:nvPr>
        </p:nvSpPr>
        <p:spPr/>
        <p:txBody>
          <a:bodyPr/>
          <a:lstStyle/>
          <a:p>
            <a:br>
              <a:rPr lang="en-IN" sz="2400" b="0" dirty="0">
                <a:solidFill>
                  <a:schemeClr val="tx2"/>
                </a:solidFill>
                <a:latin typeface="Söhne"/>
              </a:rPr>
            </a:br>
            <a:r>
              <a:rPr lang="en-IN" sz="2400" b="0" dirty="0">
                <a:solidFill>
                  <a:schemeClr val="tx2"/>
                </a:solidFill>
                <a:latin typeface="Söhne"/>
              </a:rPr>
              <a:t>Crude Oil Treatment Process</a:t>
            </a:r>
            <a:br>
              <a:rPr lang="en-IN" sz="2400" dirty="0">
                <a:solidFill>
                  <a:schemeClr val="tx2"/>
                </a:solidFill>
              </a:rPr>
            </a:br>
            <a:endParaRPr lang="en-IN" sz="2400" dirty="0">
              <a:solidFill>
                <a:schemeClr val="tx2"/>
              </a:solidFill>
            </a:endParaRPr>
          </a:p>
        </p:txBody>
      </p:sp>
      <p:pic>
        <p:nvPicPr>
          <p:cNvPr id="5" name="Content Placeholder 4">
            <a:extLst>
              <a:ext uri="{FF2B5EF4-FFF2-40B4-BE49-F238E27FC236}">
                <a16:creationId xmlns:a16="http://schemas.microsoft.com/office/drawing/2014/main" id="{A5A7BFD4-4B89-6054-6E30-EDDC38877D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8118" y="2101658"/>
            <a:ext cx="8767763" cy="3409018"/>
          </a:xfrm>
        </p:spPr>
      </p:pic>
    </p:spTree>
    <p:extLst>
      <p:ext uri="{BB962C8B-B14F-4D97-AF65-F5344CB8AC3E}">
        <p14:creationId xmlns:p14="http://schemas.microsoft.com/office/powerpoint/2010/main" val="420395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CEE1-49F5-F04D-4595-BC5268555960}"/>
              </a:ext>
            </a:extLst>
          </p:cNvPr>
          <p:cNvSpPr>
            <a:spLocks noGrp="1"/>
          </p:cNvSpPr>
          <p:nvPr>
            <p:ph type="title"/>
          </p:nvPr>
        </p:nvSpPr>
        <p:spPr/>
        <p:txBody>
          <a:bodyPr/>
          <a:lstStyle/>
          <a:p>
            <a:r>
              <a:rPr lang="en-US" dirty="0"/>
              <a:t>HAZOP Report- Oil Storage plant</a:t>
            </a:r>
            <a:endParaRPr lang="en-IN" dirty="0"/>
          </a:p>
        </p:txBody>
      </p:sp>
      <p:pic>
        <p:nvPicPr>
          <p:cNvPr id="5" name="Content Placeholder 4">
            <a:extLst>
              <a:ext uri="{FF2B5EF4-FFF2-40B4-BE49-F238E27FC236}">
                <a16:creationId xmlns:a16="http://schemas.microsoft.com/office/drawing/2014/main" id="{2C66317B-61FF-83C6-2BE1-4B8824AFAF30}"/>
              </a:ext>
            </a:extLst>
          </p:cNvPr>
          <p:cNvPicPr>
            <a:picLocks noGrp="1" noChangeAspect="1"/>
          </p:cNvPicPr>
          <p:nvPr>
            <p:ph sz="half" idx="2"/>
          </p:nvPr>
        </p:nvPicPr>
        <p:blipFill>
          <a:blip r:embed="rId2"/>
          <a:stretch>
            <a:fillRect/>
          </a:stretch>
        </p:blipFill>
        <p:spPr>
          <a:xfrm>
            <a:off x="8346" y="1071177"/>
            <a:ext cx="9135654" cy="4715645"/>
          </a:xfrm>
        </p:spPr>
      </p:pic>
    </p:spTree>
    <p:extLst>
      <p:ext uri="{BB962C8B-B14F-4D97-AF65-F5344CB8AC3E}">
        <p14:creationId xmlns:p14="http://schemas.microsoft.com/office/powerpoint/2010/main" val="425809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3AEE-BDDF-3A9E-B8C7-9C90DF22C66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A74879-5485-97FE-059D-D125EC71F52F}"/>
              </a:ext>
            </a:extLst>
          </p:cNvPr>
          <p:cNvPicPr>
            <a:picLocks noGrp="1" noChangeAspect="1"/>
          </p:cNvPicPr>
          <p:nvPr>
            <p:ph sz="half" idx="2"/>
          </p:nvPr>
        </p:nvPicPr>
        <p:blipFill rotWithShape="1">
          <a:blip r:embed="rId2"/>
          <a:srcRect t="8413" b="21013"/>
          <a:stretch/>
        </p:blipFill>
        <p:spPr>
          <a:xfrm>
            <a:off x="0" y="1019596"/>
            <a:ext cx="9144000" cy="1660114"/>
          </a:xfrm>
        </p:spPr>
      </p:pic>
      <p:pic>
        <p:nvPicPr>
          <p:cNvPr id="6" name="Content Placeholder 4">
            <a:extLst>
              <a:ext uri="{FF2B5EF4-FFF2-40B4-BE49-F238E27FC236}">
                <a16:creationId xmlns:a16="http://schemas.microsoft.com/office/drawing/2014/main" id="{494DACF3-670D-8AE5-768D-CE78FA65533B}"/>
              </a:ext>
            </a:extLst>
          </p:cNvPr>
          <p:cNvPicPr>
            <a:picLocks noChangeAspect="1"/>
          </p:cNvPicPr>
          <p:nvPr/>
        </p:nvPicPr>
        <p:blipFill>
          <a:blip r:embed="rId3"/>
          <a:stretch>
            <a:fillRect/>
          </a:stretch>
        </p:blipFill>
        <p:spPr bwMode="auto">
          <a:xfrm>
            <a:off x="0" y="2839025"/>
            <a:ext cx="9144000" cy="35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910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3509-7921-351F-9CE5-B3FAB87354A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AE7E7E1-CD5A-6654-DE9C-90AFC1A6FB65}"/>
              </a:ext>
            </a:extLst>
          </p:cNvPr>
          <p:cNvPicPr>
            <a:picLocks noGrp="1" noChangeAspect="1"/>
          </p:cNvPicPr>
          <p:nvPr>
            <p:ph sz="half" idx="2"/>
          </p:nvPr>
        </p:nvPicPr>
        <p:blipFill>
          <a:blip r:embed="rId2"/>
          <a:stretch>
            <a:fillRect/>
          </a:stretch>
        </p:blipFill>
        <p:spPr>
          <a:xfrm>
            <a:off x="0" y="1011503"/>
            <a:ext cx="9144000" cy="5186995"/>
          </a:xfrm>
        </p:spPr>
      </p:pic>
    </p:spTree>
    <p:extLst>
      <p:ext uri="{BB962C8B-B14F-4D97-AF65-F5344CB8AC3E}">
        <p14:creationId xmlns:p14="http://schemas.microsoft.com/office/powerpoint/2010/main" val="295348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C662-E97D-33EB-A207-83C12B3F4B6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3CBA0B9-2ED7-A2CC-270E-55E83989297B}"/>
              </a:ext>
            </a:extLst>
          </p:cNvPr>
          <p:cNvPicPr>
            <a:picLocks noGrp="1" noChangeAspect="1"/>
          </p:cNvPicPr>
          <p:nvPr>
            <p:ph sz="half" idx="2"/>
          </p:nvPr>
        </p:nvPicPr>
        <p:blipFill>
          <a:blip r:embed="rId2"/>
          <a:stretch>
            <a:fillRect/>
          </a:stretch>
        </p:blipFill>
        <p:spPr>
          <a:xfrm>
            <a:off x="0" y="1018576"/>
            <a:ext cx="9144000" cy="2897221"/>
          </a:xfrm>
        </p:spPr>
      </p:pic>
      <p:pic>
        <p:nvPicPr>
          <p:cNvPr id="7" name="Picture 6">
            <a:extLst>
              <a:ext uri="{FF2B5EF4-FFF2-40B4-BE49-F238E27FC236}">
                <a16:creationId xmlns:a16="http://schemas.microsoft.com/office/drawing/2014/main" id="{D741D69C-243E-9A95-7F26-06FCB1D2FCDD}"/>
              </a:ext>
            </a:extLst>
          </p:cNvPr>
          <p:cNvPicPr>
            <a:picLocks noChangeAspect="1"/>
          </p:cNvPicPr>
          <p:nvPr/>
        </p:nvPicPr>
        <p:blipFill>
          <a:blip r:embed="rId3"/>
          <a:stretch>
            <a:fillRect/>
          </a:stretch>
        </p:blipFill>
        <p:spPr>
          <a:xfrm>
            <a:off x="0" y="4067088"/>
            <a:ext cx="9144000" cy="2285160"/>
          </a:xfrm>
          <a:prstGeom prst="rect">
            <a:avLst/>
          </a:prstGeom>
        </p:spPr>
      </p:pic>
    </p:spTree>
    <p:extLst>
      <p:ext uri="{BB962C8B-B14F-4D97-AF65-F5344CB8AC3E}">
        <p14:creationId xmlns:p14="http://schemas.microsoft.com/office/powerpoint/2010/main" val="109543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B47C-82B5-98D0-F078-972A2B49986B}"/>
              </a:ext>
            </a:extLst>
          </p:cNvPr>
          <p:cNvSpPr>
            <a:spLocks noGrp="1"/>
          </p:cNvSpPr>
          <p:nvPr>
            <p:ph type="title"/>
          </p:nvPr>
        </p:nvSpPr>
        <p:spPr/>
        <p:txBody>
          <a:bodyPr/>
          <a:lstStyle/>
          <a:p>
            <a:br>
              <a:rPr lang="en-US" dirty="0">
                <a:solidFill>
                  <a:srgbClr val="282C33"/>
                </a:solidFill>
                <a:latin typeface="Graphik"/>
              </a:rPr>
            </a:br>
            <a:r>
              <a:rPr lang="en-US" dirty="0">
                <a:solidFill>
                  <a:srgbClr val="282C33"/>
                </a:solidFill>
                <a:latin typeface="Graphik"/>
              </a:rPr>
              <a:t>What is P&amp;ID?</a:t>
            </a:r>
            <a:br>
              <a:rPr lang="en-US" dirty="0">
                <a:solidFill>
                  <a:srgbClr val="282C33"/>
                </a:solidFill>
                <a:latin typeface="Graphik"/>
              </a:rPr>
            </a:br>
            <a:endParaRPr lang="en-IN" alt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B1892-5768-4E7E-16F6-8DB3A531F712}"/>
              </a:ext>
            </a:extLst>
          </p:cNvPr>
          <p:cNvSpPr>
            <a:spLocks noGrp="1"/>
          </p:cNvSpPr>
          <p:nvPr>
            <p:ph sz="half" idx="2"/>
          </p:nvPr>
        </p:nvSpPr>
        <p:spPr>
          <a:xfrm>
            <a:off x="180653" y="1173984"/>
            <a:ext cx="8788722" cy="5223272"/>
          </a:xfrm>
        </p:spPr>
        <p:txBody>
          <a:bodyPr/>
          <a:lstStyle/>
          <a:p>
            <a:pPr algn="l">
              <a:buFont typeface="Wingdings" panose="05000000000000000000" pitchFamily="2" charset="2"/>
              <a:buChar char="q"/>
            </a:pPr>
            <a:r>
              <a:rPr lang="en-US" b="0" i="0" dirty="0">
                <a:effectLst/>
                <a:latin typeface="Graphik"/>
              </a:rPr>
              <a:t>A piping and instrumentation diagram, or P&amp;ID, shows the piping and related components of a physical process flow. It’s most commonly used in the engineering field.</a:t>
            </a:r>
          </a:p>
          <a:p>
            <a:pPr algn="just">
              <a:buFont typeface="Wingdings" panose="05000000000000000000" pitchFamily="2" charset="2"/>
              <a:buChar char="q"/>
            </a:pPr>
            <a:endParaRPr lang="en-US" dirty="0">
              <a:latin typeface="Graphik"/>
            </a:endParaRPr>
          </a:p>
          <a:p>
            <a:pPr algn="just">
              <a:buFont typeface="Wingdings" panose="05000000000000000000" pitchFamily="2" charset="2"/>
              <a:buChar char="q"/>
            </a:pPr>
            <a:r>
              <a:rPr lang="en-US" dirty="0">
                <a:latin typeface="Graphik"/>
              </a:rPr>
              <a:t>P&amp;IDS are foundational to the maintenance and modification of the process that it graphically represents. At the design stage, the diagram also provides the basis for the development of system control schemes, like Hazard and Operability Study  (HAZOP). </a:t>
            </a:r>
          </a:p>
          <a:p>
            <a:pPr algn="just">
              <a:buFont typeface="Wingdings" panose="05000000000000000000" pitchFamily="2" charset="2"/>
              <a:buChar char="q"/>
            </a:pPr>
            <a:endParaRPr lang="en-US" dirty="0">
              <a:latin typeface="Graphik"/>
            </a:endParaRPr>
          </a:p>
          <a:p>
            <a:pPr algn="just">
              <a:buFont typeface="Wingdings" panose="05000000000000000000" pitchFamily="2" charset="2"/>
              <a:buChar char="q"/>
            </a:pPr>
            <a:r>
              <a:rPr lang="en-US" dirty="0">
                <a:latin typeface="Graphik"/>
              </a:rPr>
              <a:t>P&amp;IDs are a schematic illustration of the functional relationship of piping, instrumentation and system equipment components used in the field of instrumentation and control or automation. </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08219" y="5146963"/>
            <a:ext cx="4925291" cy="369332"/>
          </a:xfrm>
          <a:prstGeom prst="rect">
            <a:avLst/>
          </a:prstGeom>
          <a:noFill/>
        </p:spPr>
        <p:txBody>
          <a:bodyPr wrap="square" rtlCol="0">
            <a:spAutoFit/>
          </a:bodyPr>
          <a:lstStyle/>
          <a:p>
            <a:pPr marL="0" indent="0">
              <a:buNone/>
            </a:pPr>
            <a:r>
              <a:rPr lang="en-US" dirty="0">
                <a:solidFill>
                  <a:srgbClr val="000000"/>
                </a:solidFill>
                <a:cs typeface="Arial" panose="020B0604020202020204" pitchFamily="34" charset="0"/>
              </a:rPr>
              <a:t>	</a:t>
            </a:r>
            <a:endParaRPr lang="en-IN" dirty="0"/>
          </a:p>
        </p:txBody>
      </p:sp>
      <p:sp>
        <p:nvSpPr>
          <p:cNvPr id="9" name="TextBox 8"/>
          <p:cNvSpPr txBox="1"/>
          <p:nvPr/>
        </p:nvSpPr>
        <p:spPr>
          <a:xfrm>
            <a:off x="5825836" y="4724400"/>
            <a:ext cx="300643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2646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5EB5-F030-518A-3D8E-398D935FF4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AF57A3-9C4C-1B78-14D4-160624D6E20B}"/>
              </a:ext>
            </a:extLst>
          </p:cNvPr>
          <p:cNvPicPr>
            <a:picLocks noGrp="1" noChangeAspect="1"/>
          </p:cNvPicPr>
          <p:nvPr>
            <p:ph sz="half" idx="2"/>
          </p:nvPr>
        </p:nvPicPr>
        <p:blipFill rotWithShape="1">
          <a:blip r:embed="rId2"/>
          <a:srcRect t="2099" b="29468"/>
          <a:stretch/>
        </p:blipFill>
        <p:spPr>
          <a:xfrm>
            <a:off x="0" y="1060057"/>
            <a:ext cx="8767763" cy="2079653"/>
          </a:xfrm>
        </p:spPr>
      </p:pic>
      <p:pic>
        <p:nvPicPr>
          <p:cNvPr id="8" name="Content Placeholder 3">
            <a:extLst>
              <a:ext uri="{FF2B5EF4-FFF2-40B4-BE49-F238E27FC236}">
                <a16:creationId xmlns:a16="http://schemas.microsoft.com/office/drawing/2014/main" id="{F420AFEE-7112-DD4C-3F93-F5AEB79BAC73}"/>
              </a:ext>
            </a:extLst>
          </p:cNvPr>
          <p:cNvPicPr>
            <a:picLocks noChangeAspect="1"/>
          </p:cNvPicPr>
          <p:nvPr/>
        </p:nvPicPr>
        <p:blipFill rotWithShape="1">
          <a:blip r:embed="rId3"/>
          <a:srcRect r="58" b="4123"/>
          <a:stretch/>
        </p:blipFill>
        <p:spPr bwMode="auto">
          <a:xfrm>
            <a:off x="2837692" y="3260595"/>
            <a:ext cx="3468615" cy="326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44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3139-86E8-8A0D-6357-5CE1A58616BA}"/>
              </a:ext>
            </a:extLst>
          </p:cNvPr>
          <p:cNvSpPr>
            <a:spLocks noGrp="1"/>
          </p:cNvSpPr>
          <p:nvPr>
            <p:ph type="title"/>
          </p:nvPr>
        </p:nvSpPr>
        <p:spPr/>
        <p:txBody>
          <a:bodyPr/>
          <a:lstStyle/>
          <a:p>
            <a:r>
              <a:rPr lang="en-IN" dirty="0"/>
              <a:t>P and ID in Refinery</a:t>
            </a:r>
          </a:p>
        </p:txBody>
      </p:sp>
      <p:sp>
        <p:nvSpPr>
          <p:cNvPr id="3" name="Content Placeholder 2">
            <a:extLst>
              <a:ext uri="{FF2B5EF4-FFF2-40B4-BE49-F238E27FC236}">
                <a16:creationId xmlns:a16="http://schemas.microsoft.com/office/drawing/2014/main" id="{1781372F-35F0-00B3-49C2-DC45BE5EF37A}"/>
              </a:ext>
            </a:extLst>
          </p:cNvPr>
          <p:cNvSpPr>
            <a:spLocks noGrp="1"/>
          </p:cNvSpPr>
          <p:nvPr>
            <p:ph sz="half" idx="2"/>
          </p:nvPr>
        </p:nvSpPr>
        <p:spPr/>
        <p:txBody>
          <a:bodyPr/>
          <a:lstStyle/>
          <a:p>
            <a:pPr>
              <a:buFont typeface="Wingdings" panose="05000000000000000000" pitchFamily="2" charset="2"/>
              <a:buChar char="q"/>
            </a:pPr>
            <a:r>
              <a:rPr lang="en-US" sz="2000" dirty="0">
                <a:latin typeface="+mj-lt"/>
              </a:rPr>
              <a:t>The analysis of risk associated with hazard is the main aspect of oil industry. Risk assessment or risk analysis is carried out throughout the use of many suitable methods of study. </a:t>
            </a:r>
          </a:p>
          <a:p>
            <a:pPr>
              <a:buFont typeface="Wingdings" panose="05000000000000000000" pitchFamily="2" charset="2"/>
              <a:buChar char="q"/>
            </a:pPr>
            <a:r>
              <a:rPr lang="en-US" sz="2000" dirty="0">
                <a:latin typeface="+mj-lt"/>
              </a:rPr>
              <a:t>The method involves Qualitative and Quantitative Risk Assessment. Qualitative or Historical risk analysis is preliminary risk assessment, while Quantitative risk analysis i.e. HAZOP is used in severe cases in various industries.</a:t>
            </a:r>
          </a:p>
          <a:p>
            <a:pPr>
              <a:buFont typeface="Wingdings" panose="05000000000000000000" pitchFamily="2" charset="2"/>
              <a:buChar char="q"/>
            </a:pPr>
            <a:r>
              <a:rPr lang="en-US" sz="2000" dirty="0">
                <a:latin typeface="+mj-lt"/>
              </a:rPr>
              <a:t>A petroleum refinery provides the most needed fuels for everyday use for industrial, commercial and domestic purposes. Processing crude oil in refinery requires large percentage of oil which is contaminated and requires some level of treatment.</a:t>
            </a:r>
          </a:p>
          <a:p>
            <a:pPr>
              <a:buFont typeface="Wingdings" panose="05000000000000000000" pitchFamily="2" charset="2"/>
              <a:buChar char="q"/>
            </a:pPr>
            <a:r>
              <a:rPr lang="en-US" sz="2000" dirty="0"/>
              <a:t>The main objective is to identify the hazards only related to oily waste water treatment plant. The disposal of waste water from the refinery is the very serious problem in Pakistan. Therefore oily waste water treatment facility should be hazard free before and after treatment. </a:t>
            </a:r>
            <a:endParaRPr lang="en-IN" sz="2000" dirty="0">
              <a:latin typeface="+mj-lt"/>
            </a:endParaRPr>
          </a:p>
        </p:txBody>
      </p:sp>
    </p:spTree>
    <p:extLst>
      <p:ext uri="{BB962C8B-B14F-4D97-AF65-F5344CB8AC3E}">
        <p14:creationId xmlns:p14="http://schemas.microsoft.com/office/powerpoint/2010/main" val="99509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549A-42C4-3AC3-9138-995DE97516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807694-0A85-084D-57D7-9D1175662262}"/>
              </a:ext>
            </a:extLst>
          </p:cNvPr>
          <p:cNvSpPr>
            <a:spLocks noGrp="1"/>
          </p:cNvSpPr>
          <p:nvPr>
            <p:ph sz="half" idx="2"/>
          </p:nvPr>
        </p:nvSpPr>
        <p:spPr/>
        <p:txBody>
          <a:bodyPr/>
          <a:lstStyle/>
          <a:p>
            <a:r>
              <a:rPr lang="en-US" sz="2200" dirty="0"/>
              <a:t>For a safer side with all respect HAZOP study is necessary for all Refineries of Pakistan. The HAZOP study is carried out for safety, reliability and to optimize the instrumentation in the Refinery.</a:t>
            </a:r>
            <a:endParaRPr lang="en-IN" sz="2200" dirty="0"/>
          </a:p>
        </p:txBody>
      </p:sp>
      <p:pic>
        <p:nvPicPr>
          <p:cNvPr id="4" name="Content Placeholder 4">
            <a:extLst>
              <a:ext uri="{FF2B5EF4-FFF2-40B4-BE49-F238E27FC236}">
                <a16:creationId xmlns:a16="http://schemas.microsoft.com/office/drawing/2014/main" id="{54BB839E-4E31-D9E6-6255-F9433EA2CC9F}"/>
              </a:ext>
            </a:extLst>
          </p:cNvPr>
          <p:cNvPicPr>
            <a:picLocks noChangeAspect="1"/>
          </p:cNvPicPr>
          <p:nvPr/>
        </p:nvPicPr>
        <p:blipFill rotWithShape="1">
          <a:blip r:embed="rId2"/>
          <a:srcRect l="10857" t="25078" r="13278" b="10768"/>
          <a:stretch/>
        </p:blipFill>
        <p:spPr bwMode="auto">
          <a:xfrm>
            <a:off x="195210" y="2605636"/>
            <a:ext cx="8753580" cy="354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6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AAA0-B562-5573-DB63-7D560770882B}"/>
              </a:ext>
            </a:extLst>
          </p:cNvPr>
          <p:cNvSpPr>
            <a:spLocks noGrp="1"/>
          </p:cNvSpPr>
          <p:nvPr>
            <p:ph type="title"/>
          </p:nvPr>
        </p:nvSpPr>
        <p:spPr/>
        <p:txBody>
          <a:bodyPr/>
          <a:lstStyle/>
          <a:p>
            <a:r>
              <a:rPr lang="en-US" dirty="0"/>
              <a:t>HAZOP Report-</a:t>
            </a:r>
            <a:r>
              <a:rPr lang="en-IN" dirty="0"/>
              <a:t>Refinery</a:t>
            </a:r>
          </a:p>
        </p:txBody>
      </p:sp>
      <p:pic>
        <p:nvPicPr>
          <p:cNvPr id="5" name="Content Placeholder 4">
            <a:extLst>
              <a:ext uri="{FF2B5EF4-FFF2-40B4-BE49-F238E27FC236}">
                <a16:creationId xmlns:a16="http://schemas.microsoft.com/office/drawing/2014/main" id="{E2D2DA8B-F350-750E-B789-65D0FF70268F}"/>
              </a:ext>
            </a:extLst>
          </p:cNvPr>
          <p:cNvPicPr>
            <a:picLocks noGrp="1" noChangeAspect="1"/>
          </p:cNvPicPr>
          <p:nvPr>
            <p:ph sz="half" idx="2"/>
          </p:nvPr>
        </p:nvPicPr>
        <p:blipFill>
          <a:blip r:embed="rId2"/>
          <a:stretch>
            <a:fillRect/>
          </a:stretch>
        </p:blipFill>
        <p:spPr>
          <a:xfrm>
            <a:off x="0" y="1050987"/>
            <a:ext cx="9144000" cy="5009948"/>
          </a:xfrm>
        </p:spPr>
      </p:pic>
    </p:spTree>
    <p:extLst>
      <p:ext uri="{BB962C8B-B14F-4D97-AF65-F5344CB8AC3E}">
        <p14:creationId xmlns:p14="http://schemas.microsoft.com/office/powerpoint/2010/main" val="72586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8CC8-FE04-B190-F5BB-DB6CC1BA5F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01FA566-C6F7-11A1-33FF-0F4533EE9EFF}"/>
              </a:ext>
            </a:extLst>
          </p:cNvPr>
          <p:cNvPicPr>
            <a:picLocks noGrp="1" noChangeAspect="1"/>
          </p:cNvPicPr>
          <p:nvPr>
            <p:ph sz="half" idx="2"/>
          </p:nvPr>
        </p:nvPicPr>
        <p:blipFill rotWithShape="1">
          <a:blip r:embed="rId2"/>
          <a:srcRect l="-461" t="4186" r="461" b="14128"/>
          <a:stretch/>
        </p:blipFill>
        <p:spPr>
          <a:xfrm>
            <a:off x="-72828" y="1003412"/>
            <a:ext cx="9216829" cy="2532807"/>
          </a:xfrm>
        </p:spPr>
      </p:pic>
      <p:pic>
        <p:nvPicPr>
          <p:cNvPr id="7" name="Picture 6">
            <a:extLst>
              <a:ext uri="{FF2B5EF4-FFF2-40B4-BE49-F238E27FC236}">
                <a16:creationId xmlns:a16="http://schemas.microsoft.com/office/drawing/2014/main" id="{6C9C4D9E-7C81-8889-06A1-47D583C7F3C1}"/>
              </a:ext>
            </a:extLst>
          </p:cNvPr>
          <p:cNvPicPr>
            <a:picLocks noChangeAspect="1"/>
          </p:cNvPicPr>
          <p:nvPr/>
        </p:nvPicPr>
        <p:blipFill rotWithShape="1">
          <a:blip r:embed="rId3"/>
          <a:srcRect b="13203"/>
          <a:stretch/>
        </p:blipFill>
        <p:spPr>
          <a:xfrm>
            <a:off x="0" y="3673783"/>
            <a:ext cx="9144000" cy="2818051"/>
          </a:xfrm>
          <a:prstGeom prst="rect">
            <a:avLst/>
          </a:prstGeom>
        </p:spPr>
      </p:pic>
    </p:spTree>
    <p:extLst>
      <p:ext uri="{BB962C8B-B14F-4D97-AF65-F5344CB8AC3E}">
        <p14:creationId xmlns:p14="http://schemas.microsoft.com/office/powerpoint/2010/main" val="337143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B8DE-09AD-3A3E-3387-BE59B2F8D6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7F90761-A308-0511-3B52-35AE11D9F28C}"/>
              </a:ext>
            </a:extLst>
          </p:cNvPr>
          <p:cNvPicPr>
            <a:picLocks noGrp="1" noChangeAspect="1"/>
          </p:cNvPicPr>
          <p:nvPr>
            <p:ph sz="half" idx="2"/>
          </p:nvPr>
        </p:nvPicPr>
        <p:blipFill>
          <a:blip r:embed="rId2"/>
          <a:stretch>
            <a:fillRect/>
          </a:stretch>
        </p:blipFill>
        <p:spPr>
          <a:xfrm>
            <a:off x="188118" y="1042677"/>
            <a:ext cx="8767763" cy="2719544"/>
          </a:xfrm>
        </p:spPr>
      </p:pic>
      <p:pic>
        <p:nvPicPr>
          <p:cNvPr id="7" name="Picture 6">
            <a:extLst>
              <a:ext uri="{FF2B5EF4-FFF2-40B4-BE49-F238E27FC236}">
                <a16:creationId xmlns:a16="http://schemas.microsoft.com/office/drawing/2014/main" id="{D98FA48B-8725-C5E1-6762-0D4256EFEDF0}"/>
              </a:ext>
            </a:extLst>
          </p:cNvPr>
          <p:cNvPicPr>
            <a:picLocks noChangeAspect="1"/>
          </p:cNvPicPr>
          <p:nvPr/>
        </p:nvPicPr>
        <p:blipFill>
          <a:blip r:embed="rId3"/>
          <a:stretch>
            <a:fillRect/>
          </a:stretch>
        </p:blipFill>
        <p:spPr>
          <a:xfrm>
            <a:off x="0" y="3664224"/>
            <a:ext cx="9144000" cy="2377947"/>
          </a:xfrm>
          <a:prstGeom prst="rect">
            <a:avLst/>
          </a:prstGeom>
        </p:spPr>
      </p:pic>
    </p:spTree>
    <p:extLst>
      <p:ext uri="{BB962C8B-B14F-4D97-AF65-F5344CB8AC3E}">
        <p14:creationId xmlns:p14="http://schemas.microsoft.com/office/powerpoint/2010/main" val="253015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A107-07B7-11EC-058C-83FE5B25FC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D5BE2C-C2DD-33E7-D36F-7F8E72C4830E}"/>
              </a:ext>
            </a:extLst>
          </p:cNvPr>
          <p:cNvPicPr>
            <a:picLocks noGrp="1" noChangeAspect="1"/>
          </p:cNvPicPr>
          <p:nvPr>
            <p:ph sz="half" idx="2"/>
          </p:nvPr>
        </p:nvPicPr>
        <p:blipFill rotWithShape="1">
          <a:blip r:embed="rId2"/>
          <a:srcRect b="17125"/>
          <a:stretch/>
        </p:blipFill>
        <p:spPr>
          <a:xfrm>
            <a:off x="0" y="1019276"/>
            <a:ext cx="9144000" cy="2694968"/>
          </a:xfrm>
        </p:spPr>
      </p:pic>
      <p:pic>
        <p:nvPicPr>
          <p:cNvPr id="6" name="Content Placeholder 4">
            <a:extLst>
              <a:ext uri="{FF2B5EF4-FFF2-40B4-BE49-F238E27FC236}">
                <a16:creationId xmlns:a16="http://schemas.microsoft.com/office/drawing/2014/main" id="{1F5DFE55-B4D7-BACA-F6DE-DD6085D5D475}"/>
              </a:ext>
            </a:extLst>
          </p:cNvPr>
          <p:cNvPicPr>
            <a:picLocks noChangeAspect="1"/>
          </p:cNvPicPr>
          <p:nvPr/>
        </p:nvPicPr>
        <p:blipFill rotWithShape="1">
          <a:blip r:embed="rId3"/>
          <a:srcRect t="2904" b="13301"/>
          <a:stretch/>
        </p:blipFill>
        <p:spPr bwMode="auto">
          <a:xfrm>
            <a:off x="0" y="3714244"/>
            <a:ext cx="9144000" cy="269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718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60C2-13BB-EB6C-9BDD-F1ADAD6F6A68}"/>
              </a:ext>
            </a:extLst>
          </p:cNvPr>
          <p:cNvSpPr>
            <a:spLocks noGrp="1"/>
          </p:cNvSpPr>
          <p:nvPr>
            <p:ph type="title"/>
          </p:nvPr>
        </p:nvSpPr>
        <p:spPr/>
        <p:txBody>
          <a:bodyPr/>
          <a:lstStyle/>
          <a:p>
            <a:r>
              <a:rPr lang="en-US" dirty="0"/>
              <a:t>Risk Matrix</a:t>
            </a:r>
            <a:endParaRPr lang="en-IN" dirty="0"/>
          </a:p>
        </p:txBody>
      </p:sp>
      <p:pic>
        <p:nvPicPr>
          <p:cNvPr id="5" name="Content Placeholder 4">
            <a:extLst>
              <a:ext uri="{FF2B5EF4-FFF2-40B4-BE49-F238E27FC236}">
                <a16:creationId xmlns:a16="http://schemas.microsoft.com/office/drawing/2014/main" id="{A2F0D97F-7008-178D-681F-57ECE31EB29D}"/>
              </a:ext>
            </a:extLst>
          </p:cNvPr>
          <p:cNvPicPr>
            <a:picLocks noGrp="1" noChangeAspect="1"/>
          </p:cNvPicPr>
          <p:nvPr>
            <p:ph sz="half" idx="2"/>
          </p:nvPr>
        </p:nvPicPr>
        <p:blipFill>
          <a:blip r:embed="rId2"/>
          <a:stretch>
            <a:fillRect/>
          </a:stretch>
        </p:blipFill>
        <p:spPr>
          <a:xfrm>
            <a:off x="1639973" y="1021002"/>
            <a:ext cx="5392006" cy="5464221"/>
          </a:xfrm>
        </p:spPr>
      </p:pic>
    </p:spTree>
    <p:extLst>
      <p:ext uri="{BB962C8B-B14F-4D97-AF65-F5344CB8AC3E}">
        <p14:creationId xmlns:p14="http://schemas.microsoft.com/office/powerpoint/2010/main" val="287799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B5D-A65E-9DED-F87B-4634E5EA71F7}"/>
              </a:ext>
            </a:extLst>
          </p:cNvPr>
          <p:cNvSpPr>
            <a:spLocks noGrp="1"/>
          </p:cNvSpPr>
          <p:nvPr>
            <p:ph type="title"/>
          </p:nvPr>
        </p:nvSpPr>
        <p:spPr>
          <a:xfrm>
            <a:off x="180653" y="202990"/>
            <a:ext cx="7784251" cy="554587"/>
          </a:xfrm>
        </p:spPr>
        <p:txBody>
          <a:bodyPr/>
          <a:lstStyle/>
          <a:p>
            <a:br>
              <a:rPr lang="en-US" sz="3600" dirty="0">
                <a:solidFill>
                  <a:srgbClr val="282C33"/>
                </a:solidFill>
                <a:latin typeface="Graphik"/>
              </a:rPr>
            </a:br>
            <a:br>
              <a:rPr lang="en-US" sz="3600" dirty="0">
                <a:solidFill>
                  <a:srgbClr val="282C33"/>
                </a:solidFill>
                <a:latin typeface="Graphik"/>
              </a:rPr>
            </a:br>
            <a:r>
              <a:rPr lang="en-US" sz="3600" dirty="0">
                <a:solidFill>
                  <a:srgbClr val="282C33"/>
                </a:solidFill>
                <a:latin typeface="Graphik"/>
              </a:rPr>
              <a:t>What are the limitations of P&amp;ID?</a:t>
            </a:r>
            <a:br>
              <a:rPr lang="en-US" sz="3600" dirty="0">
                <a:solidFill>
                  <a:srgbClr val="282C33"/>
                </a:solidFill>
                <a:latin typeface="Graphik"/>
              </a:rPr>
            </a:br>
            <a:br>
              <a:rPr lang="en-US" sz="3600" dirty="0"/>
            </a:br>
            <a:endParaRPr lang="en-IN" sz="3600" dirty="0"/>
          </a:p>
        </p:txBody>
      </p:sp>
      <p:sp>
        <p:nvSpPr>
          <p:cNvPr id="3" name="Content Placeholder 2">
            <a:extLst>
              <a:ext uri="{FF2B5EF4-FFF2-40B4-BE49-F238E27FC236}">
                <a16:creationId xmlns:a16="http://schemas.microsoft.com/office/drawing/2014/main" id="{3127F1F3-DC7B-35F3-E53F-16C8DC73D19C}"/>
              </a:ext>
            </a:extLst>
          </p:cNvPr>
          <p:cNvSpPr>
            <a:spLocks noGrp="1"/>
          </p:cNvSpPr>
          <p:nvPr>
            <p:ph sz="half" idx="2"/>
          </p:nvPr>
        </p:nvSpPr>
        <p:spPr/>
        <p:txBody>
          <a:bodyPr/>
          <a:lstStyle/>
          <a:p>
            <a:r>
              <a:rPr lang="en-US" dirty="0">
                <a:solidFill>
                  <a:srgbClr val="282C33"/>
                </a:solidFill>
                <a:latin typeface="Graphik"/>
              </a:rPr>
              <a:t>Since P&amp;IDs are graphic representations of processes, they have some inherent limitations. They can’t be relied on as real models, because they aren’t necessarily drawn to scale or geometrically accurate. </a:t>
            </a:r>
          </a:p>
          <a:p>
            <a:endParaRPr lang="en-US" dirty="0">
              <a:solidFill>
                <a:srgbClr val="282C33"/>
              </a:solidFill>
              <a:latin typeface="Graphik"/>
            </a:endParaRPr>
          </a:p>
          <a:p>
            <a:r>
              <a:rPr lang="en-US" dirty="0">
                <a:solidFill>
                  <a:srgbClr val="282C33"/>
                </a:solidFill>
                <a:latin typeface="Graphik"/>
              </a:rPr>
              <a:t>There’s also no generally accepted universal standard for them, so they may look different from company to company—or even within the same company—based on internal standards, the type of software system being used, and the preferences of the creator.</a:t>
            </a:r>
            <a:endParaRPr lang="en-IN" dirty="0"/>
          </a:p>
        </p:txBody>
      </p:sp>
    </p:spTree>
    <p:extLst>
      <p:ext uri="{BB962C8B-B14F-4D97-AF65-F5344CB8AC3E}">
        <p14:creationId xmlns:p14="http://schemas.microsoft.com/office/powerpoint/2010/main" val="220999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3133" y="2880765"/>
            <a:ext cx="3511943" cy="802236"/>
          </a:xfrm>
        </p:spPr>
        <p:txBody>
          <a:bodyPr/>
          <a:lstStyle/>
          <a:p>
            <a:r>
              <a:rPr lang="en-US" sz="4400" dirty="0"/>
              <a:t>Thank you</a:t>
            </a:r>
          </a:p>
        </p:txBody>
      </p:sp>
    </p:spTree>
    <p:extLst>
      <p:ext uri="{BB962C8B-B14F-4D97-AF65-F5344CB8AC3E}">
        <p14:creationId xmlns:p14="http://schemas.microsoft.com/office/powerpoint/2010/main" val="74301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0245-4AC9-9A93-1FB0-BBB3B3863473}"/>
              </a:ext>
            </a:extLst>
          </p:cNvPr>
          <p:cNvSpPr>
            <a:spLocks noGrp="1"/>
          </p:cNvSpPr>
          <p:nvPr>
            <p:ph type="title"/>
          </p:nvPr>
        </p:nvSpPr>
        <p:spPr/>
        <p:txBody>
          <a:bodyPr/>
          <a:lstStyle/>
          <a:p>
            <a:br>
              <a:rPr lang="en-IN" b="1" i="0" dirty="0">
                <a:solidFill>
                  <a:srgbClr val="282C33"/>
                </a:solidFill>
                <a:effectLst/>
                <a:latin typeface="Graphik"/>
              </a:rPr>
            </a:br>
            <a:br>
              <a:rPr lang="en-IN" b="1" i="0" dirty="0">
                <a:solidFill>
                  <a:srgbClr val="282C33"/>
                </a:solidFill>
                <a:effectLst/>
                <a:latin typeface="Graphik"/>
              </a:rPr>
            </a:br>
            <a:r>
              <a:rPr lang="en-IN" b="1" i="0" dirty="0">
                <a:solidFill>
                  <a:srgbClr val="282C33"/>
                </a:solidFill>
                <a:effectLst/>
                <a:latin typeface="Graphik"/>
              </a:rPr>
              <a:t>Equipment</a:t>
            </a:r>
            <a:br>
              <a:rPr lang="en-IN" b="1" i="0" dirty="0">
                <a:solidFill>
                  <a:srgbClr val="282C33"/>
                </a:solidFill>
                <a:effectLst/>
                <a:latin typeface="Graphik"/>
              </a:rPr>
            </a:br>
            <a:br>
              <a:rPr lang="en-IN" dirty="0"/>
            </a:br>
            <a:endParaRPr lang="en-IN" dirty="0"/>
          </a:p>
        </p:txBody>
      </p:sp>
      <p:sp>
        <p:nvSpPr>
          <p:cNvPr id="3" name="Content Placeholder 2">
            <a:extLst>
              <a:ext uri="{FF2B5EF4-FFF2-40B4-BE49-F238E27FC236}">
                <a16:creationId xmlns:a16="http://schemas.microsoft.com/office/drawing/2014/main" id="{59F59FDD-519F-B43F-372D-923E32ADDE47}"/>
              </a:ext>
            </a:extLst>
          </p:cNvPr>
          <p:cNvSpPr>
            <a:spLocks noGrp="1"/>
          </p:cNvSpPr>
          <p:nvPr>
            <p:ph sz="half" idx="2"/>
          </p:nvPr>
        </p:nvSpPr>
        <p:spPr/>
        <p:txBody>
          <a:bodyPr/>
          <a:lstStyle/>
          <a:p>
            <a:pPr algn="l"/>
            <a:r>
              <a:rPr lang="en-US" b="0" i="0" dirty="0">
                <a:solidFill>
                  <a:srgbClr val="282C33"/>
                </a:solidFill>
                <a:effectLst/>
                <a:latin typeface="Graphik"/>
              </a:rPr>
              <a:t>Equipment is comprised of miscellaneous P&amp;ID units that don't fit into the other categories. This group includes hardware like compressors, conveyors, motors, turbines, vacuums, and other mechanical devices.</a:t>
            </a:r>
          </a:p>
          <a:p>
            <a:br>
              <a:rPr lang="en-US" dirty="0"/>
            </a:br>
            <a:endParaRPr lang="en-IN" dirty="0"/>
          </a:p>
        </p:txBody>
      </p:sp>
      <p:pic>
        <p:nvPicPr>
          <p:cNvPr id="5" name="Picture 4">
            <a:extLst>
              <a:ext uri="{FF2B5EF4-FFF2-40B4-BE49-F238E27FC236}">
                <a16:creationId xmlns:a16="http://schemas.microsoft.com/office/drawing/2014/main" id="{E6172D6A-7879-FA7D-802B-88D37EDC1F6D}"/>
              </a:ext>
            </a:extLst>
          </p:cNvPr>
          <p:cNvPicPr>
            <a:picLocks noChangeAspect="1"/>
          </p:cNvPicPr>
          <p:nvPr/>
        </p:nvPicPr>
        <p:blipFill>
          <a:blip r:embed="rId2"/>
          <a:stretch>
            <a:fillRect/>
          </a:stretch>
        </p:blipFill>
        <p:spPr>
          <a:xfrm>
            <a:off x="2481662" y="2665848"/>
            <a:ext cx="4437027" cy="3731408"/>
          </a:xfrm>
          <a:prstGeom prst="rect">
            <a:avLst/>
          </a:prstGeom>
        </p:spPr>
      </p:pic>
    </p:spTree>
    <p:extLst>
      <p:ext uri="{BB962C8B-B14F-4D97-AF65-F5344CB8AC3E}">
        <p14:creationId xmlns:p14="http://schemas.microsoft.com/office/powerpoint/2010/main" val="239788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CDA7-DE3F-2D29-5779-44B3055D0CAB}"/>
              </a:ext>
            </a:extLst>
          </p:cNvPr>
          <p:cNvSpPr>
            <a:spLocks noGrp="1"/>
          </p:cNvSpPr>
          <p:nvPr>
            <p:ph type="title"/>
          </p:nvPr>
        </p:nvSpPr>
        <p:spPr/>
        <p:txBody>
          <a:bodyPr/>
          <a:lstStyle/>
          <a:p>
            <a:br>
              <a:rPr lang="en-IN" b="1" i="0" dirty="0">
                <a:solidFill>
                  <a:srgbClr val="282C33"/>
                </a:solidFill>
                <a:effectLst/>
                <a:latin typeface="Graphik"/>
              </a:rPr>
            </a:br>
            <a:br>
              <a:rPr lang="en-IN" b="1" i="0" dirty="0">
                <a:solidFill>
                  <a:srgbClr val="282C33"/>
                </a:solidFill>
                <a:effectLst/>
                <a:latin typeface="Graphik"/>
              </a:rPr>
            </a:br>
            <a:r>
              <a:rPr lang="en-IN" b="1" i="0" dirty="0">
                <a:solidFill>
                  <a:srgbClr val="282C33"/>
                </a:solidFill>
                <a:effectLst/>
                <a:latin typeface="Graphik"/>
              </a:rPr>
              <a:t>Piping</a:t>
            </a:r>
            <a:br>
              <a:rPr lang="en-IN" b="1" i="0" dirty="0">
                <a:solidFill>
                  <a:srgbClr val="282C33"/>
                </a:solidFill>
                <a:effectLst/>
                <a:latin typeface="Graphik"/>
              </a:rPr>
            </a:br>
            <a:br>
              <a:rPr lang="en-IN" dirty="0"/>
            </a:br>
            <a:endParaRPr lang="en-IN" dirty="0"/>
          </a:p>
        </p:txBody>
      </p:sp>
      <p:sp>
        <p:nvSpPr>
          <p:cNvPr id="3" name="Content Placeholder 2">
            <a:extLst>
              <a:ext uri="{FF2B5EF4-FFF2-40B4-BE49-F238E27FC236}">
                <a16:creationId xmlns:a16="http://schemas.microsoft.com/office/drawing/2014/main" id="{282E9EF4-A750-0F46-BF35-770771267E78}"/>
              </a:ext>
            </a:extLst>
          </p:cNvPr>
          <p:cNvSpPr>
            <a:spLocks noGrp="1"/>
          </p:cNvSpPr>
          <p:nvPr>
            <p:ph sz="half" idx="2"/>
          </p:nvPr>
        </p:nvSpPr>
        <p:spPr/>
        <p:txBody>
          <a:bodyPr/>
          <a:lstStyle/>
          <a:p>
            <a:r>
              <a:rPr lang="en-US" b="0" i="0" dirty="0">
                <a:solidFill>
                  <a:srgbClr val="282C33"/>
                </a:solidFill>
                <a:effectLst/>
                <a:latin typeface="Graphik"/>
              </a:rPr>
              <a:t>A pipe is a tube that transports fluid substances. Piping can be made of various materials, including metal and plastic. The piping group is made up of one-to-many pipes, multi-line pipes, separators, and other types of piping devices.</a:t>
            </a:r>
            <a:endParaRPr lang="en-IN" dirty="0"/>
          </a:p>
        </p:txBody>
      </p:sp>
      <p:pic>
        <p:nvPicPr>
          <p:cNvPr id="5" name="Picture 4">
            <a:extLst>
              <a:ext uri="{FF2B5EF4-FFF2-40B4-BE49-F238E27FC236}">
                <a16:creationId xmlns:a16="http://schemas.microsoft.com/office/drawing/2014/main" id="{C1A10CA4-DC79-FD0C-4F8C-1C270D6DB302}"/>
              </a:ext>
            </a:extLst>
          </p:cNvPr>
          <p:cNvPicPr>
            <a:picLocks noChangeAspect="1"/>
          </p:cNvPicPr>
          <p:nvPr/>
        </p:nvPicPr>
        <p:blipFill>
          <a:blip r:embed="rId2"/>
          <a:stretch>
            <a:fillRect/>
          </a:stretch>
        </p:blipFill>
        <p:spPr>
          <a:xfrm>
            <a:off x="2156317" y="2624902"/>
            <a:ext cx="4333496" cy="3865503"/>
          </a:xfrm>
          <a:prstGeom prst="rect">
            <a:avLst/>
          </a:prstGeom>
        </p:spPr>
      </p:pic>
    </p:spTree>
    <p:extLst>
      <p:ext uri="{BB962C8B-B14F-4D97-AF65-F5344CB8AC3E}">
        <p14:creationId xmlns:p14="http://schemas.microsoft.com/office/powerpoint/2010/main" val="346126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F1C7-3D48-078D-EEB7-ED1027C39348}"/>
              </a:ext>
            </a:extLst>
          </p:cNvPr>
          <p:cNvSpPr>
            <a:spLocks noGrp="1"/>
          </p:cNvSpPr>
          <p:nvPr>
            <p:ph type="title"/>
          </p:nvPr>
        </p:nvSpPr>
        <p:spPr/>
        <p:txBody>
          <a:bodyPr/>
          <a:lstStyle/>
          <a:p>
            <a:br>
              <a:rPr lang="en-US" b="1" i="0" dirty="0">
                <a:solidFill>
                  <a:srgbClr val="282C33"/>
                </a:solidFill>
                <a:effectLst/>
                <a:latin typeface="Graphik"/>
              </a:rPr>
            </a:br>
            <a:r>
              <a:rPr lang="en-US" b="1" i="0" dirty="0">
                <a:solidFill>
                  <a:srgbClr val="282C33"/>
                </a:solidFill>
                <a:effectLst/>
                <a:latin typeface="Graphik"/>
              </a:rPr>
              <a:t>Pumps</a:t>
            </a:r>
            <a:br>
              <a:rPr lang="en-US" b="1" i="0" dirty="0">
                <a:solidFill>
                  <a:srgbClr val="282C33"/>
                </a:solidFill>
                <a:effectLst/>
                <a:latin typeface="Graphik"/>
              </a:rPr>
            </a:br>
            <a:endParaRPr lang="en-IN" dirty="0"/>
          </a:p>
        </p:txBody>
      </p:sp>
      <p:sp>
        <p:nvSpPr>
          <p:cNvPr id="3" name="Content Placeholder 2">
            <a:extLst>
              <a:ext uri="{FF2B5EF4-FFF2-40B4-BE49-F238E27FC236}">
                <a16:creationId xmlns:a16="http://schemas.microsoft.com/office/drawing/2014/main" id="{75C6787B-76F1-4B27-A38B-BE293CB43A4D}"/>
              </a:ext>
            </a:extLst>
          </p:cNvPr>
          <p:cNvSpPr>
            <a:spLocks noGrp="1"/>
          </p:cNvSpPr>
          <p:nvPr>
            <p:ph sz="half" idx="2"/>
          </p:nvPr>
        </p:nvSpPr>
        <p:spPr/>
        <p:txBody>
          <a:bodyPr/>
          <a:lstStyle/>
          <a:p>
            <a:pPr algn="l"/>
            <a:r>
              <a:rPr lang="en-US" b="0" i="0" dirty="0">
                <a:solidFill>
                  <a:srgbClr val="282C33"/>
                </a:solidFill>
                <a:effectLst/>
                <a:latin typeface="Graphik"/>
              </a:rPr>
              <a:t>A pump is a device that uses suction or pressure to raise, compress, or move fluids in and out of other objects. This section is comprised of both pumps and fans.</a:t>
            </a:r>
          </a:p>
          <a:p>
            <a:endParaRPr lang="en-IN" dirty="0"/>
          </a:p>
        </p:txBody>
      </p:sp>
      <p:pic>
        <p:nvPicPr>
          <p:cNvPr id="5" name="Picture 4">
            <a:extLst>
              <a:ext uri="{FF2B5EF4-FFF2-40B4-BE49-F238E27FC236}">
                <a16:creationId xmlns:a16="http://schemas.microsoft.com/office/drawing/2014/main" id="{0F308C7A-6549-ECB2-FFB4-458CF0E6BFDB}"/>
              </a:ext>
            </a:extLst>
          </p:cNvPr>
          <p:cNvPicPr>
            <a:picLocks noChangeAspect="1"/>
          </p:cNvPicPr>
          <p:nvPr/>
        </p:nvPicPr>
        <p:blipFill>
          <a:blip r:embed="rId2"/>
          <a:stretch>
            <a:fillRect/>
          </a:stretch>
        </p:blipFill>
        <p:spPr>
          <a:xfrm>
            <a:off x="2267965" y="2731743"/>
            <a:ext cx="4836842" cy="3679674"/>
          </a:xfrm>
          <a:prstGeom prst="rect">
            <a:avLst/>
          </a:prstGeom>
        </p:spPr>
      </p:pic>
    </p:spTree>
    <p:extLst>
      <p:ext uri="{BB962C8B-B14F-4D97-AF65-F5344CB8AC3E}">
        <p14:creationId xmlns:p14="http://schemas.microsoft.com/office/powerpoint/2010/main" val="271792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9788-EC07-D60D-379B-5C36B0054E3D}"/>
              </a:ext>
            </a:extLst>
          </p:cNvPr>
          <p:cNvSpPr>
            <a:spLocks noGrp="1"/>
          </p:cNvSpPr>
          <p:nvPr>
            <p:ph type="title"/>
          </p:nvPr>
        </p:nvSpPr>
        <p:spPr/>
        <p:txBody>
          <a:bodyPr/>
          <a:lstStyle/>
          <a:p>
            <a:br>
              <a:rPr lang="en-US" b="1" i="0" dirty="0">
                <a:solidFill>
                  <a:srgbClr val="282C33"/>
                </a:solidFill>
                <a:effectLst/>
                <a:latin typeface="Graphik"/>
              </a:rPr>
            </a:br>
            <a:r>
              <a:rPr lang="en-US" b="1" i="0" dirty="0">
                <a:solidFill>
                  <a:srgbClr val="282C33"/>
                </a:solidFill>
                <a:effectLst/>
                <a:latin typeface="Graphik"/>
              </a:rPr>
              <a:t>Valves</a:t>
            </a:r>
            <a:br>
              <a:rPr lang="en-US" b="1" i="0" dirty="0">
                <a:solidFill>
                  <a:srgbClr val="282C33"/>
                </a:solidFill>
                <a:effectLst/>
                <a:latin typeface="Graphik"/>
              </a:rPr>
            </a:br>
            <a:endParaRPr lang="en-IN" dirty="0"/>
          </a:p>
        </p:txBody>
      </p:sp>
      <p:sp>
        <p:nvSpPr>
          <p:cNvPr id="3" name="Content Placeholder 2">
            <a:extLst>
              <a:ext uri="{FF2B5EF4-FFF2-40B4-BE49-F238E27FC236}">
                <a16:creationId xmlns:a16="http://schemas.microsoft.com/office/drawing/2014/main" id="{19835817-D19B-EEA0-7A60-CD02FA48FD96}"/>
              </a:ext>
            </a:extLst>
          </p:cNvPr>
          <p:cNvSpPr>
            <a:spLocks noGrp="1"/>
          </p:cNvSpPr>
          <p:nvPr>
            <p:ph sz="half" idx="2"/>
          </p:nvPr>
        </p:nvSpPr>
        <p:spPr/>
        <p:txBody>
          <a:bodyPr/>
          <a:lstStyle/>
          <a:p>
            <a:pPr algn="l"/>
            <a:r>
              <a:rPr lang="en-US" b="0" i="0" dirty="0">
                <a:solidFill>
                  <a:srgbClr val="282C33"/>
                </a:solidFill>
                <a:effectLst/>
                <a:latin typeface="Graphik"/>
              </a:rPr>
              <a:t>A valve regulates, directs, or controls the flow of a fluid by opening, closing, or partially obstructing passageways in a piping system. This category includes rotameters, orifices, and other types of valves.</a:t>
            </a:r>
          </a:p>
          <a:p>
            <a:endParaRPr lang="en-IN" dirty="0"/>
          </a:p>
        </p:txBody>
      </p:sp>
      <p:pic>
        <p:nvPicPr>
          <p:cNvPr id="5" name="Picture 4">
            <a:extLst>
              <a:ext uri="{FF2B5EF4-FFF2-40B4-BE49-F238E27FC236}">
                <a16:creationId xmlns:a16="http://schemas.microsoft.com/office/drawing/2014/main" id="{2DECE67D-C64B-AF87-335D-AF50FD05CC50}"/>
              </a:ext>
            </a:extLst>
          </p:cNvPr>
          <p:cNvPicPr>
            <a:picLocks noChangeAspect="1"/>
          </p:cNvPicPr>
          <p:nvPr/>
        </p:nvPicPr>
        <p:blipFill>
          <a:blip r:embed="rId2"/>
          <a:stretch>
            <a:fillRect/>
          </a:stretch>
        </p:blipFill>
        <p:spPr>
          <a:xfrm>
            <a:off x="2606844" y="3001116"/>
            <a:ext cx="4280645" cy="3464420"/>
          </a:xfrm>
          <a:prstGeom prst="rect">
            <a:avLst/>
          </a:prstGeom>
        </p:spPr>
      </p:pic>
    </p:spTree>
    <p:extLst>
      <p:ext uri="{BB962C8B-B14F-4D97-AF65-F5344CB8AC3E}">
        <p14:creationId xmlns:p14="http://schemas.microsoft.com/office/powerpoint/2010/main" val="124407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FF2B-C8CE-A163-204F-C5DA90DB928C}"/>
              </a:ext>
            </a:extLst>
          </p:cNvPr>
          <p:cNvSpPr>
            <a:spLocks noGrp="1"/>
          </p:cNvSpPr>
          <p:nvPr>
            <p:ph type="title"/>
          </p:nvPr>
        </p:nvSpPr>
        <p:spPr/>
        <p:txBody>
          <a:bodyPr/>
          <a:lstStyle/>
          <a:p>
            <a:r>
              <a:rPr lang="en-IN" dirty="0"/>
              <a:t>P and ID in LNG terminal</a:t>
            </a:r>
          </a:p>
        </p:txBody>
      </p:sp>
      <p:sp>
        <p:nvSpPr>
          <p:cNvPr id="3" name="Content Placeholder 2">
            <a:extLst>
              <a:ext uri="{FF2B5EF4-FFF2-40B4-BE49-F238E27FC236}">
                <a16:creationId xmlns:a16="http://schemas.microsoft.com/office/drawing/2014/main" id="{8AB49330-6D5B-29E3-2120-B22A91EC5B94}"/>
              </a:ext>
            </a:extLst>
          </p:cNvPr>
          <p:cNvSpPr>
            <a:spLocks noGrp="1"/>
          </p:cNvSpPr>
          <p:nvPr>
            <p:ph sz="half" idx="2"/>
          </p:nvPr>
        </p:nvSpPr>
        <p:spPr/>
        <p:txBody>
          <a:bodyPr/>
          <a:lstStyle/>
          <a:p>
            <a:r>
              <a:rPr lang="en-US" dirty="0"/>
              <a:t>Process flow diagram (PFD) is use to show the general flow of the LNG regasification terminal. PFD only include major equipment and exclude minor details such as instrumentations.</a:t>
            </a:r>
          </a:p>
          <a:p>
            <a:endParaRPr lang="en-IN" dirty="0"/>
          </a:p>
        </p:txBody>
      </p:sp>
      <p:pic>
        <p:nvPicPr>
          <p:cNvPr id="5" name="Picture 4">
            <a:extLst>
              <a:ext uri="{FF2B5EF4-FFF2-40B4-BE49-F238E27FC236}">
                <a16:creationId xmlns:a16="http://schemas.microsoft.com/office/drawing/2014/main" id="{A7793267-A9A7-1B8F-3C39-AD1E89482758}"/>
              </a:ext>
            </a:extLst>
          </p:cNvPr>
          <p:cNvPicPr>
            <a:picLocks noChangeAspect="1"/>
          </p:cNvPicPr>
          <p:nvPr/>
        </p:nvPicPr>
        <p:blipFill rotWithShape="1">
          <a:blip r:embed="rId2"/>
          <a:srcRect l="19292" t="22298" r="26549" b="10533"/>
          <a:stretch/>
        </p:blipFill>
        <p:spPr>
          <a:xfrm>
            <a:off x="3010238" y="2265770"/>
            <a:ext cx="6133762" cy="4389240"/>
          </a:xfrm>
          <a:prstGeom prst="rect">
            <a:avLst/>
          </a:prstGeom>
        </p:spPr>
      </p:pic>
    </p:spTree>
    <p:extLst>
      <p:ext uri="{BB962C8B-B14F-4D97-AF65-F5344CB8AC3E}">
        <p14:creationId xmlns:p14="http://schemas.microsoft.com/office/powerpoint/2010/main" val="306740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E67A-3F61-0839-1A0F-F73E98229D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E80521-5EF0-197C-9131-C8986F6747D7}"/>
              </a:ext>
            </a:extLst>
          </p:cNvPr>
          <p:cNvSpPr>
            <a:spLocks noGrp="1"/>
          </p:cNvSpPr>
          <p:nvPr>
            <p:ph sz="half" idx="2"/>
          </p:nvPr>
        </p:nvSpPr>
        <p:spPr/>
        <p:txBody>
          <a:bodyPr/>
          <a:lstStyle/>
          <a:p>
            <a:pPr>
              <a:buFont typeface="Arial" panose="020B0604020202020204" pitchFamily="34" charset="0"/>
              <a:buChar char="•"/>
            </a:pPr>
            <a:r>
              <a:rPr lang="en-US" sz="2000" dirty="0"/>
              <a:t>In starting step of hazard identification, the system is divided into 5 nodes based on the function and the severity of the hazard. </a:t>
            </a:r>
          </a:p>
          <a:p>
            <a:pPr lvl="1">
              <a:buFont typeface="Arial" panose="020B0604020202020204" pitchFamily="34" charset="0"/>
              <a:buChar char="•"/>
            </a:pPr>
            <a:r>
              <a:rPr lang="en-US" sz="1600" dirty="0"/>
              <a:t>Node 1- process of containing LNG in ISO LNG Tank and LNG unloading.</a:t>
            </a:r>
          </a:p>
          <a:p>
            <a:pPr lvl="1">
              <a:buFont typeface="Arial" panose="020B0604020202020204" pitchFamily="34" charset="0"/>
              <a:buChar char="•"/>
            </a:pPr>
            <a:r>
              <a:rPr lang="en-US" sz="1600" dirty="0"/>
              <a:t>Node 2-process of LNG transfer to ambient air vaporizers.</a:t>
            </a:r>
          </a:p>
          <a:p>
            <a:pPr lvl="1">
              <a:buFont typeface="Arial" panose="020B0604020202020204" pitchFamily="34" charset="0"/>
              <a:buChar char="•"/>
            </a:pPr>
            <a:r>
              <a:rPr lang="en-US" sz="1600" dirty="0"/>
              <a:t>Node 3-process of regasification of LNG back to natural gas.</a:t>
            </a:r>
          </a:p>
          <a:p>
            <a:pPr lvl="1">
              <a:buFont typeface="Arial" panose="020B0604020202020204" pitchFamily="34" charset="0"/>
              <a:buChar char="•"/>
            </a:pPr>
            <a:r>
              <a:rPr lang="en-US" sz="1600" dirty="0"/>
              <a:t>Node 4-process of Boil Off Gas Treatment</a:t>
            </a:r>
          </a:p>
          <a:p>
            <a:pPr lvl="1">
              <a:buFont typeface="Arial" panose="020B0604020202020204" pitchFamily="34" charset="0"/>
              <a:buChar char="•"/>
            </a:pPr>
            <a:r>
              <a:rPr lang="en-US" sz="1600" dirty="0"/>
              <a:t>Node 5-process of transferring natural gas to pressure reduction and metering unit through pipes. </a:t>
            </a:r>
          </a:p>
          <a:p>
            <a:endParaRPr lang="en-US" sz="2000" dirty="0"/>
          </a:p>
          <a:p>
            <a:r>
              <a:rPr lang="en-US" sz="2000" dirty="0"/>
              <a:t>The results of HAZOP studies indicated that the potential fire hazard that occurs LNG regasification terminal are gas release that can lead to fire. Afterwards, based on the comment and recommendation in HAZOP sheets, additional safeguards will be added to the previous design resulting P&amp;ID as in figure 5, figure 6, and figure 7</a:t>
            </a:r>
            <a:endParaRPr lang="en-IN" sz="2000" dirty="0"/>
          </a:p>
          <a:p>
            <a:endParaRPr lang="en-IN" sz="2000" dirty="0"/>
          </a:p>
        </p:txBody>
      </p:sp>
    </p:spTree>
    <p:extLst>
      <p:ext uri="{BB962C8B-B14F-4D97-AF65-F5344CB8AC3E}">
        <p14:creationId xmlns:p14="http://schemas.microsoft.com/office/powerpoint/2010/main" val="160143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9175-8DCE-94E0-32E6-97EFA0FA010B}"/>
              </a:ext>
            </a:extLst>
          </p:cNvPr>
          <p:cNvSpPr>
            <a:spLocks noGrp="1"/>
          </p:cNvSpPr>
          <p:nvPr>
            <p:ph type="title"/>
          </p:nvPr>
        </p:nvSpPr>
        <p:spPr/>
        <p:txBody>
          <a:bodyPr/>
          <a:lstStyle/>
          <a:p>
            <a:r>
              <a:rPr lang="en-US" dirty="0"/>
              <a:t>HAZOP Report-</a:t>
            </a:r>
            <a:r>
              <a:rPr lang="en-IN" dirty="0"/>
              <a:t> LNG terminal</a:t>
            </a:r>
          </a:p>
        </p:txBody>
      </p:sp>
      <p:pic>
        <p:nvPicPr>
          <p:cNvPr id="5" name="Content Placeholder 4">
            <a:extLst>
              <a:ext uri="{FF2B5EF4-FFF2-40B4-BE49-F238E27FC236}">
                <a16:creationId xmlns:a16="http://schemas.microsoft.com/office/drawing/2014/main" id="{8CB3329D-C5E2-C61B-FA32-4A7D78FAC5E1}"/>
              </a:ext>
            </a:extLst>
          </p:cNvPr>
          <p:cNvPicPr>
            <a:picLocks noGrp="1" noChangeAspect="1"/>
          </p:cNvPicPr>
          <p:nvPr>
            <p:ph sz="half" idx="2"/>
          </p:nvPr>
        </p:nvPicPr>
        <p:blipFill>
          <a:blip r:embed="rId2"/>
          <a:stretch>
            <a:fillRect/>
          </a:stretch>
        </p:blipFill>
        <p:spPr>
          <a:xfrm>
            <a:off x="0" y="971770"/>
            <a:ext cx="9149293" cy="4911140"/>
          </a:xfrm>
        </p:spPr>
      </p:pic>
    </p:spTree>
    <p:extLst>
      <p:ext uri="{BB962C8B-B14F-4D97-AF65-F5344CB8AC3E}">
        <p14:creationId xmlns:p14="http://schemas.microsoft.com/office/powerpoint/2010/main" val="485093651"/>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7594</TotalTime>
  <Words>943</Words>
  <Application>Microsoft Office PowerPoint</Application>
  <PresentationFormat>On-screen Show (4:3)</PresentationFormat>
  <Paragraphs>51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Franklin Gothic Demi</vt:lpstr>
      <vt:lpstr>Graphik</vt:lpstr>
      <vt:lpstr>Söhne</vt:lpstr>
      <vt:lpstr>Times New Roman</vt:lpstr>
      <vt:lpstr>Wingdings</vt:lpstr>
      <vt:lpstr>IITR_PPT_Template</vt:lpstr>
      <vt:lpstr>PowerPoint Presentation</vt:lpstr>
      <vt:lpstr> What is P&amp;ID? </vt:lpstr>
      <vt:lpstr>  Equipment  </vt:lpstr>
      <vt:lpstr>  Piping  </vt:lpstr>
      <vt:lpstr> Pumps </vt:lpstr>
      <vt:lpstr> Valves </vt:lpstr>
      <vt:lpstr>P and ID in LNG terminal</vt:lpstr>
      <vt:lpstr>PowerPoint Presentation</vt:lpstr>
      <vt:lpstr>HAZOP Report- LNG terminal</vt:lpstr>
      <vt:lpstr>PowerPoint Presentation</vt:lpstr>
      <vt:lpstr>PowerPoint Presentation</vt:lpstr>
      <vt:lpstr>Risk Matrix</vt:lpstr>
      <vt:lpstr>P and ID in Oil Storage plant</vt:lpstr>
      <vt:lpstr> Crude Oil Treatment Process </vt:lpstr>
      <vt:lpstr> Crude Oil Treatment Process </vt:lpstr>
      <vt:lpstr>HAZOP Report- Oil Storage plant</vt:lpstr>
      <vt:lpstr>PowerPoint Presentation</vt:lpstr>
      <vt:lpstr>PowerPoint Presentation</vt:lpstr>
      <vt:lpstr>PowerPoint Presentation</vt:lpstr>
      <vt:lpstr>PowerPoint Presentation</vt:lpstr>
      <vt:lpstr>P and ID in Refinery</vt:lpstr>
      <vt:lpstr>PowerPoint Presentation</vt:lpstr>
      <vt:lpstr>HAZOP Report-Refinery</vt:lpstr>
      <vt:lpstr>PowerPoint Presentation</vt:lpstr>
      <vt:lpstr>PowerPoint Presentation</vt:lpstr>
      <vt:lpstr>PowerPoint Presentation</vt:lpstr>
      <vt:lpstr>Risk Matrix</vt:lpstr>
      <vt:lpstr>  What are the limitations of P&amp;ID?  </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Ayush Gupta</cp:lastModifiedBy>
  <cp:revision>346</cp:revision>
  <dcterms:created xsi:type="dcterms:W3CDTF">2015-07-18T13:17:54Z</dcterms:created>
  <dcterms:modified xsi:type="dcterms:W3CDTF">2023-07-12T12:57:24Z</dcterms:modified>
  <cp:version>v1</cp:version>
</cp:coreProperties>
</file>