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8"/>
  </p:notesMasterIdLst>
  <p:sldIdLst>
    <p:sldId id="262" r:id="rId2"/>
    <p:sldId id="264" r:id="rId3"/>
    <p:sldId id="266" r:id="rId4"/>
    <p:sldId id="267" r:id="rId5"/>
    <p:sldId id="268" r:id="rId6"/>
    <p:sldId id="265" r:id="rId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1299" y="8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26-06-2023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6/26/2023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646028"/>
          </a:xfrm>
        </p:spPr>
        <p:txBody>
          <a:bodyPr/>
          <a:lstStyle>
            <a:lvl1pPr algn="ctr">
              <a:defRPr sz="2800" b="1">
                <a:latin typeface="+mn-lt"/>
              </a:defRPr>
            </a:lvl1pPr>
          </a:lstStyle>
          <a:p>
            <a:pPr>
              <a:lnSpc>
                <a:spcPct val="150000"/>
              </a:lnSpc>
            </a:pPr>
            <a:endParaRPr lang="en-IN" sz="3200" dirty="0"/>
          </a:p>
        </p:txBody>
      </p:sp>
      <p:sp>
        <p:nvSpPr>
          <p:cNvPr id="15" name="Text Placeholder 2"/>
          <p:cNvSpPr>
            <a:spLocks noGrp="1"/>
          </p:cNvSpPr>
          <p:nvPr>
            <p:ph type="body" idx="4294967295"/>
          </p:nvPr>
        </p:nvSpPr>
        <p:spPr>
          <a:xfrm>
            <a:off x="307497" y="2246051"/>
            <a:ext cx="8763675" cy="1476285"/>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z="3600" dirty="0"/>
              <a:t>Power of </a:t>
            </a:r>
            <a:r>
              <a:rPr lang="en-US" sz="3600" dirty="0" err="1"/>
              <a:t>PyHAZOP</a:t>
            </a:r>
            <a:endParaRPr lang="en-US" sz="3600" dirty="0"/>
          </a:p>
        </p:txBody>
      </p:sp>
    </p:spTree>
    <p:extLst>
      <p:ext uri="{BB962C8B-B14F-4D97-AF65-F5344CB8AC3E}">
        <p14:creationId xmlns:p14="http://schemas.microsoft.com/office/powerpoint/2010/main" val="20267720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B47C-82B5-98D0-F078-972A2B49986B}"/>
              </a:ext>
            </a:extLst>
          </p:cNvPr>
          <p:cNvSpPr>
            <a:spLocks noGrp="1"/>
          </p:cNvSpPr>
          <p:nvPr>
            <p:ph type="title"/>
          </p:nvPr>
        </p:nvSpPr>
        <p:spPr/>
        <p:txBody>
          <a:bodyPr/>
          <a:lstStyle/>
          <a:p>
            <a:r>
              <a:rPr lang="en-US" i="0" dirty="0">
                <a:solidFill>
                  <a:schemeClr val="tx2"/>
                </a:solidFill>
                <a:effectLst/>
                <a:latin typeface="Google Sans"/>
              </a:rPr>
              <a:t>LOPA </a:t>
            </a:r>
            <a:r>
              <a:rPr lang="en-US" dirty="0">
                <a:solidFill>
                  <a:schemeClr val="tx2"/>
                </a:solidFill>
                <a:latin typeface="Google Sans"/>
              </a:rPr>
              <a:t>(</a:t>
            </a:r>
            <a:r>
              <a:rPr lang="en-US" i="0" dirty="0">
                <a:solidFill>
                  <a:schemeClr val="tx2"/>
                </a:solidFill>
                <a:effectLst/>
                <a:latin typeface="Google Sans"/>
              </a:rPr>
              <a:t>Layer of Protection Analysis)</a:t>
            </a:r>
            <a:endParaRPr lang="en-IN" alt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B1892-5768-4E7E-16F6-8DB3A531F712}"/>
              </a:ext>
            </a:extLst>
          </p:cNvPr>
          <p:cNvSpPr>
            <a:spLocks noGrp="1"/>
          </p:cNvSpPr>
          <p:nvPr>
            <p:ph sz="half" idx="2"/>
          </p:nvPr>
        </p:nvSpPr>
        <p:spPr>
          <a:xfrm>
            <a:off x="180653" y="1173984"/>
            <a:ext cx="8788722" cy="5223272"/>
          </a:xfrm>
        </p:spPr>
        <p:txBody>
          <a:bodyPr/>
          <a:lstStyle/>
          <a:p>
            <a:pPr algn="just">
              <a:buFont typeface="Wingdings" panose="05000000000000000000" pitchFamily="2" charset="2"/>
              <a:buChar char="q"/>
            </a:pPr>
            <a:r>
              <a:rPr lang="en-US" sz="2200" dirty="0"/>
              <a:t>The main goal of the HAZOP is to determine how the system or plant deviates from the original design intent and to assess the risk to people, property, and operability issues. </a:t>
            </a:r>
          </a:p>
          <a:p>
            <a:pPr algn="just">
              <a:buFont typeface="Wingdings" panose="05000000000000000000" pitchFamily="2" charset="2"/>
              <a:buChar char="q"/>
            </a:pPr>
            <a:endParaRPr lang="en-US" sz="2200" dirty="0"/>
          </a:p>
          <a:p>
            <a:pPr algn="just">
              <a:buFont typeface="Wingdings" panose="05000000000000000000" pitchFamily="2" charset="2"/>
              <a:buChar char="q"/>
            </a:pPr>
            <a:r>
              <a:rPr lang="en-US" sz="2200" dirty="0"/>
              <a:t>HAZOP investigations have been applied successfully in obtaining safer, more effective, and more dependable plants for the chemical and petroleum industries.</a:t>
            </a:r>
          </a:p>
          <a:p>
            <a:pPr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200" dirty="0"/>
              <a:t>Given the full comprehension of various philosophies e.g. control philosophy, safeguarding and shutdown philosophy from above P&amp;ID during the HAZOP session, the team will embark on analyzing the system considering some abnormal situations such as High Pressure, Low Pressure, More Flow, Less Flow, etc. </a:t>
            </a:r>
            <a:endParaRPr lang="en-IN" sz="2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08219" y="5146963"/>
            <a:ext cx="4925291" cy="369332"/>
          </a:xfrm>
          <a:prstGeom prst="rect">
            <a:avLst/>
          </a:prstGeom>
          <a:noFill/>
        </p:spPr>
        <p:txBody>
          <a:bodyPr wrap="square" rtlCol="0">
            <a:spAutoFit/>
          </a:bodyPr>
          <a:lstStyle/>
          <a:p>
            <a:pPr marL="0" indent="0">
              <a:buNone/>
            </a:pPr>
            <a:r>
              <a:rPr lang="en-US" dirty="0">
                <a:solidFill>
                  <a:srgbClr val="000000"/>
                </a:solidFill>
                <a:cs typeface="Arial" panose="020B0604020202020204" pitchFamily="34" charset="0"/>
              </a:rPr>
              <a:t>	</a:t>
            </a:r>
            <a:endParaRPr lang="en-IN" dirty="0"/>
          </a:p>
        </p:txBody>
      </p:sp>
      <p:sp>
        <p:nvSpPr>
          <p:cNvPr id="9" name="TextBox 8"/>
          <p:cNvSpPr txBox="1"/>
          <p:nvPr/>
        </p:nvSpPr>
        <p:spPr>
          <a:xfrm>
            <a:off x="5825836" y="4724400"/>
            <a:ext cx="300643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2646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BD5D-785C-BE8C-E34D-EAA3ED099996}"/>
              </a:ext>
            </a:extLst>
          </p:cNvPr>
          <p:cNvSpPr>
            <a:spLocks noGrp="1"/>
          </p:cNvSpPr>
          <p:nvPr>
            <p:ph type="title"/>
          </p:nvPr>
        </p:nvSpPr>
        <p:spPr/>
        <p:txBody>
          <a:bodyPr/>
          <a:lstStyle/>
          <a:p>
            <a:r>
              <a:rPr lang="en-US" sz="2400" dirty="0"/>
              <a:t>Modeling Convention of </a:t>
            </a:r>
            <a:r>
              <a:rPr lang="en-US" sz="2400" dirty="0" err="1"/>
              <a:t>PyHAZOP</a:t>
            </a:r>
            <a:r>
              <a:rPr lang="en-US" sz="2400" dirty="0"/>
              <a:t>™ Technique</a:t>
            </a:r>
            <a:endParaRPr lang="en-IN" sz="2400" dirty="0"/>
          </a:p>
        </p:txBody>
      </p:sp>
      <p:sp>
        <p:nvSpPr>
          <p:cNvPr id="3" name="Content Placeholder 2">
            <a:extLst>
              <a:ext uri="{FF2B5EF4-FFF2-40B4-BE49-F238E27FC236}">
                <a16:creationId xmlns:a16="http://schemas.microsoft.com/office/drawing/2014/main" id="{14B6CE77-F672-DCA7-508E-627A06317CBB}"/>
              </a:ext>
            </a:extLst>
          </p:cNvPr>
          <p:cNvSpPr>
            <a:spLocks noGrp="1"/>
          </p:cNvSpPr>
          <p:nvPr>
            <p:ph sz="half" idx="2"/>
          </p:nvPr>
        </p:nvSpPr>
        <p:spPr/>
        <p:txBody>
          <a:bodyPr/>
          <a:lstStyle/>
          <a:p>
            <a:r>
              <a:rPr lang="en-US" dirty="0"/>
              <a:t>Remarkably </a:t>
            </a:r>
            <a:r>
              <a:rPr lang="en-US" dirty="0" err="1"/>
              <a:t>PyHAZOP</a:t>
            </a:r>
            <a:r>
              <a:rPr lang="en-US" dirty="0"/>
              <a:t>™ takes into account as a first step towards the hazard analysis the initiating causes (single or multiple) and its frequencies of occurrences as per the good engineering practices.</a:t>
            </a:r>
          </a:p>
          <a:p>
            <a:endParaRPr lang="en-US" dirty="0"/>
          </a:p>
          <a:p>
            <a:r>
              <a:rPr lang="en-US" dirty="0"/>
              <a:t>This step is quite imperative to establish a benchmark between the Event Likelihood and the Target Likelihood identified by each operator. </a:t>
            </a:r>
          </a:p>
          <a:p>
            <a:endParaRPr lang="en-US" dirty="0"/>
          </a:p>
          <a:p>
            <a:r>
              <a:rPr lang="en-US" dirty="0"/>
              <a:t>Based on the completion of this step during the HAZOP, the numerical analysis can conclude whether the deviation is hazardous or not and hence the node will be closed.</a:t>
            </a:r>
            <a:endParaRPr lang="en-IN" dirty="0"/>
          </a:p>
        </p:txBody>
      </p:sp>
    </p:spTree>
    <p:extLst>
      <p:ext uri="{BB962C8B-B14F-4D97-AF65-F5344CB8AC3E}">
        <p14:creationId xmlns:p14="http://schemas.microsoft.com/office/powerpoint/2010/main" val="130255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0B5F-8FE5-6A0C-316B-95E3945DD06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D09BA5-EFE5-14FD-E9D8-6FA2D55693AB}"/>
              </a:ext>
            </a:extLst>
          </p:cNvPr>
          <p:cNvSpPr>
            <a:spLocks noGrp="1"/>
          </p:cNvSpPr>
          <p:nvPr>
            <p:ph sz="half" idx="2"/>
          </p:nvPr>
        </p:nvSpPr>
        <p:spPr/>
        <p:txBody>
          <a:bodyPr/>
          <a:lstStyle/>
          <a:p>
            <a:r>
              <a:rPr lang="en-US" dirty="0"/>
              <a:t>Dynamically updating the asset strategy management and ensuring all potential recommendations are viably and technically accepted. </a:t>
            </a:r>
          </a:p>
          <a:p>
            <a:endParaRPr lang="en-US" dirty="0"/>
          </a:p>
          <a:p>
            <a:r>
              <a:rPr lang="en-US" dirty="0" err="1"/>
              <a:t>PyHAZOP</a:t>
            </a:r>
            <a:r>
              <a:rPr lang="en-US" dirty="0"/>
              <a:t>™ supports decision making and planning to improve the risk management. Automated HAZOP Revisited for Business Intelligence.</a:t>
            </a:r>
          </a:p>
          <a:p>
            <a:pPr marL="0" indent="0">
              <a:buNone/>
            </a:pPr>
            <a:endParaRPr lang="en-US" dirty="0"/>
          </a:p>
        </p:txBody>
      </p:sp>
    </p:spTree>
    <p:extLst>
      <p:ext uri="{BB962C8B-B14F-4D97-AF65-F5344CB8AC3E}">
        <p14:creationId xmlns:p14="http://schemas.microsoft.com/office/powerpoint/2010/main" val="5381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46CF-7DB1-AA7D-2B05-B39969B60ED7}"/>
              </a:ext>
            </a:extLst>
          </p:cNvPr>
          <p:cNvSpPr>
            <a:spLocks noGrp="1"/>
          </p:cNvSpPr>
          <p:nvPr>
            <p:ph type="title"/>
          </p:nvPr>
        </p:nvSpPr>
        <p:spPr/>
        <p:txBody>
          <a:bodyPr/>
          <a:lstStyle/>
          <a:p>
            <a:r>
              <a:rPr lang="en-IN" dirty="0">
                <a:solidFill>
                  <a:schemeClr val="tx2"/>
                </a:solidFill>
              </a:rPr>
              <a:t>Limitation of Manual HAZAOP</a:t>
            </a:r>
          </a:p>
        </p:txBody>
      </p:sp>
      <p:sp>
        <p:nvSpPr>
          <p:cNvPr id="3" name="Content Placeholder 2">
            <a:extLst>
              <a:ext uri="{FF2B5EF4-FFF2-40B4-BE49-F238E27FC236}">
                <a16:creationId xmlns:a16="http://schemas.microsoft.com/office/drawing/2014/main" id="{8FA72D2C-13CA-E471-38B5-37C2D72F52FB}"/>
              </a:ext>
            </a:extLst>
          </p:cNvPr>
          <p:cNvSpPr>
            <a:spLocks noGrp="1"/>
          </p:cNvSpPr>
          <p:nvPr>
            <p:ph sz="half" idx="2"/>
          </p:nvPr>
        </p:nvSpPr>
        <p:spPr/>
        <p:txBody>
          <a:bodyPr/>
          <a:lstStyle/>
          <a:p>
            <a:r>
              <a:rPr lang="en-US" dirty="0"/>
              <a:t>This process is high-level qualitative method with no ability to pinpoint any technical debate during the HAZOP to move forward.</a:t>
            </a:r>
            <a:endParaRPr lang="en-IN" dirty="0"/>
          </a:p>
        </p:txBody>
      </p:sp>
    </p:spTree>
    <p:extLst>
      <p:ext uri="{BB962C8B-B14F-4D97-AF65-F5344CB8AC3E}">
        <p14:creationId xmlns:p14="http://schemas.microsoft.com/office/powerpoint/2010/main" val="221301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743017149"/>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7784</TotalTime>
  <Words>282</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Franklin Gothic Demi</vt:lpstr>
      <vt:lpstr>Google Sans</vt:lpstr>
      <vt:lpstr>Times New Roman</vt:lpstr>
      <vt:lpstr>Wingdings</vt:lpstr>
      <vt:lpstr>IITR_PPT_Template</vt:lpstr>
      <vt:lpstr>PowerPoint Presentation</vt:lpstr>
      <vt:lpstr>LOPA (Layer of Protection Analysis)</vt:lpstr>
      <vt:lpstr>Modeling Convention of PyHAZOP™ Technique</vt:lpstr>
      <vt:lpstr>PowerPoint Presentation</vt:lpstr>
      <vt:lpstr>Limitation of Manual HAZAOP</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Ayush Gupta</cp:lastModifiedBy>
  <cp:revision>342</cp:revision>
  <dcterms:created xsi:type="dcterms:W3CDTF">2015-07-18T13:17:54Z</dcterms:created>
  <dcterms:modified xsi:type="dcterms:W3CDTF">2023-06-26T06:16:52Z</dcterms:modified>
  <cp:version>v1</cp:version>
</cp:coreProperties>
</file>