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62" r:id="rId2"/>
    <p:sldId id="279" r:id="rId3"/>
    <p:sldId id="287" r:id="rId4"/>
    <p:sldId id="288" r:id="rId5"/>
    <p:sldId id="289" r:id="rId6"/>
    <p:sldId id="307" r:id="rId7"/>
    <p:sldId id="298" r:id="rId8"/>
    <p:sldId id="303" r:id="rId9"/>
    <p:sldId id="304" r:id="rId10"/>
    <p:sldId id="284" r:id="rId11"/>
    <p:sldId id="285" r:id="rId12"/>
    <p:sldId id="286" r:id="rId13"/>
    <p:sldId id="294" r:id="rId14"/>
    <p:sldId id="297" r:id="rId15"/>
    <p:sldId id="301" r:id="rId16"/>
    <p:sldId id="302" r:id="rId17"/>
    <p:sldId id="305" r:id="rId18"/>
    <p:sldId id="306" r:id="rId19"/>
    <p:sldId id="265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99" y="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8/9/2023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646028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pPr>
              <a:lnSpc>
                <a:spcPct val="150000"/>
              </a:lnSpc>
            </a:pPr>
            <a:endParaRPr lang="en-IN" sz="320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132347" y="2671011"/>
            <a:ext cx="8843211" cy="1143000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z="4000"/>
              <a:t>HAZOP REPORT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AAA0-B562-5573-DB63-7D560770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HAZOP Report-</a:t>
            </a:r>
            <a:r>
              <a:rPr lang="en-IN" dirty="0"/>
              <a:t>Refinery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2DA8B-F350-750E-B789-65D0FF7026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050987"/>
            <a:ext cx="9144000" cy="5009948"/>
          </a:xfrm>
        </p:spPr>
      </p:pic>
    </p:spTree>
    <p:extLst>
      <p:ext uri="{BB962C8B-B14F-4D97-AF65-F5344CB8AC3E}">
        <p14:creationId xmlns:p14="http://schemas.microsoft.com/office/powerpoint/2010/main" val="72586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8CC8-FE04-B190-F5BB-DB6CC1BA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FA566-C6F7-11A1-33FF-0F4533EE9E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-461" t="4186" r="461" b="14128"/>
          <a:stretch/>
        </p:blipFill>
        <p:spPr>
          <a:xfrm>
            <a:off x="-72828" y="1003412"/>
            <a:ext cx="9216829" cy="25328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9C4D9E-7C81-8889-06A1-47D583C7F3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203"/>
          <a:stretch/>
        </p:blipFill>
        <p:spPr>
          <a:xfrm>
            <a:off x="0" y="3673783"/>
            <a:ext cx="9144000" cy="28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3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B8DE-09AD-3A3E-3387-BE59B2F8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90761-A308-0511-3B52-35AE11D9F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118" y="1042677"/>
            <a:ext cx="8767763" cy="27195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8FA48B-8725-C5E1-6762-0D4256EF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4224"/>
            <a:ext cx="9144000" cy="23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53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A107-07B7-11EC-058C-83FE5B25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D5BE2C-C2DD-33E7-D36F-7F8E72C483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17125"/>
          <a:stretch/>
        </p:blipFill>
        <p:spPr>
          <a:xfrm>
            <a:off x="0" y="1019276"/>
            <a:ext cx="9144000" cy="2694968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F5DFE55-B4D7-BACA-F6DE-DD6085D5D4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4" b="13301"/>
          <a:stretch/>
        </p:blipFill>
        <p:spPr bwMode="auto">
          <a:xfrm>
            <a:off x="0" y="3714244"/>
            <a:ext cx="9144000" cy="269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71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60C2-13BB-EB6C-9BDD-F1ADAD6F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0D97F-7008-178D-681F-57ECE31EB2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39973" y="1021002"/>
            <a:ext cx="5392006" cy="5464221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E6490B0-CF32-8DE8-2F1B-7A7FA76B6A11}"/>
              </a:ext>
            </a:extLst>
          </p:cNvPr>
          <p:cNvSpPr/>
          <p:nvPr/>
        </p:nvSpPr>
        <p:spPr>
          <a:xfrm>
            <a:off x="3435928" y="1620982"/>
            <a:ext cx="1808018" cy="18080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3F7758-3B10-AB1C-3FCF-2AF998940538}"/>
              </a:ext>
            </a:extLst>
          </p:cNvPr>
          <p:cNvCxnSpPr>
            <a:cxnSpLocks/>
          </p:cNvCxnSpPr>
          <p:nvPr/>
        </p:nvCxnSpPr>
        <p:spPr>
          <a:xfrm flipH="1">
            <a:off x="4849091" y="284018"/>
            <a:ext cx="1544782" cy="1482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71CC6E7-9E98-CDF1-3C6B-99ABF7D8CFD1}"/>
              </a:ext>
            </a:extLst>
          </p:cNvPr>
          <p:cNvSpPr/>
          <p:nvPr/>
        </p:nvSpPr>
        <p:spPr>
          <a:xfrm>
            <a:off x="5243946" y="1766455"/>
            <a:ext cx="777292" cy="229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7BCE33-C54E-B774-5A23-B9937B83A178}"/>
              </a:ext>
            </a:extLst>
          </p:cNvPr>
          <p:cNvSpPr/>
          <p:nvPr/>
        </p:nvSpPr>
        <p:spPr>
          <a:xfrm>
            <a:off x="5865962" y="4132053"/>
            <a:ext cx="810883" cy="14824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CF2520-279E-E0A4-7549-7651F2E89E4B}"/>
              </a:ext>
            </a:extLst>
          </p:cNvPr>
          <p:cNvCxnSpPr>
            <a:cxnSpLocks/>
          </p:cNvCxnSpPr>
          <p:nvPr/>
        </p:nvCxnSpPr>
        <p:spPr>
          <a:xfrm flipH="1" flipV="1">
            <a:off x="6021238" y="3001992"/>
            <a:ext cx="1808018" cy="1008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1836EA-FF2F-9742-A39E-3E1EC5444509}"/>
              </a:ext>
            </a:extLst>
          </p:cNvPr>
          <p:cNvCxnSpPr/>
          <p:nvPr/>
        </p:nvCxnSpPr>
        <p:spPr>
          <a:xfrm flipH="1">
            <a:off x="6676845" y="4010870"/>
            <a:ext cx="1152411" cy="561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4A96FAD-3922-B3D5-2808-FFF15FE18956}"/>
              </a:ext>
            </a:extLst>
          </p:cNvPr>
          <p:cNvSpPr/>
          <p:nvPr/>
        </p:nvSpPr>
        <p:spPr>
          <a:xfrm>
            <a:off x="7829256" y="3549316"/>
            <a:ext cx="1152411" cy="8619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Region of Very High Risk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B0C9F1-5626-7D12-899D-8EC54BBA2774}"/>
              </a:ext>
            </a:extLst>
          </p:cNvPr>
          <p:cNvSpPr/>
          <p:nvPr/>
        </p:nvSpPr>
        <p:spPr>
          <a:xfrm>
            <a:off x="6304548" y="284018"/>
            <a:ext cx="1407694" cy="4735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Region of Intermediate Risk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36D4A-BE1D-7E8D-C337-CF746BECD4A9}"/>
              </a:ext>
            </a:extLst>
          </p:cNvPr>
          <p:cNvSpPr/>
          <p:nvPr/>
        </p:nvSpPr>
        <p:spPr>
          <a:xfrm>
            <a:off x="161859" y="4968814"/>
            <a:ext cx="1642878" cy="16861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Region of Very Low Risk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67346D-DD40-2294-901D-F724F2F4C18D}"/>
              </a:ext>
            </a:extLst>
          </p:cNvPr>
          <p:cNvSpPr/>
          <p:nvPr/>
        </p:nvSpPr>
        <p:spPr>
          <a:xfrm>
            <a:off x="2983832" y="4692316"/>
            <a:ext cx="1323473" cy="9221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1165DA-4AA5-3D31-D792-D906C45C6ED0}"/>
              </a:ext>
            </a:extLst>
          </p:cNvPr>
          <p:cNvCxnSpPr/>
          <p:nvPr/>
        </p:nvCxnSpPr>
        <p:spPr>
          <a:xfrm flipV="1">
            <a:off x="1425175" y="5414211"/>
            <a:ext cx="1642878" cy="422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9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F908-0ECF-CE29-8DB8-1822C974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Code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DBCBF-DBD4-DF98-0FD6-AC85DBF392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pd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np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Hypothetical deviations with risk criteria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deviations_data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'Crude Oil Distillation Unit'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'Hydrogen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Plant'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'Catalytic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Reforming Unit'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'Deviation'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Pressure Exceeding Limits'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'Leaks or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Spills'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'Inadequate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Heat Exchange'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'Guide Word'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'Other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Than'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'Other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Than'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'Parameter'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'Pressure exceeding limits'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'Leakage or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spillage'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'Prevent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promptly address leaks or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spills'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'Optimize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heat exchangers and fouling prevention'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'Design Intent'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'Maintain proper pressure control 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 chemicals A and B to form compound X'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'Cause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'Failure of temperature control system'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'Blockage in the flow line'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Category'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'Fire/Explosion'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'Quality/Productivity'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'IPL Requirement'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'Temperature sensor with alarm and automatic shutdown'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'Flow rate monitoring system with interlock'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'LOPA Requirement'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'Safety interlock and emergency shutdown system'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'Additional flow sensors for redundancy'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'PHA Recommendation'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'Safety Training'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'Preventive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Maintenance'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'Resource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Allocation'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'Priority'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Medium'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'Responsible Party'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Operations Team'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'Maintenance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Team'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'Management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Team'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'Comments'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'Provide appropriate safety training to all employees to ensure awareness and compliance with safety procedures.'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5424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95F9-FBEB-9CCC-5E32-3024604C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F397-00BC-DA14-B366-D9294C0DD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'Establish a preventive maintenance program to regularly inspect and maintain critical equipment for optimal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performance.'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'Allocate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sufficient resources and budget for safety initiatives, equipment upgrades, and ongoing maintenance activities.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'],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'Safeguard'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'Pressure Relief Valve'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'Fire Detection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'Emergency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Shutdown System'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'Risk Criteria'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'Tolerable if frequency &lt; 1/year'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'Tolerable if production loss &lt; 5%'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the deviations data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Risk levels mapping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risk_levels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'Medium'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Map consequence severity and likelihood to risk levels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Severity Level'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].map(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risk_levels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'Likelihood Level'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'Priority'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].map(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risk_levels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55659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50C-BC6B-728D-E60D-418DDFD9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82B91-CFA8-DE94-CDB3-B1EDA1B964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the risk matrix (original)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\ Likelihood'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'Insignificant'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'Moderate'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'Severe'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1'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2'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3'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4'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5'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the risk matrix (original)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the risk levels as index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risk_matrix_df.set_index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\ Likelihood'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a row and column of zeros to the original risk matrix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zero_row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risk_matrix_df.columns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'Zero'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pd.concat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zero_row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pd.concat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zero_row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42097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F9E0-A11B-8CB2-A46B-1BA4B985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C2503-E053-407B-09C7-9DCB78DF1A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the mirrored risk matrix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upper_triangle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np.triu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risk_matrix_df_with_zeros.values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upper_triangle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upper_triangle.T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the mirrored risk matrix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 = list(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risk_matrix_df_with_zeros.columns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 = list(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list(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:][::-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=columns,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=index)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the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DataFrames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Excel files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output_deviations_file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'hazop_deviations_with_risk_matrix.xlsx'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output_risk_matrix_file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'hazop_risk_matrix_mirrored.xlsx'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deviations_df.to_excel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output_deviations_file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mirrored_risk_matrix_df.to_excel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output_risk_matrix_file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28125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133" y="2880765"/>
            <a:ext cx="3511943" cy="802236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301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9175-8DCE-94E0-32E6-97EFA0FA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HAZOP Report-</a:t>
            </a:r>
            <a:r>
              <a:rPr lang="en-IN" dirty="0"/>
              <a:t> LNG terminal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3329D-C5E2-C61B-FA32-4A7D78FAC5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971770"/>
            <a:ext cx="9149293" cy="4911140"/>
          </a:xfrm>
        </p:spPr>
      </p:pic>
    </p:spTree>
    <p:extLst>
      <p:ext uri="{BB962C8B-B14F-4D97-AF65-F5344CB8AC3E}">
        <p14:creationId xmlns:p14="http://schemas.microsoft.com/office/powerpoint/2010/main" val="4850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BFEF-D1CB-14A6-0A76-E63B4C66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F1A8CC-5715-F571-F1F4-7269FAFED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1055253"/>
            <a:ext cx="9144000" cy="27230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AE23F-32AC-F7A3-8A03-D1B58B10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5943"/>
            <a:ext cx="9144000" cy="236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3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FC1A-EBE5-A213-3CA3-95F0E7CE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E3E41-FC9A-A7D5-CC72-8A71722CA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7465" y="1019849"/>
            <a:ext cx="9144000" cy="25120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B8562-C5CA-C90C-4A99-57D0E8EB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5130"/>
            <a:ext cx="9144000" cy="26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1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3AAD-45DE-7415-D0B4-619BC508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Matrix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41CC4-70C7-3BAA-801A-841EBC6C68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41893" y="1021002"/>
            <a:ext cx="5401073" cy="5437201"/>
          </a:xfrm>
        </p:spPr>
      </p:pic>
    </p:spTree>
    <p:extLst>
      <p:ext uri="{BB962C8B-B14F-4D97-AF65-F5344CB8AC3E}">
        <p14:creationId xmlns:p14="http://schemas.microsoft.com/office/powerpoint/2010/main" val="361096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D88F-4353-E905-93E7-8A4DE054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of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E59C-27F0-1A56-F07E-C15A898B64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Identify the hazards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Identify the people who might be harmed and how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Evaluate the risks and decide on precautions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Record the significant findings &amp; implement them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</a:rPr>
              <a:t>Review and update as necessary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</a:rPr>
              <a:t>RISK= Probability x </a:t>
            </a:r>
            <a:r>
              <a:rPr lang="en-US" dirty="0" err="1">
                <a:latin typeface="Times New Roman" panose="02020603050405020304" pitchFamily="18" charset="0"/>
              </a:rPr>
              <a:t>Serevity</a:t>
            </a:r>
            <a:endParaRPr lang="en-US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</a:rPr>
              <a:t>Likelihood-&gt; Chances of </a:t>
            </a:r>
            <a:r>
              <a:rPr lang="en-US" dirty="0" err="1">
                <a:latin typeface="Times New Roman" panose="02020603050405020304" pitchFamily="18" charset="0"/>
              </a:rPr>
              <a:t>occurence</a:t>
            </a:r>
            <a:r>
              <a:rPr lang="en-US" dirty="0">
                <a:latin typeface="Times New Roman" panose="02020603050405020304" pitchFamily="18" charset="0"/>
              </a:rPr>
              <a:t> (Accident)</a:t>
            </a:r>
          </a:p>
          <a:p>
            <a:pPr marL="0" indent="0" algn="ctr">
              <a:buNone/>
            </a:pPr>
            <a:r>
              <a:rPr lang="en-US" dirty="0" err="1">
                <a:latin typeface="Times New Roman" panose="02020603050405020304" pitchFamily="18" charset="0"/>
              </a:rPr>
              <a:t>Consequnces</a:t>
            </a:r>
            <a:r>
              <a:rPr lang="en-US" dirty="0">
                <a:latin typeface="Times New Roman" panose="02020603050405020304" pitchFamily="18" charset="0"/>
              </a:rPr>
              <a:t>-&gt;Results of Accident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</a:rPr>
              <a:t>Green</a:t>
            </a:r>
            <a:r>
              <a:rPr lang="en-US" dirty="0">
                <a:latin typeface="Times New Roman" panose="02020603050405020304" pitchFamily="18" charset="0"/>
              </a:rPr>
              <a:t>- Very less Risk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Yellow</a:t>
            </a:r>
            <a:r>
              <a:rPr lang="en-US" dirty="0">
                <a:latin typeface="Times New Roman" panose="02020603050405020304" pitchFamily="18" charset="0"/>
              </a:rPr>
              <a:t>- Suitable for work</a:t>
            </a:r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  <a:latin typeface="Times New Roman" panose="02020603050405020304" pitchFamily="18" charset="0"/>
              </a:rPr>
              <a:t>Red</a:t>
            </a:r>
            <a:r>
              <a:rPr lang="en-US" dirty="0">
                <a:latin typeface="Times New Roman" panose="02020603050405020304" pitchFamily="18" charset="0"/>
              </a:rPr>
              <a:t>- High Risk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1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A009-5F50-3DE1-81F8-7FE98B4A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Code Form of HAZOP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58E2-22CA-8C60-5447-BB8FF5EE2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7931" y="1182076"/>
            <a:ext cx="8768137" cy="5223272"/>
          </a:xfrm>
        </p:spPr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pd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np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Hypothetical deviations with risk criteria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deviations_data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'Node'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'Liquefied Gas Storage Tank'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'Loading and Unloading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Operations'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'Vapor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Recovery System'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'Intention'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'Assess hazards and risks of gas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storage'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'Identify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hazards during loading/unloading   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'Assess hazards and risks of vapor recovery'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'Deviation'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 temperature'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'Low flow rate'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'Design Conditions'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'Maximum storage capacity, pressure, and temperature limits'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'Loading/unloading rates, product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specifications'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'Flow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rates, VOC concentrations, pressure limits'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'Cause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'Failure of temperature control system'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'Blockage in the flow line'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'IPL'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[,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Yes'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'LOPA Requirement'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'PHA Recommendation'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'Flow rates, VOC concentrations, pressure limits'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'Regular Inspection and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Maintenance'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'Ventilation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System Assessment'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'Priority'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'Medium'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'Medium'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'Responsible Party'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'Operations Department'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'Maintenance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Department'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'Engineering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Department'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'Open],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'Safeguard'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'Overfill Protection System'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'Tank Integrity 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Inspection'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'Ventilation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System Monitoring'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'Safeguard Effectiveness'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'Highly effective'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Effective'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'Risk Criteria'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'Tolerable if frequency &lt; 1/year'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'Tolerable if production loss &lt; 5%'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89627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2D4B-F962-43C8-670C-C345255A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6A81-BB9E-48DC-9D6A-8FBE45F1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653" y="979136"/>
            <a:ext cx="8768137" cy="5418120"/>
          </a:xfrm>
        </p:spPr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the deviations data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Risk levels mapping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risk_levels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'Medium'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Map consequence severity and likelihood to risk levels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Severity Level'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].map(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risk_levels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'Likelihood Level'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'Priority'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].map(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risk_levels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the risk matrix (original)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\ Likelihood'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'Insignificant'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'Minor'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'Moderate'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'Major'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'Severe'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1'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2'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3'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4'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'Level 5'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'Brown'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252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4A1D-54D3-9092-D4BD-74E70DDB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E2F1-7FD0-D8EE-65E8-1A8F43B944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the risk matrix (original)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risk_matrix_data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the risk levels as index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risk_matrix_df.set_index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'Consequence \ Likelihood'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a row and column of zeros to the original risk matrix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zero_row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pd.Series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risk_matrix_df.columns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'Zero'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pd.concat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zero_row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pd.concat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zero_row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Generate the mirrored risk matrix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upper_triangle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np.triu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risk_matrix_df_with_zeros.values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np.concatenate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upper_triangle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upper_triangle.T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the mirrored risk matrix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columns = list(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risk_matrix_df_with_zeros.columns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 = list(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list(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risk_matrix_df_with_zeros.index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:][::-</a:t>
            </a:r>
            <a:r>
              <a:rPr lang="en-IN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mirrored_risk_matrix_df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=columns,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=index)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the </a:t>
            </a:r>
            <a:r>
              <a:rPr lang="en-IN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DataFrames</a:t>
            </a:r>
            <a:r>
              <a:rPr lang="en-I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Excel files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output_deviations_file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'hazop_deviations_with_risk_matrix.xlsx'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output_risk_matrix_file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'hazop_risk_matrix_mirrored.xlsx'</a:t>
            </a:r>
            <a:endParaRPr lang="en-I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deviations_df.to_excel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output_deviations_file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mirrored_risk_matrix_df.to_excel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output_risk_matrix_file</a:t>
            </a:r>
            <a: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48802146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TotalTime>7624</TotalTime>
  <Words>1826</Words>
  <Application>Microsoft Office PowerPoint</Application>
  <PresentationFormat>On-screen Show (4:3)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Franklin Gothic Demi</vt:lpstr>
      <vt:lpstr>Times New Roman</vt:lpstr>
      <vt:lpstr>IITR_PPT_Template</vt:lpstr>
      <vt:lpstr>PowerPoint Presentation</vt:lpstr>
      <vt:lpstr>HAZOP Report- LNG terminal</vt:lpstr>
      <vt:lpstr>PowerPoint Presentation</vt:lpstr>
      <vt:lpstr>PowerPoint Presentation</vt:lpstr>
      <vt:lpstr>Risk Matrix</vt:lpstr>
      <vt:lpstr>Steps of Risk Assessment</vt:lpstr>
      <vt:lpstr>ML Code Form of HAZOP Report</vt:lpstr>
      <vt:lpstr>PowerPoint Presentation</vt:lpstr>
      <vt:lpstr>PowerPoint Presentation</vt:lpstr>
      <vt:lpstr>HAZOP Report-Refinery</vt:lpstr>
      <vt:lpstr>PowerPoint Presentation</vt:lpstr>
      <vt:lpstr>PowerPoint Presentation</vt:lpstr>
      <vt:lpstr>PowerPoint Presentation</vt:lpstr>
      <vt:lpstr>Risk Matrix</vt:lpstr>
      <vt:lpstr>ML Code Form</vt:lpstr>
      <vt:lpstr>PowerPoint Presentation</vt:lpstr>
      <vt:lpstr>PowerPoint Presentation</vt:lpstr>
      <vt:lpstr>PowerPoint Presentation</vt:lpstr>
      <vt:lpstr>Thank you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lastModifiedBy>Ayush Gupta</cp:lastModifiedBy>
  <cp:revision>352</cp:revision>
  <dcterms:created xsi:type="dcterms:W3CDTF">2015-07-18T13:17:54Z</dcterms:created>
  <dcterms:modified xsi:type="dcterms:W3CDTF">2023-08-09T06:22:36Z</dcterms:modified>
  <cp:version>v1</cp:version>
</cp:coreProperties>
</file>