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62" r:id="rId2"/>
    <p:sldId id="263" r:id="rId3"/>
    <p:sldId id="270" r:id="rId4"/>
    <p:sldId id="277" r:id="rId5"/>
    <p:sldId id="276" r:id="rId6"/>
    <p:sldId id="264" r:id="rId7"/>
    <p:sldId id="266" r:id="rId8"/>
    <p:sldId id="278" r:id="rId9"/>
    <p:sldId id="271" r:id="rId10"/>
    <p:sldId id="281" r:id="rId11"/>
    <p:sldId id="272" r:id="rId12"/>
    <p:sldId id="273" r:id="rId13"/>
    <p:sldId id="280" r:id="rId14"/>
    <p:sldId id="282" r:id="rId15"/>
    <p:sldId id="274" r:id="rId16"/>
    <p:sldId id="275" r:id="rId17"/>
    <p:sldId id="265"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1299" y="7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26-06-2023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6/26/2023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646028"/>
          </a:xfrm>
        </p:spPr>
        <p:txBody>
          <a:bodyPr/>
          <a:lstStyle>
            <a:lvl1pPr algn="ctr">
              <a:defRPr sz="2800" b="1">
                <a:latin typeface="+mn-lt"/>
              </a:defRPr>
            </a:lvl1pPr>
          </a:lstStyle>
          <a:p>
            <a:pPr>
              <a:lnSpc>
                <a:spcPct val="150000"/>
              </a:lnSpc>
            </a:pPr>
            <a:endParaRPr lang="en-IN" sz="3200" dirty="0"/>
          </a:p>
        </p:txBody>
      </p:sp>
      <p:sp>
        <p:nvSpPr>
          <p:cNvPr id="15" name="Text Placeholder 2"/>
          <p:cNvSpPr>
            <a:spLocks noGrp="1"/>
          </p:cNvSpPr>
          <p:nvPr>
            <p:ph type="body" idx="4294967295"/>
          </p:nvPr>
        </p:nvSpPr>
        <p:spPr>
          <a:xfrm>
            <a:off x="1069520" y="2246050"/>
            <a:ext cx="7247166" cy="1880888"/>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sz="4000" dirty="0"/>
          </a:p>
          <a:p>
            <a:pPr lvl="0"/>
            <a:endParaRPr lang="en-US" sz="4000" dirty="0"/>
          </a:p>
          <a:p>
            <a:pPr lvl="0"/>
            <a:endParaRPr lang="en-US" sz="4000" dirty="0"/>
          </a:p>
          <a:p>
            <a:pPr lvl="0"/>
            <a:r>
              <a:rPr lang="en-US" sz="4000" dirty="0"/>
              <a:t>Texas City Gas Plant HAZOP </a:t>
            </a:r>
          </a:p>
          <a:p>
            <a:pPr lvl="0"/>
            <a:r>
              <a:rPr lang="en-US" sz="4000" dirty="0"/>
              <a:t>Report</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913D-A031-F90B-5BA8-B4175186FB17}"/>
              </a:ext>
            </a:extLst>
          </p:cNvPr>
          <p:cNvSpPr>
            <a:spLocks noGrp="1"/>
          </p:cNvSpPr>
          <p:nvPr>
            <p:ph type="title"/>
          </p:nvPr>
        </p:nvSpPr>
        <p:spPr/>
        <p:txBody>
          <a:bodyPr/>
          <a:lstStyle/>
          <a:p>
            <a:r>
              <a:rPr lang="en-US" dirty="0">
                <a:solidFill>
                  <a:schemeClr val="tx2"/>
                </a:solidFill>
              </a:rPr>
              <a:t>LOPA Worksheets</a:t>
            </a:r>
            <a:endParaRPr lang="en-IN" dirty="0"/>
          </a:p>
        </p:txBody>
      </p:sp>
      <p:sp>
        <p:nvSpPr>
          <p:cNvPr id="3" name="Content Placeholder 2">
            <a:extLst>
              <a:ext uri="{FF2B5EF4-FFF2-40B4-BE49-F238E27FC236}">
                <a16:creationId xmlns:a16="http://schemas.microsoft.com/office/drawing/2014/main" id="{7A1BDB35-3DBA-107F-E3F9-2EE94D1F8D3E}"/>
              </a:ext>
            </a:extLst>
          </p:cNvPr>
          <p:cNvSpPr>
            <a:spLocks noGrp="1"/>
          </p:cNvSpPr>
          <p:nvPr>
            <p:ph sz="half" idx="2"/>
          </p:nvPr>
        </p:nvSpPr>
        <p:spPr/>
        <p:txBody>
          <a:bodyPr/>
          <a:lstStyle/>
          <a:p>
            <a:r>
              <a:rPr lang="en-US" dirty="0"/>
              <a:t>When opening the PHA Worksheets tab, the workspace will open a blank worksheet prepopulated with deviations from the Deviations Table. </a:t>
            </a:r>
          </a:p>
          <a:p>
            <a:r>
              <a:rPr lang="en-US" dirty="0"/>
              <a:t>If the Deviations table was not completed prior to starting on the PHA Worksheet, simply enter the deviations into the Deviation column and this will populate the Deviations column in the Deviations table.</a:t>
            </a:r>
            <a:endParaRPr lang="en-IN" dirty="0"/>
          </a:p>
        </p:txBody>
      </p:sp>
    </p:spTree>
    <p:extLst>
      <p:ext uri="{BB962C8B-B14F-4D97-AF65-F5344CB8AC3E}">
        <p14:creationId xmlns:p14="http://schemas.microsoft.com/office/powerpoint/2010/main" val="51745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91A3-6950-A1E8-6E92-AFDEF18031B5}"/>
              </a:ext>
            </a:extLst>
          </p:cNvPr>
          <p:cNvSpPr>
            <a:spLocks noGrp="1"/>
          </p:cNvSpPr>
          <p:nvPr>
            <p:ph type="title"/>
          </p:nvPr>
        </p:nvSpPr>
        <p:spPr/>
        <p:txBody>
          <a:bodyPr/>
          <a:lstStyle/>
          <a:p>
            <a:r>
              <a:rPr lang="en-US" dirty="0">
                <a:solidFill>
                  <a:schemeClr val="tx2"/>
                </a:solidFill>
              </a:rPr>
              <a:t>LOPA Worksheets</a:t>
            </a:r>
            <a:endParaRPr lang="en-IN" dirty="0">
              <a:solidFill>
                <a:schemeClr val="tx2"/>
              </a:solidFill>
            </a:endParaRPr>
          </a:p>
        </p:txBody>
      </p:sp>
      <p:pic>
        <p:nvPicPr>
          <p:cNvPr id="5" name="Content Placeholder 4">
            <a:extLst>
              <a:ext uri="{FF2B5EF4-FFF2-40B4-BE49-F238E27FC236}">
                <a16:creationId xmlns:a16="http://schemas.microsoft.com/office/drawing/2014/main" id="{B55AC5FC-AB66-D025-2D52-459A3CF0377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600"/>
          <a:stretch/>
        </p:blipFill>
        <p:spPr>
          <a:xfrm>
            <a:off x="0" y="1027176"/>
            <a:ext cx="9144000" cy="5292703"/>
          </a:xfrm>
        </p:spPr>
      </p:pic>
    </p:spTree>
    <p:extLst>
      <p:ext uri="{BB962C8B-B14F-4D97-AF65-F5344CB8AC3E}">
        <p14:creationId xmlns:p14="http://schemas.microsoft.com/office/powerpoint/2010/main" val="215548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67DA-EAFF-F89A-E30B-A0C4DADFDAD1}"/>
              </a:ext>
            </a:extLst>
          </p:cNvPr>
          <p:cNvSpPr>
            <a:spLocks noGrp="1"/>
          </p:cNvSpPr>
          <p:nvPr>
            <p:ph type="title"/>
          </p:nvPr>
        </p:nvSpPr>
        <p:spPr/>
        <p:txBody>
          <a:bodyPr/>
          <a:lstStyle/>
          <a:p>
            <a:r>
              <a:rPr lang="en-US" dirty="0">
                <a:solidFill>
                  <a:schemeClr val="tx2"/>
                </a:solidFill>
              </a:rPr>
              <a:t>Recommendations</a:t>
            </a:r>
            <a:endParaRPr lang="en-IN" dirty="0">
              <a:solidFill>
                <a:schemeClr val="tx2"/>
              </a:solidFill>
            </a:endParaRPr>
          </a:p>
        </p:txBody>
      </p:sp>
      <p:pic>
        <p:nvPicPr>
          <p:cNvPr id="5" name="Content Placeholder 4">
            <a:extLst>
              <a:ext uri="{FF2B5EF4-FFF2-40B4-BE49-F238E27FC236}">
                <a16:creationId xmlns:a16="http://schemas.microsoft.com/office/drawing/2014/main" id="{7FA31E37-B725-64E7-2355-0743D02963C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436"/>
          <a:stretch/>
        </p:blipFill>
        <p:spPr>
          <a:xfrm>
            <a:off x="0" y="1023130"/>
            <a:ext cx="9144000" cy="5345301"/>
          </a:xfrm>
        </p:spPr>
      </p:pic>
    </p:spTree>
    <p:extLst>
      <p:ext uri="{BB962C8B-B14F-4D97-AF65-F5344CB8AC3E}">
        <p14:creationId xmlns:p14="http://schemas.microsoft.com/office/powerpoint/2010/main" val="359880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AC0A-9AE0-3B28-432A-1F05FAEF5ADB}"/>
              </a:ext>
            </a:extLst>
          </p:cNvPr>
          <p:cNvSpPr>
            <a:spLocks noGrp="1"/>
          </p:cNvSpPr>
          <p:nvPr>
            <p:ph type="title"/>
          </p:nvPr>
        </p:nvSpPr>
        <p:spPr/>
        <p:txBody>
          <a:bodyPr/>
          <a:lstStyle/>
          <a:p>
            <a:r>
              <a:rPr lang="en-US" dirty="0">
                <a:solidFill>
                  <a:schemeClr val="tx2"/>
                </a:solidFill>
              </a:rPr>
              <a:t>Risk Rankings Page </a:t>
            </a:r>
            <a:endParaRPr lang="en-IN" dirty="0">
              <a:solidFill>
                <a:schemeClr val="tx2"/>
              </a:solidFill>
            </a:endParaRPr>
          </a:p>
        </p:txBody>
      </p:sp>
      <p:sp>
        <p:nvSpPr>
          <p:cNvPr id="3" name="Content Placeholder 2">
            <a:extLst>
              <a:ext uri="{FF2B5EF4-FFF2-40B4-BE49-F238E27FC236}">
                <a16:creationId xmlns:a16="http://schemas.microsoft.com/office/drawing/2014/main" id="{6F9B9044-EF5E-0437-1D8A-D08BADAF0FBD}"/>
              </a:ext>
            </a:extLst>
          </p:cNvPr>
          <p:cNvSpPr>
            <a:spLocks noGrp="1"/>
          </p:cNvSpPr>
          <p:nvPr>
            <p:ph sz="half" idx="2"/>
          </p:nvPr>
        </p:nvSpPr>
        <p:spPr/>
        <p:txBody>
          <a:bodyPr/>
          <a:lstStyle/>
          <a:p>
            <a:r>
              <a:rPr lang="en-US" dirty="0"/>
              <a:t>The Risk Rankings Page houses the risk ranking table. This table allows the user to identify, describe and rank risk. Below is an example of the Risk Rankings Page from a study that uses the explicit LOPA method. </a:t>
            </a:r>
            <a:endParaRPr lang="en-IN" dirty="0"/>
          </a:p>
        </p:txBody>
      </p:sp>
      <p:pic>
        <p:nvPicPr>
          <p:cNvPr id="4" name="Content Placeholder 4">
            <a:extLst>
              <a:ext uri="{FF2B5EF4-FFF2-40B4-BE49-F238E27FC236}">
                <a16:creationId xmlns:a16="http://schemas.microsoft.com/office/drawing/2014/main" id="{E2F71F24-8EE9-0DDF-113F-0FE8B050DEBD}"/>
              </a:ext>
            </a:extLst>
          </p:cNvPr>
          <p:cNvPicPr>
            <a:picLocks noChangeAspect="1"/>
          </p:cNvPicPr>
          <p:nvPr/>
        </p:nvPicPr>
        <p:blipFill>
          <a:blip r:embed="rId2"/>
          <a:stretch>
            <a:fillRect/>
          </a:stretch>
        </p:blipFill>
        <p:spPr bwMode="auto">
          <a:xfrm>
            <a:off x="2361126" y="2644406"/>
            <a:ext cx="6782874"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6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0EBB-4877-DA1F-E9BF-C0BDC32E4B97}"/>
              </a:ext>
            </a:extLst>
          </p:cNvPr>
          <p:cNvSpPr>
            <a:spLocks noGrp="1"/>
          </p:cNvSpPr>
          <p:nvPr>
            <p:ph type="title"/>
          </p:nvPr>
        </p:nvSpPr>
        <p:spPr/>
        <p:txBody>
          <a:bodyPr/>
          <a:lstStyle/>
          <a:p>
            <a:r>
              <a:rPr lang="en-US" dirty="0" err="1">
                <a:solidFill>
                  <a:schemeClr val="tx2"/>
                </a:solidFill>
              </a:rPr>
              <a:t>Safegaurds</a:t>
            </a:r>
            <a:endParaRPr lang="en-IN" dirty="0"/>
          </a:p>
        </p:txBody>
      </p:sp>
      <p:sp>
        <p:nvSpPr>
          <p:cNvPr id="3" name="Content Placeholder 2">
            <a:extLst>
              <a:ext uri="{FF2B5EF4-FFF2-40B4-BE49-F238E27FC236}">
                <a16:creationId xmlns:a16="http://schemas.microsoft.com/office/drawing/2014/main" id="{C7F0B573-FED7-788E-0CF6-B790C157D75E}"/>
              </a:ext>
            </a:extLst>
          </p:cNvPr>
          <p:cNvSpPr>
            <a:spLocks noGrp="1"/>
          </p:cNvSpPr>
          <p:nvPr>
            <p:ph sz="half" idx="2"/>
          </p:nvPr>
        </p:nvSpPr>
        <p:spPr/>
        <p:txBody>
          <a:bodyPr/>
          <a:lstStyle/>
          <a:p>
            <a:r>
              <a:rPr lang="en-US" b="0" i="0" dirty="0">
                <a:effectLst/>
                <a:latin typeface="Google Sans"/>
              </a:rPr>
              <a:t>Safeguards help to protect a process when the system deviates from the safe operating conditions. Safeguards are often utilized in a Process Hazard Analysis (PHAs) or a Hazard and Operability (HAZOP) study as a way to reduce the severity or probability of a scenario that was identified by the risk assessment</a:t>
            </a:r>
            <a:endParaRPr lang="en-IN" dirty="0"/>
          </a:p>
        </p:txBody>
      </p:sp>
    </p:spTree>
    <p:extLst>
      <p:ext uri="{BB962C8B-B14F-4D97-AF65-F5344CB8AC3E}">
        <p14:creationId xmlns:p14="http://schemas.microsoft.com/office/powerpoint/2010/main" val="385105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5BC7-8DA4-7BF0-21D1-9C8826E0E3B4}"/>
              </a:ext>
            </a:extLst>
          </p:cNvPr>
          <p:cNvSpPr>
            <a:spLocks noGrp="1"/>
          </p:cNvSpPr>
          <p:nvPr>
            <p:ph type="title"/>
          </p:nvPr>
        </p:nvSpPr>
        <p:spPr/>
        <p:txBody>
          <a:bodyPr/>
          <a:lstStyle/>
          <a:p>
            <a:r>
              <a:rPr lang="en-US" dirty="0" err="1">
                <a:solidFill>
                  <a:schemeClr val="tx2"/>
                </a:solidFill>
              </a:rPr>
              <a:t>Safegaurds</a:t>
            </a:r>
            <a:endParaRPr lang="en-IN" dirty="0">
              <a:solidFill>
                <a:schemeClr val="tx2"/>
              </a:solidFill>
            </a:endParaRPr>
          </a:p>
        </p:txBody>
      </p:sp>
      <p:pic>
        <p:nvPicPr>
          <p:cNvPr id="5" name="Content Placeholder 4">
            <a:extLst>
              <a:ext uri="{FF2B5EF4-FFF2-40B4-BE49-F238E27FC236}">
                <a16:creationId xmlns:a16="http://schemas.microsoft.com/office/drawing/2014/main" id="{FDE41074-558E-A5B3-8683-D3D48B7EF37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271"/>
          <a:stretch/>
        </p:blipFill>
        <p:spPr>
          <a:xfrm>
            <a:off x="0" y="1019084"/>
            <a:ext cx="9144000" cy="5341255"/>
          </a:xfrm>
        </p:spPr>
      </p:pic>
    </p:spTree>
    <p:extLst>
      <p:ext uri="{BB962C8B-B14F-4D97-AF65-F5344CB8AC3E}">
        <p14:creationId xmlns:p14="http://schemas.microsoft.com/office/powerpoint/2010/main" val="19384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4E70-9B89-ED4E-A5CC-5324758C89EE}"/>
              </a:ext>
            </a:extLst>
          </p:cNvPr>
          <p:cNvSpPr>
            <a:spLocks noGrp="1"/>
          </p:cNvSpPr>
          <p:nvPr>
            <p:ph type="title"/>
          </p:nvPr>
        </p:nvSpPr>
        <p:spPr/>
        <p:txBody>
          <a:bodyPr/>
          <a:lstStyle/>
          <a:p>
            <a:r>
              <a:rPr lang="en-US" dirty="0"/>
              <a:t>Risk Matrix</a:t>
            </a:r>
            <a:endParaRPr lang="en-IN" dirty="0"/>
          </a:p>
        </p:txBody>
      </p:sp>
      <p:pic>
        <p:nvPicPr>
          <p:cNvPr id="5" name="Content Placeholder 4">
            <a:extLst>
              <a:ext uri="{FF2B5EF4-FFF2-40B4-BE49-F238E27FC236}">
                <a16:creationId xmlns:a16="http://schemas.microsoft.com/office/drawing/2014/main" id="{E61BD0F6-7918-48A8-3088-E2F7022ABB6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014" b="-3006"/>
          <a:stretch/>
        </p:blipFill>
        <p:spPr>
          <a:xfrm>
            <a:off x="0" y="1019711"/>
            <a:ext cx="9144000" cy="5502469"/>
          </a:xfrm>
        </p:spPr>
      </p:pic>
      <p:pic>
        <p:nvPicPr>
          <p:cNvPr id="7" name="Picture 6">
            <a:extLst>
              <a:ext uri="{FF2B5EF4-FFF2-40B4-BE49-F238E27FC236}">
                <a16:creationId xmlns:a16="http://schemas.microsoft.com/office/drawing/2014/main" id="{54751C1A-EDDA-3F80-2D18-FC1F9F995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917" y="2408709"/>
            <a:ext cx="2999634" cy="2724471"/>
          </a:xfrm>
          <a:prstGeom prst="rect">
            <a:avLst/>
          </a:prstGeom>
        </p:spPr>
      </p:pic>
    </p:spTree>
    <p:extLst>
      <p:ext uri="{BB962C8B-B14F-4D97-AF65-F5344CB8AC3E}">
        <p14:creationId xmlns:p14="http://schemas.microsoft.com/office/powerpoint/2010/main" val="233685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459" y="2735108"/>
            <a:ext cx="2523142" cy="849665"/>
          </a:xfrm>
        </p:spPr>
        <p:txBody>
          <a:bodyPr/>
          <a:lstStyle/>
          <a:p>
            <a:r>
              <a:rPr lang="en-US" sz="6000" dirty="0"/>
              <a:t>Thanks</a:t>
            </a:r>
          </a:p>
        </p:txBody>
      </p:sp>
    </p:spTree>
    <p:extLst>
      <p:ext uri="{BB962C8B-B14F-4D97-AF65-F5344CB8AC3E}">
        <p14:creationId xmlns:p14="http://schemas.microsoft.com/office/powerpoint/2010/main" val="74301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F7F3-450A-6C6F-101E-FB4ACEB432E8}"/>
              </a:ext>
            </a:extLst>
          </p:cNvPr>
          <p:cNvSpPr>
            <a:spLocks noGrp="1"/>
          </p:cNvSpPr>
          <p:nvPr>
            <p:ph type="title"/>
          </p:nvPr>
        </p:nvSpPr>
        <p:spPr/>
        <p:txBody>
          <a:bodyPr/>
          <a:lstStyle/>
          <a:p>
            <a:r>
              <a:rPr lang="en-US" dirty="0">
                <a:solidFill>
                  <a:schemeClr val="tx2"/>
                </a:solidFill>
              </a:rPr>
              <a:t>Overview</a:t>
            </a:r>
            <a:endParaRPr lang="en-IN" dirty="0">
              <a:solidFill>
                <a:schemeClr val="tx2"/>
              </a:solidFill>
            </a:endParaRPr>
          </a:p>
        </p:txBody>
      </p:sp>
      <p:sp>
        <p:nvSpPr>
          <p:cNvPr id="3" name="Content Placeholder 2">
            <a:extLst>
              <a:ext uri="{FF2B5EF4-FFF2-40B4-BE49-F238E27FC236}">
                <a16:creationId xmlns:a16="http://schemas.microsoft.com/office/drawing/2014/main" id="{065CC93D-5AB3-4BEA-0BDE-B124A825DBFD}"/>
              </a:ext>
            </a:extLst>
          </p:cNvPr>
          <p:cNvSpPr>
            <a:spLocks noGrp="1"/>
          </p:cNvSpPr>
          <p:nvPr>
            <p:ph sz="half" idx="2"/>
          </p:nvPr>
        </p:nvSpPr>
        <p:spPr/>
        <p:txBody>
          <a:bodyPr/>
          <a:lstStyle/>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4A17D6A2-73DC-5A8C-FB80-256EB1431478}"/>
              </a:ext>
            </a:extLst>
          </p:cNvPr>
          <p:cNvPicPr>
            <a:picLocks noChangeAspect="1"/>
          </p:cNvPicPr>
          <p:nvPr/>
        </p:nvPicPr>
        <p:blipFill rotWithShape="1">
          <a:blip r:embed="rId2">
            <a:extLst>
              <a:ext uri="{28A0092B-C50C-407E-A947-70E740481C1C}">
                <a14:useLocalDpi xmlns:a14="http://schemas.microsoft.com/office/drawing/2010/main" val="0"/>
              </a:ext>
            </a:extLst>
          </a:blip>
          <a:srcRect t="1898" b="-1"/>
          <a:stretch/>
        </p:blipFill>
        <p:spPr>
          <a:xfrm>
            <a:off x="0" y="1011503"/>
            <a:ext cx="9144000" cy="5308377"/>
          </a:xfrm>
          <a:prstGeom prst="rect">
            <a:avLst/>
          </a:prstGeom>
        </p:spPr>
      </p:pic>
    </p:spTree>
    <p:extLst>
      <p:ext uri="{BB962C8B-B14F-4D97-AF65-F5344CB8AC3E}">
        <p14:creationId xmlns:p14="http://schemas.microsoft.com/office/powerpoint/2010/main" val="279691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7E2A-4A87-B593-A546-D8D8B96088A8}"/>
              </a:ext>
            </a:extLst>
          </p:cNvPr>
          <p:cNvSpPr>
            <a:spLocks noGrp="1"/>
          </p:cNvSpPr>
          <p:nvPr>
            <p:ph type="title"/>
          </p:nvPr>
        </p:nvSpPr>
        <p:spPr/>
        <p:txBody>
          <a:bodyPr/>
          <a:lstStyle/>
          <a:p>
            <a:r>
              <a:rPr lang="en-US" dirty="0">
                <a:solidFill>
                  <a:schemeClr val="tx2"/>
                </a:solidFill>
              </a:rPr>
              <a:t>Team Member Data</a:t>
            </a:r>
            <a:endParaRPr lang="en-IN" dirty="0">
              <a:solidFill>
                <a:schemeClr val="tx2"/>
              </a:solidFill>
            </a:endParaRPr>
          </a:p>
        </p:txBody>
      </p:sp>
      <p:pic>
        <p:nvPicPr>
          <p:cNvPr id="5" name="Content Placeholder 4">
            <a:extLst>
              <a:ext uri="{FF2B5EF4-FFF2-40B4-BE49-F238E27FC236}">
                <a16:creationId xmlns:a16="http://schemas.microsoft.com/office/drawing/2014/main" id="{62AA4974-709F-0274-B9A5-324F8AFF3D8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600"/>
          <a:stretch/>
        </p:blipFill>
        <p:spPr>
          <a:xfrm>
            <a:off x="0" y="1011504"/>
            <a:ext cx="9144000" cy="5389295"/>
          </a:xfrm>
        </p:spPr>
      </p:pic>
    </p:spTree>
    <p:extLst>
      <p:ext uri="{BB962C8B-B14F-4D97-AF65-F5344CB8AC3E}">
        <p14:creationId xmlns:p14="http://schemas.microsoft.com/office/powerpoint/2010/main" val="233192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7BEA-F21F-5C3A-BD2E-F640BE42C8FB}"/>
              </a:ext>
            </a:extLst>
          </p:cNvPr>
          <p:cNvSpPr>
            <a:spLocks noGrp="1"/>
          </p:cNvSpPr>
          <p:nvPr>
            <p:ph type="title"/>
          </p:nvPr>
        </p:nvSpPr>
        <p:spPr/>
        <p:txBody>
          <a:bodyPr/>
          <a:lstStyle/>
          <a:p>
            <a:r>
              <a:rPr lang="en-IN" dirty="0">
                <a:solidFill>
                  <a:schemeClr val="tx2"/>
                </a:solidFill>
              </a:rPr>
              <a:t>Navigation Toolbar</a:t>
            </a:r>
          </a:p>
        </p:txBody>
      </p:sp>
      <p:sp>
        <p:nvSpPr>
          <p:cNvPr id="3" name="Content Placeholder 2">
            <a:extLst>
              <a:ext uri="{FF2B5EF4-FFF2-40B4-BE49-F238E27FC236}">
                <a16:creationId xmlns:a16="http://schemas.microsoft.com/office/drawing/2014/main" id="{7EE675B8-0570-F1F9-B062-ADC4922EE4C5}"/>
              </a:ext>
            </a:extLst>
          </p:cNvPr>
          <p:cNvSpPr>
            <a:spLocks noGrp="1"/>
          </p:cNvSpPr>
          <p:nvPr>
            <p:ph sz="half" idx="2"/>
          </p:nvPr>
        </p:nvSpPr>
        <p:spPr/>
        <p:txBody>
          <a:bodyPr/>
          <a:lstStyle/>
          <a:p>
            <a:r>
              <a:rPr lang="en-US" dirty="0"/>
              <a:t>The navigation toolbar serves as the primary means for navigating the Open PHA study editor interface and appears on all pages in the editor. This section details the available buttons on the toolbar:</a:t>
            </a:r>
            <a:endParaRPr lang="en-IN" dirty="0"/>
          </a:p>
        </p:txBody>
      </p:sp>
      <p:pic>
        <p:nvPicPr>
          <p:cNvPr id="4" name="Content Placeholder 5">
            <a:extLst>
              <a:ext uri="{FF2B5EF4-FFF2-40B4-BE49-F238E27FC236}">
                <a16:creationId xmlns:a16="http://schemas.microsoft.com/office/drawing/2014/main" id="{8F432158-28EF-922C-7129-8DF1DFABAA5B}"/>
              </a:ext>
            </a:extLst>
          </p:cNvPr>
          <p:cNvPicPr>
            <a:picLocks noChangeAspect="1"/>
          </p:cNvPicPr>
          <p:nvPr/>
        </p:nvPicPr>
        <p:blipFill rotWithShape="1">
          <a:blip r:embed="rId2">
            <a:extLst>
              <a:ext uri="{28A0092B-C50C-407E-A947-70E740481C1C}">
                <a14:useLocalDpi xmlns:a14="http://schemas.microsoft.com/office/drawing/2010/main" val="0"/>
              </a:ext>
            </a:extLst>
          </a:blip>
          <a:srcRect t="2058" r="14459" b="91229"/>
          <a:stretch/>
        </p:blipFill>
        <p:spPr bwMode="auto">
          <a:xfrm>
            <a:off x="-1" y="2956664"/>
            <a:ext cx="9144001" cy="117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353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FDF1-1699-4DBE-07CF-7BE5B4C12321}"/>
              </a:ext>
            </a:extLst>
          </p:cNvPr>
          <p:cNvSpPr>
            <a:spLocks noGrp="1"/>
          </p:cNvSpPr>
          <p:nvPr>
            <p:ph type="title"/>
          </p:nvPr>
        </p:nvSpPr>
        <p:spPr/>
        <p:txBody>
          <a:bodyPr/>
          <a:lstStyle/>
          <a:p>
            <a:r>
              <a:rPr lang="en-US" dirty="0">
                <a:solidFill>
                  <a:schemeClr val="tx2"/>
                </a:solidFill>
              </a:rPr>
              <a:t>Nodes</a:t>
            </a:r>
            <a:endParaRPr lang="en-IN" dirty="0">
              <a:solidFill>
                <a:schemeClr val="tx2"/>
              </a:solidFill>
            </a:endParaRPr>
          </a:p>
        </p:txBody>
      </p:sp>
      <p:sp>
        <p:nvSpPr>
          <p:cNvPr id="3" name="Content Placeholder 2">
            <a:extLst>
              <a:ext uri="{FF2B5EF4-FFF2-40B4-BE49-F238E27FC236}">
                <a16:creationId xmlns:a16="http://schemas.microsoft.com/office/drawing/2014/main" id="{3B946F26-BF0D-68D0-DEC0-94CB50E4782C}"/>
              </a:ext>
            </a:extLst>
          </p:cNvPr>
          <p:cNvSpPr>
            <a:spLocks noGrp="1"/>
          </p:cNvSpPr>
          <p:nvPr>
            <p:ph sz="half" idx="2"/>
          </p:nvPr>
        </p:nvSpPr>
        <p:spPr/>
        <p:txBody>
          <a:bodyPr/>
          <a:lstStyle/>
          <a:p>
            <a:r>
              <a:rPr lang="en-US" b="0" i="0" dirty="0">
                <a:effectLst/>
                <a:latin typeface="Google Sans"/>
              </a:rPr>
              <a:t>Processes must be divided into sections for detailed review. In HAZOP studies, nodes are used. </a:t>
            </a:r>
          </a:p>
          <a:p>
            <a:r>
              <a:rPr lang="en-US" b="0" i="0" dirty="0">
                <a:effectLst/>
                <a:latin typeface="Google Sans"/>
              </a:rPr>
              <a:t>Example- </a:t>
            </a:r>
            <a:r>
              <a:rPr lang="en-US" dirty="0">
                <a:latin typeface="Google Sans"/>
              </a:rPr>
              <a:t>It may be </a:t>
            </a:r>
            <a:r>
              <a:rPr lang="en-US" b="0" i="0" dirty="0">
                <a:effectLst/>
                <a:latin typeface="Google Sans"/>
              </a:rPr>
              <a:t>defined as pipe sections and vessels in which process chemicals are, or may be, present. (In Chemical Industry)</a:t>
            </a:r>
            <a:endParaRPr lang="en-IN" dirty="0"/>
          </a:p>
        </p:txBody>
      </p:sp>
    </p:spTree>
    <p:extLst>
      <p:ext uri="{BB962C8B-B14F-4D97-AF65-F5344CB8AC3E}">
        <p14:creationId xmlns:p14="http://schemas.microsoft.com/office/powerpoint/2010/main" val="342681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47C-82B5-98D0-F078-972A2B49986B}"/>
              </a:ext>
            </a:extLst>
          </p:cNvPr>
          <p:cNvSpPr>
            <a:spLocks noGrp="1"/>
          </p:cNvSpPr>
          <p:nvPr>
            <p:ph type="title"/>
          </p:nvPr>
        </p:nvSpPr>
        <p:spPr/>
        <p:txBody>
          <a:bodyPr/>
          <a:lstStyle/>
          <a:p>
            <a:r>
              <a:rPr lang="en-US" dirty="0">
                <a:solidFill>
                  <a:schemeClr val="tx2"/>
                </a:solidFill>
              </a:rPr>
              <a:t>Nodes</a:t>
            </a:r>
            <a:endParaRPr lang="en-IN" altLang="en-US" dirty="0">
              <a:solidFill>
                <a:schemeClr val="tx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DB96EF0-235E-C81E-7F78-B053AA163BE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220"/>
          <a:stretch/>
        </p:blipFill>
        <p:spPr>
          <a:xfrm>
            <a:off x="0" y="1012136"/>
            <a:ext cx="9144000" cy="5307744"/>
          </a:xfrm>
        </p:spPr>
      </p:pic>
      <p:sp>
        <p:nvSpPr>
          <p:cNvPr id="4" name="TextBox 3"/>
          <p:cNvSpPr txBox="1"/>
          <p:nvPr/>
        </p:nvSpPr>
        <p:spPr>
          <a:xfrm>
            <a:off x="3408219" y="5146963"/>
            <a:ext cx="4925291" cy="369332"/>
          </a:xfrm>
          <a:prstGeom prst="rect">
            <a:avLst/>
          </a:prstGeom>
          <a:noFill/>
        </p:spPr>
        <p:txBody>
          <a:bodyPr wrap="square" rtlCol="0">
            <a:spAutoFit/>
          </a:bodyPr>
          <a:lstStyle/>
          <a:p>
            <a:pPr marL="0" indent="0">
              <a:buNone/>
            </a:pPr>
            <a:r>
              <a:rPr lang="en-US" dirty="0">
                <a:solidFill>
                  <a:srgbClr val="000000"/>
                </a:solidFill>
                <a:cs typeface="Arial" panose="020B0604020202020204" pitchFamily="34" charset="0"/>
              </a:rPr>
              <a:t>	</a:t>
            </a:r>
            <a:endParaRPr lang="en-IN" dirty="0"/>
          </a:p>
        </p:txBody>
      </p:sp>
      <p:sp>
        <p:nvSpPr>
          <p:cNvPr id="9" name="TextBox 8"/>
          <p:cNvSpPr txBox="1"/>
          <p:nvPr/>
        </p:nvSpPr>
        <p:spPr>
          <a:xfrm>
            <a:off x="5825836" y="4724400"/>
            <a:ext cx="300643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2646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0A50-5803-3B75-E6C4-AA125AEC0740}"/>
              </a:ext>
            </a:extLst>
          </p:cNvPr>
          <p:cNvSpPr>
            <a:spLocks noGrp="1"/>
          </p:cNvSpPr>
          <p:nvPr>
            <p:ph type="title"/>
          </p:nvPr>
        </p:nvSpPr>
        <p:spPr/>
        <p:txBody>
          <a:bodyPr/>
          <a:lstStyle/>
          <a:p>
            <a:r>
              <a:rPr lang="en-US" dirty="0">
                <a:solidFill>
                  <a:schemeClr val="tx2"/>
                </a:solidFill>
              </a:rPr>
              <a:t>Deviations</a:t>
            </a:r>
            <a:endParaRPr lang="en-IN" dirty="0">
              <a:solidFill>
                <a:schemeClr val="tx2"/>
              </a:solidFill>
            </a:endParaRPr>
          </a:p>
        </p:txBody>
      </p:sp>
      <p:pic>
        <p:nvPicPr>
          <p:cNvPr id="4" name="Content Placeholder 3">
            <a:extLst>
              <a:ext uri="{FF2B5EF4-FFF2-40B4-BE49-F238E27FC236}">
                <a16:creationId xmlns:a16="http://schemas.microsoft.com/office/drawing/2014/main" id="{E197B4B1-F809-86CF-6E03-58DD48416DF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107"/>
          <a:stretch/>
        </p:blipFill>
        <p:spPr>
          <a:xfrm>
            <a:off x="0" y="1015038"/>
            <a:ext cx="9144000" cy="5321025"/>
          </a:xfrm>
          <a:prstGeom prst="rect">
            <a:avLst/>
          </a:prstGeom>
        </p:spPr>
      </p:pic>
    </p:spTree>
    <p:extLst>
      <p:ext uri="{BB962C8B-B14F-4D97-AF65-F5344CB8AC3E}">
        <p14:creationId xmlns:p14="http://schemas.microsoft.com/office/powerpoint/2010/main" val="5618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D614-448C-8B6D-A42A-DFE3364ECD5A}"/>
              </a:ext>
            </a:extLst>
          </p:cNvPr>
          <p:cNvSpPr>
            <a:spLocks noGrp="1"/>
          </p:cNvSpPr>
          <p:nvPr>
            <p:ph type="title"/>
          </p:nvPr>
        </p:nvSpPr>
        <p:spPr/>
        <p:txBody>
          <a:bodyPr/>
          <a:lstStyle/>
          <a:p>
            <a:r>
              <a:rPr lang="en-US" dirty="0">
                <a:solidFill>
                  <a:schemeClr val="tx2"/>
                </a:solidFill>
              </a:rPr>
              <a:t>PHA Worksheet</a:t>
            </a:r>
            <a:endParaRPr lang="en-IN" dirty="0"/>
          </a:p>
        </p:txBody>
      </p:sp>
      <p:sp>
        <p:nvSpPr>
          <p:cNvPr id="3" name="Content Placeholder 2">
            <a:extLst>
              <a:ext uri="{FF2B5EF4-FFF2-40B4-BE49-F238E27FC236}">
                <a16:creationId xmlns:a16="http://schemas.microsoft.com/office/drawing/2014/main" id="{0B54EE07-4F9F-242A-BDE0-5D4E94D6C59C}"/>
              </a:ext>
            </a:extLst>
          </p:cNvPr>
          <p:cNvSpPr>
            <a:spLocks noGrp="1"/>
          </p:cNvSpPr>
          <p:nvPr>
            <p:ph sz="half" idx="2"/>
          </p:nvPr>
        </p:nvSpPr>
        <p:spPr/>
        <p:txBody>
          <a:bodyPr/>
          <a:lstStyle/>
          <a:p>
            <a:r>
              <a:rPr lang="en-US" dirty="0"/>
              <a:t>The table is a staple of the Open PHA interface and is used extensively creating, editing and maintaining the study’s worksheets.</a:t>
            </a:r>
          </a:p>
          <a:p>
            <a:endParaRPr lang="en-US" dirty="0"/>
          </a:p>
          <a:p>
            <a:r>
              <a:rPr lang="en-US" dirty="0"/>
              <a:t>All tables are provided with a consistent set of controls to allow you to interface with the data in various ways. This section provides a summary of the controls which are typical for tables in Open PHA. </a:t>
            </a:r>
            <a:endParaRPr lang="en-IN" dirty="0"/>
          </a:p>
        </p:txBody>
      </p:sp>
    </p:spTree>
    <p:extLst>
      <p:ext uri="{BB962C8B-B14F-4D97-AF65-F5344CB8AC3E}">
        <p14:creationId xmlns:p14="http://schemas.microsoft.com/office/powerpoint/2010/main" val="171832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2372-36B0-A4CB-5842-E686EE8ECD14}"/>
              </a:ext>
            </a:extLst>
          </p:cNvPr>
          <p:cNvSpPr>
            <a:spLocks noGrp="1"/>
          </p:cNvSpPr>
          <p:nvPr>
            <p:ph type="title"/>
          </p:nvPr>
        </p:nvSpPr>
        <p:spPr/>
        <p:txBody>
          <a:bodyPr/>
          <a:lstStyle/>
          <a:p>
            <a:r>
              <a:rPr lang="en-US" dirty="0">
                <a:solidFill>
                  <a:schemeClr val="tx2"/>
                </a:solidFill>
              </a:rPr>
              <a:t>PHA Worksheet</a:t>
            </a:r>
            <a:endParaRPr lang="en-IN" dirty="0">
              <a:solidFill>
                <a:schemeClr val="tx2"/>
              </a:solidFill>
            </a:endParaRPr>
          </a:p>
        </p:txBody>
      </p:sp>
      <p:pic>
        <p:nvPicPr>
          <p:cNvPr id="5" name="Content Placeholder 4">
            <a:extLst>
              <a:ext uri="{FF2B5EF4-FFF2-40B4-BE49-F238E27FC236}">
                <a16:creationId xmlns:a16="http://schemas.microsoft.com/office/drawing/2014/main" id="{5476896B-9FFD-0BC9-16FC-2C3E5416641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271"/>
          <a:stretch/>
        </p:blipFill>
        <p:spPr>
          <a:xfrm>
            <a:off x="0" y="1019084"/>
            <a:ext cx="9144000" cy="5268427"/>
          </a:xfrm>
        </p:spPr>
      </p:pic>
    </p:spTree>
    <p:extLst>
      <p:ext uri="{BB962C8B-B14F-4D97-AF65-F5344CB8AC3E}">
        <p14:creationId xmlns:p14="http://schemas.microsoft.com/office/powerpoint/2010/main" val="186685679"/>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7398</TotalTime>
  <Words>330</Words>
  <Application>Microsoft Office PowerPoint</Application>
  <PresentationFormat>On-screen Show (4:3)</PresentationFormat>
  <Paragraphs>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Demi</vt:lpstr>
      <vt:lpstr>Google Sans</vt:lpstr>
      <vt:lpstr>Times New Roman</vt:lpstr>
      <vt:lpstr>IITR_PPT_Template</vt:lpstr>
      <vt:lpstr>PowerPoint Presentation</vt:lpstr>
      <vt:lpstr>Overview</vt:lpstr>
      <vt:lpstr>Team Member Data</vt:lpstr>
      <vt:lpstr>Navigation Toolbar</vt:lpstr>
      <vt:lpstr>Nodes</vt:lpstr>
      <vt:lpstr>Nodes</vt:lpstr>
      <vt:lpstr>Deviations</vt:lpstr>
      <vt:lpstr>PHA Worksheet</vt:lpstr>
      <vt:lpstr>PHA Worksheet</vt:lpstr>
      <vt:lpstr>LOPA Worksheets</vt:lpstr>
      <vt:lpstr>LOPA Worksheets</vt:lpstr>
      <vt:lpstr>Recommendations</vt:lpstr>
      <vt:lpstr>Risk Rankings Page </vt:lpstr>
      <vt:lpstr>Safegaurds</vt:lpstr>
      <vt:lpstr>Safegaurds</vt:lpstr>
      <vt:lpstr>Risk Matrix</vt:lpstr>
      <vt:lpstr>Thanks</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Ayush Gupta</cp:lastModifiedBy>
  <cp:revision>341</cp:revision>
  <dcterms:created xsi:type="dcterms:W3CDTF">2015-07-18T13:17:54Z</dcterms:created>
  <dcterms:modified xsi:type="dcterms:W3CDTF">2023-06-25T22:30:57Z</dcterms:modified>
  <cp:version>v1</cp:version>
</cp:coreProperties>
</file>