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4A7AD5-36E4-4156-8DB6-706FEA7986CF}" type="datetimeFigureOut">
              <a:rPr lang="en-IN" smtClean="0"/>
              <a:t>09-03-2025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3C122E-D062-4652-9C4B-B433A20823C1}" type="slidenum">
              <a:rPr lang="en-IN" smtClean="0"/>
              <a:t>‹#›</a:t>
            </a:fld>
            <a:endParaRPr lang="en-IN"/>
          </a:p>
        </p:txBody>
      </p:sp>
    </p:spTree>
    <p:extLst>
      <p:ext uri="{BB962C8B-B14F-4D97-AF65-F5344CB8AC3E}">
        <p14:creationId xmlns:p14="http://schemas.microsoft.com/office/powerpoint/2010/main" val="928018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1</a:t>
            </a:fld>
            <a:endParaRPr lang="en-IN"/>
          </a:p>
        </p:txBody>
      </p:sp>
    </p:spTree>
    <p:extLst>
      <p:ext uri="{BB962C8B-B14F-4D97-AF65-F5344CB8AC3E}">
        <p14:creationId xmlns:p14="http://schemas.microsoft.com/office/powerpoint/2010/main" val="1123801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10</a:t>
            </a:fld>
            <a:endParaRPr lang="en-IN"/>
          </a:p>
        </p:txBody>
      </p:sp>
    </p:spTree>
    <p:extLst>
      <p:ext uri="{BB962C8B-B14F-4D97-AF65-F5344CB8AC3E}">
        <p14:creationId xmlns:p14="http://schemas.microsoft.com/office/powerpoint/2010/main" val="2960255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a:t>
            </a:r>
            <a:r>
              <a:rPr lang="en-IN" b="1">
                <a:solidFill>
                  <a:schemeClr val="bg1"/>
                </a:solidFill>
              </a:rPr>
              <a:t>.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11</a:t>
            </a:fld>
            <a:endParaRPr lang="en-IN"/>
          </a:p>
        </p:txBody>
      </p:sp>
    </p:spTree>
    <p:extLst>
      <p:ext uri="{BB962C8B-B14F-4D97-AF65-F5344CB8AC3E}">
        <p14:creationId xmlns:p14="http://schemas.microsoft.com/office/powerpoint/2010/main" val="1182819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12</a:t>
            </a:fld>
            <a:endParaRPr lang="en-IN"/>
          </a:p>
        </p:txBody>
      </p:sp>
    </p:spTree>
    <p:extLst>
      <p:ext uri="{BB962C8B-B14F-4D97-AF65-F5344CB8AC3E}">
        <p14:creationId xmlns:p14="http://schemas.microsoft.com/office/powerpoint/2010/main" val="4160281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13</a:t>
            </a:fld>
            <a:endParaRPr lang="en-IN"/>
          </a:p>
        </p:txBody>
      </p:sp>
    </p:spTree>
    <p:extLst>
      <p:ext uri="{BB962C8B-B14F-4D97-AF65-F5344CB8AC3E}">
        <p14:creationId xmlns:p14="http://schemas.microsoft.com/office/powerpoint/2010/main" val="2613680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14</a:t>
            </a:fld>
            <a:endParaRPr lang="en-IN"/>
          </a:p>
        </p:txBody>
      </p:sp>
    </p:spTree>
    <p:extLst>
      <p:ext uri="{BB962C8B-B14F-4D97-AF65-F5344CB8AC3E}">
        <p14:creationId xmlns:p14="http://schemas.microsoft.com/office/powerpoint/2010/main" val="69211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15</a:t>
            </a:fld>
            <a:endParaRPr lang="en-IN"/>
          </a:p>
        </p:txBody>
      </p:sp>
    </p:spTree>
    <p:extLst>
      <p:ext uri="{BB962C8B-B14F-4D97-AF65-F5344CB8AC3E}">
        <p14:creationId xmlns:p14="http://schemas.microsoft.com/office/powerpoint/2010/main" val="3085799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16</a:t>
            </a:fld>
            <a:endParaRPr lang="en-IN"/>
          </a:p>
        </p:txBody>
      </p:sp>
    </p:spTree>
    <p:extLst>
      <p:ext uri="{BB962C8B-B14F-4D97-AF65-F5344CB8AC3E}">
        <p14:creationId xmlns:p14="http://schemas.microsoft.com/office/powerpoint/2010/main" val="2845586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17</a:t>
            </a:fld>
            <a:endParaRPr lang="en-IN"/>
          </a:p>
        </p:txBody>
      </p:sp>
    </p:spTree>
    <p:extLst>
      <p:ext uri="{BB962C8B-B14F-4D97-AF65-F5344CB8AC3E}">
        <p14:creationId xmlns:p14="http://schemas.microsoft.com/office/powerpoint/2010/main" val="3343297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18</a:t>
            </a:fld>
            <a:endParaRPr lang="en-IN"/>
          </a:p>
        </p:txBody>
      </p:sp>
    </p:spTree>
    <p:extLst>
      <p:ext uri="{BB962C8B-B14F-4D97-AF65-F5344CB8AC3E}">
        <p14:creationId xmlns:p14="http://schemas.microsoft.com/office/powerpoint/2010/main" val="1345230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19</a:t>
            </a:fld>
            <a:endParaRPr lang="en-IN"/>
          </a:p>
        </p:txBody>
      </p:sp>
    </p:spTree>
    <p:extLst>
      <p:ext uri="{BB962C8B-B14F-4D97-AF65-F5344CB8AC3E}">
        <p14:creationId xmlns:p14="http://schemas.microsoft.com/office/powerpoint/2010/main" val="111029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2</a:t>
            </a:fld>
            <a:endParaRPr lang="en-IN"/>
          </a:p>
        </p:txBody>
      </p:sp>
    </p:spTree>
    <p:extLst>
      <p:ext uri="{BB962C8B-B14F-4D97-AF65-F5344CB8AC3E}">
        <p14:creationId xmlns:p14="http://schemas.microsoft.com/office/powerpoint/2010/main" val="2116958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20</a:t>
            </a:fld>
            <a:endParaRPr lang="en-IN"/>
          </a:p>
        </p:txBody>
      </p:sp>
    </p:spTree>
    <p:extLst>
      <p:ext uri="{BB962C8B-B14F-4D97-AF65-F5344CB8AC3E}">
        <p14:creationId xmlns:p14="http://schemas.microsoft.com/office/powerpoint/2010/main" val="3428826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21</a:t>
            </a:fld>
            <a:endParaRPr lang="en-IN"/>
          </a:p>
        </p:txBody>
      </p:sp>
    </p:spTree>
    <p:extLst>
      <p:ext uri="{BB962C8B-B14F-4D97-AF65-F5344CB8AC3E}">
        <p14:creationId xmlns:p14="http://schemas.microsoft.com/office/powerpoint/2010/main" val="868694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a:t>
            </a:r>
            <a:r>
              <a:rPr lang="en-IN" b="1">
                <a:solidFill>
                  <a:schemeClr val="bg1"/>
                </a:solidFill>
              </a:rPr>
              <a:t>.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22</a:t>
            </a:fld>
            <a:endParaRPr lang="en-IN"/>
          </a:p>
        </p:txBody>
      </p:sp>
    </p:spTree>
    <p:extLst>
      <p:ext uri="{BB962C8B-B14F-4D97-AF65-F5344CB8AC3E}">
        <p14:creationId xmlns:p14="http://schemas.microsoft.com/office/powerpoint/2010/main" val="2835267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a:t>
            </a:r>
            <a:r>
              <a:rPr lang="en-IN" b="1">
                <a:solidFill>
                  <a:schemeClr val="bg1"/>
                </a:solidFill>
              </a:rPr>
              <a:t>.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23</a:t>
            </a:fld>
            <a:endParaRPr lang="en-IN"/>
          </a:p>
        </p:txBody>
      </p:sp>
    </p:spTree>
    <p:extLst>
      <p:ext uri="{BB962C8B-B14F-4D97-AF65-F5344CB8AC3E}">
        <p14:creationId xmlns:p14="http://schemas.microsoft.com/office/powerpoint/2010/main" val="2920526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24</a:t>
            </a:fld>
            <a:endParaRPr lang="en-IN"/>
          </a:p>
        </p:txBody>
      </p:sp>
    </p:spTree>
    <p:extLst>
      <p:ext uri="{BB962C8B-B14F-4D97-AF65-F5344CB8AC3E}">
        <p14:creationId xmlns:p14="http://schemas.microsoft.com/office/powerpoint/2010/main" val="2592555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25</a:t>
            </a:fld>
            <a:endParaRPr lang="en-IN"/>
          </a:p>
        </p:txBody>
      </p:sp>
    </p:spTree>
    <p:extLst>
      <p:ext uri="{BB962C8B-B14F-4D97-AF65-F5344CB8AC3E}">
        <p14:creationId xmlns:p14="http://schemas.microsoft.com/office/powerpoint/2010/main" val="12576093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24707E-2F7F-400C-85D1-D8F9F47FAD7E}" type="slidenum">
              <a:rPr lang="en-IN" smtClean="0"/>
              <a:t>26</a:t>
            </a:fld>
            <a:endParaRPr lang="en-IN"/>
          </a:p>
        </p:txBody>
      </p:sp>
    </p:spTree>
    <p:extLst>
      <p:ext uri="{BB962C8B-B14F-4D97-AF65-F5344CB8AC3E}">
        <p14:creationId xmlns:p14="http://schemas.microsoft.com/office/powerpoint/2010/main" val="35343501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a:t>
            </a:r>
            <a:r>
              <a:rPr lang="en-IN" b="1">
                <a:solidFill>
                  <a:schemeClr val="bg1"/>
                </a:solidFill>
              </a:rPr>
              <a:t>.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27</a:t>
            </a:fld>
            <a:endParaRPr lang="en-IN"/>
          </a:p>
        </p:txBody>
      </p:sp>
    </p:spTree>
    <p:extLst>
      <p:ext uri="{BB962C8B-B14F-4D97-AF65-F5344CB8AC3E}">
        <p14:creationId xmlns:p14="http://schemas.microsoft.com/office/powerpoint/2010/main" val="3905503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a:t>
            </a:r>
            <a:r>
              <a:rPr lang="en-IN" b="1">
                <a:solidFill>
                  <a:schemeClr val="bg1"/>
                </a:solidFill>
              </a:rPr>
              <a:t>.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28</a:t>
            </a:fld>
            <a:endParaRPr lang="en-IN"/>
          </a:p>
        </p:txBody>
      </p:sp>
    </p:spTree>
    <p:extLst>
      <p:ext uri="{BB962C8B-B14F-4D97-AF65-F5344CB8AC3E}">
        <p14:creationId xmlns:p14="http://schemas.microsoft.com/office/powerpoint/2010/main" val="3990790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a:t>
            </a:r>
            <a:r>
              <a:rPr lang="en-IN" b="1">
                <a:solidFill>
                  <a:schemeClr val="bg1"/>
                </a:solidFill>
              </a:rPr>
              <a:t>.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29</a:t>
            </a:fld>
            <a:endParaRPr lang="en-IN"/>
          </a:p>
        </p:txBody>
      </p:sp>
    </p:spTree>
    <p:extLst>
      <p:ext uri="{BB962C8B-B14F-4D97-AF65-F5344CB8AC3E}">
        <p14:creationId xmlns:p14="http://schemas.microsoft.com/office/powerpoint/2010/main" val="1617007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a:t>
            </a:r>
            <a:r>
              <a:rPr lang="en-IN" b="1">
                <a:solidFill>
                  <a:schemeClr val="bg1"/>
                </a:solidFill>
              </a:rPr>
              <a:t>.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3</a:t>
            </a:fld>
            <a:endParaRPr lang="en-IN"/>
          </a:p>
        </p:txBody>
      </p:sp>
    </p:spTree>
    <p:extLst>
      <p:ext uri="{BB962C8B-B14F-4D97-AF65-F5344CB8AC3E}">
        <p14:creationId xmlns:p14="http://schemas.microsoft.com/office/powerpoint/2010/main" val="187529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a:t>
            </a:r>
            <a:r>
              <a:rPr lang="en-IN" b="1">
                <a:solidFill>
                  <a:schemeClr val="bg1"/>
                </a:solidFill>
              </a:rPr>
              <a:t>.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4</a:t>
            </a:fld>
            <a:endParaRPr lang="en-IN"/>
          </a:p>
        </p:txBody>
      </p:sp>
    </p:spTree>
    <p:extLst>
      <p:ext uri="{BB962C8B-B14F-4D97-AF65-F5344CB8AC3E}">
        <p14:creationId xmlns:p14="http://schemas.microsoft.com/office/powerpoint/2010/main" val="1069546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a:t>
            </a:r>
            <a:r>
              <a:rPr lang="en-IN" b="1">
                <a:solidFill>
                  <a:schemeClr val="bg1"/>
                </a:solidFill>
              </a:rPr>
              <a:t>.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5</a:t>
            </a:fld>
            <a:endParaRPr lang="en-IN"/>
          </a:p>
        </p:txBody>
      </p:sp>
    </p:spTree>
    <p:extLst>
      <p:ext uri="{BB962C8B-B14F-4D97-AF65-F5344CB8AC3E}">
        <p14:creationId xmlns:p14="http://schemas.microsoft.com/office/powerpoint/2010/main" val="1764672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a:t>
            </a:r>
            <a:r>
              <a:rPr lang="en-IN" b="1">
                <a:solidFill>
                  <a:schemeClr val="bg1"/>
                </a:solidFill>
              </a:rPr>
              <a:t>.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6</a:t>
            </a:fld>
            <a:endParaRPr lang="en-IN"/>
          </a:p>
        </p:txBody>
      </p:sp>
    </p:spTree>
    <p:extLst>
      <p:ext uri="{BB962C8B-B14F-4D97-AF65-F5344CB8AC3E}">
        <p14:creationId xmlns:p14="http://schemas.microsoft.com/office/powerpoint/2010/main" val="1319263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a:t>
            </a:r>
            <a:r>
              <a:rPr lang="en-IN" b="1">
                <a:solidFill>
                  <a:schemeClr val="bg1"/>
                </a:solidFill>
              </a:rPr>
              <a:t>.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7</a:t>
            </a:fld>
            <a:endParaRPr lang="en-IN"/>
          </a:p>
        </p:txBody>
      </p:sp>
    </p:spTree>
    <p:extLst>
      <p:ext uri="{BB962C8B-B14F-4D97-AF65-F5344CB8AC3E}">
        <p14:creationId xmlns:p14="http://schemas.microsoft.com/office/powerpoint/2010/main" val="868235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8</a:t>
            </a:fld>
            <a:endParaRPr lang="en-IN"/>
          </a:p>
        </p:txBody>
      </p:sp>
    </p:spTree>
    <p:extLst>
      <p:ext uri="{BB962C8B-B14F-4D97-AF65-F5344CB8AC3E}">
        <p14:creationId xmlns:p14="http://schemas.microsoft.com/office/powerpoint/2010/main" val="2372361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err="1">
                <a:solidFill>
                  <a:schemeClr val="bg1"/>
                </a:solidFill>
              </a:rPr>
              <a:t>Ans</a:t>
            </a:r>
            <a:r>
              <a:rPr lang="en-IN" b="1" dirty="0">
                <a:solidFill>
                  <a:schemeClr val="bg1"/>
                </a:solidFill>
              </a:rPr>
              <a:t> . </a:t>
            </a:r>
            <a:endParaRPr lang="en-IN" dirty="0">
              <a:solidFill>
                <a:schemeClr val="bg1"/>
              </a:solidFill>
            </a:endParaRPr>
          </a:p>
        </p:txBody>
      </p:sp>
      <p:sp>
        <p:nvSpPr>
          <p:cNvPr id="4" name="Slide Number Placeholder 3"/>
          <p:cNvSpPr>
            <a:spLocks noGrp="1"/>
          </p:cNvSpPr>
          <p:nvPr>
            <p:ph type="sldNum" sz="quarter" idx="5"/>
          </p:nvPr>
        </p:nvSpPr>
        <p:spPr/>
        <p:txBody>
          <a:bodyPr/>
          <a:lstStyle/>
          <a:p>
            <a:fld id="{472A0C51-FB6D-48D2-A99D-539384CDE910}" type="slidenum">
              <a:rPr lang="en-IN" smtClean="0"/>
              <a:t>9</a:t>
            </a:fld>
            <a:endParaRPr lang="en-IN"/>
          </a:p>
        </p:txBody>
      </p:sp>
    </p:spTree>
    <p:extLst>
      <p:ext uri="{BB962C8B-B14F-4D97-AF65-F5344CB8AC3E}">
        <p14:creationId xmlns:p14="http://schemas.microsoft.com/office/powerpoint/2010/main" val="3772406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FA9700-4CC8-4599-92A4-A380B560CADD}"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3CF5D-081B-4D9D-B1D5-B640522D7ED4}" type="slidenum">
              <a:rPr lang="en-IN" smtClean="0"/>
              <a:t>‹#›</a:t>
            </a:fld>
            <a:endParaRPr lang="en-IN"/>
          </a:p>
        </p:txBody>
      </p:sp>
    </p:spTree>
    <p:extLst>
      <p:ext uri="{BB962C8B-B14F-4D97-AF65-F5344CB8AC3E}">
        <p14:creationId xmlns:p14="http://schemas.microsoft.com/office/powerpoint/2010/main" val="47881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FA9700-4CC8-4599-92A4-A380B560CADD}"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3CF5D-081B-4D9D-B1D5-B640522D7ED4}" type="slidenum">
              <a:rPr lang="en-IN" smtClean="0"/>
              <a:t>‹#›</a:t>
            </a:fld>
            <a:endParaRPr lang="en-IN"/>
          </a:p>
        </p:txBody>
      </p:sp>
    </p:spTree>
    <p:extLst>
      <p:ext uri="{BB962C8B-B14F-4D97-AF65-F5344CB8AC3E}">
        <p14:creationId xmlns:p14="http://schemas.microsoft.com/office/powerpoint/2010/main" val="160130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FA9700-4CC8-4599-92A4-A380B560CADD}"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3CF5D-081B-4D9D-B1D5-B640522D7ED4}" type="slidenum">
              <a:rPr lang="en-IN" smtClean="0"/>
              <a:t>‹#›</a:t>
            </a:fld>
            <a:endParaRPr lang="en-IN"/>
          </a:p>
        </p:txBody>
      </p:sp>
    </p:spTree>
    <p:extLst>
      <p:ext uri="{BB962C8B-B14F-4D97-AF65-F5344CB8AC3E}">
        <p14:creationId xmlns:p14="http://schemas.microsoft.com/office/powerpoint/2010/main" val="62904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DC5E7408-3641-4830-B6BC-C6E49B618247}" type="datetime1">
              <a:rPr lang="en-IN" smtClean="0"/>
              <a:t>09-03-2025</a:t>
            </a:fld>
            <a:endParaRPr lang="en-IN"/>
          </a:p>
        </p:txBody>
      </p:sp>
      <p:sp>
        <p:nvSpPr>
          <p:cNvPr id="5" name="Footer Placeholder 4"/>
          <p:cNvSpPr>
            <a:spLocks noGrp="1"/>
          </p:cNvSpPr>
          <p:nvPr>
            <p:ph type="ftr" sz="quarter" idx="11"/>
          </p:nvPr>
        </p:nvSpPr>
        <p:spPr>
          <a:xfrm>
            <a:off x="27760" y="6492875"/>
            <a:ext cx="12192000" cy="365125"/>
          </a:xfrm>
        </p:spPr>
        <p:txBody>
          <a:bodyPr/>
          <a:lstStyle>
            <a:lvl1pPr>
              <a:defRPr sz="1067" baseline="0"/>
            </a:lvl1pPr>
          </a:lstStyle>
          <a:p>
            <a:r>
              <a:rPr lang="en-IN" dirty="0"/>
              <a:t>This video is sole property of Talent Battle Pvt. Ltd. Strict penal action will be taken against unauthorized piracy of this video</a:t>
            </a:r>
          </a:p>
        </p:txBody>
      </p:sp>
      <p:sp>
        <p:nvSpPr>
          <p:cNvPr id="6" name="Slide Number Placeholder 5"/>
          <p:cNvSpPr>
            <a:spLocks noGrp="1"/>
          </p:cNvSpPr>
          <p:nvPr>
            <p:ph type="sldNum" sz="quarter" idx="12"/>
          </p:nvPr>
        </p:nvSpPr>
        <p:spPr/>
        <p:txBody>
          <a:bodyPr/>
          <a:lstStyle/>
          <a:p>
            <a:fld id="{52DA32AA-317F-4D5E-BAA7-AFC3C1A71BC3}" type="slidenum">
              <a:rPr lang="en-IN" smtClean="0"/>
              <a:t>‹#›</a:t>
            </a:fld>
            <a:endParaRPr lang="en-IN"/>
          </a:p>
        </p:txBody>
      </p:sp>
      <p:sp>
        <p:nvSpPr>
          <p:cNvPr id="8" name="Rectangle 7"/>
          <p:cNvSpPr/>
          <p:nvPr userDrawn="1"/>
        </p:nvSpPr>
        <p:spPr>
          <a:xfrm>
            <a:off x="4559829" y="1028734"/>
            <a:ext cx="2592288" cy="2784309"/>
          </a:xfrm>
          <a:prstGeom prst="rect">
            <a:avLst/>
          </a:prstGeom>
          <a:blipFill dpi="0" rotWithShape="1">
            <a:blip r:embed="rId2">
              <a:alphaModFix amt="5000"/>
            </a:blip>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Tree>
    <p:extLst>
      <p:ext uri="{BB962C8B-B14F-4D97-AF65-F5344CB8AC3E}">
        <p14:creationId xmlns:p14="http://schemas.microsoft.com/office/powerpoint/2010/main" val="162994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FA9700-4CC8-4599-92A4-A380B560CADD}"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3CF5D-081B-4D9D-B1D5-B640522D7ED4}" type="slidenum">
              <a:rPr lang="en-IN" smtClean="0"/>
              <a:t>‹#›</a:t>
            </a:fld>
            <a:endParaRPr lang="en-IN"/>
          </a:p>
        </p:txBody>
      </p:sp>
    </p:spTree>
    <p:extLst>
      <p:ext uri="{BB962C8B-B14F-4D97-AF65-F5344CB8AC3E}">
        <p14:creationId xmlns:p14="http://schemas.microsoft.com/office/powerpoint/2010/main" val="399247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FA9700-4CC8-4599-92A4-A380B560CADD}"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3CF5D-081B-4D9D-B1D5-B640522D7ED4}" type="slidenum">
              <a:rPr lang="en-IN" smtClean="0"/>
              <a:t>‹#›</a:t>
            </a:fld>
            <a:endParaRPr lang="en-IN"/>
          </a:p>
        </p:txBody>
      </p:sp>
    </p:spTree>
    <p:extLst>
      <p:ext uri="{BB962C8B-B14F-4D97-AF65-F5344CB8AC3E}">
        <p14:creationId xmlns:p14="http://schemas.microsoft.com/office/powerpoint/2010/main" val="2208861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FA9700-4CC8-4599-92A4-A380B560CADD}" type="datetimeFigureOut">
              <a:rPr lang="en-IN" smtClean="0"/>
              <a:t>09-03-2025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33CF5D-081B-4D9D-B1D5-B640522D7ED4}" type="slidenum">
              <a:rPr lang="en-IN" smtClean="0"/>
              <a:t>‹#›</a:t>
            </a:fld>
            <a:endParaRPr lang="en-IN"/>
          </a:p>
        </p:txBody>
      </p:sp>
    </p:spTree>
    <p:extLst>
      <p:ext uri="{BB962C8B-B14F-4D97-AF65-F5344CB8AC3E}">
        <p14:creationId xmlns:p14="http://schemas.microsoft.com/office/powerpoint/2010/main" val="69781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FA9700-4CC8-4599-92A4-A380B560CADD}" type="datetimeFigureOut">
              <a:rPr lang="en-IN" smtClean="0"/>
              <a:t>09-03-2025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33CF5D-081B-4D9D-B1D5-B640522D7ED4}" type="slidenum">
              <a:rPr lang="en-IN" smtClean="0"/>
              <a:t>‹#›</a:t>
            </a:fld>
            <a:endParaRPr lang="en-IN"/>
          </a:p>
        </p:txBody>
      </p:sp>
    </p:spTree>
    <p:extLst>
      <p:ext uri="{BB962C8B-B14F-4D97-AF65-F5344CB8AC3E}">
        <p14:creationId xmlns:p14="http://schemas.microsoft.com/office/powerpoint/2010/main" val="2841704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FA9700-4CC8-4599-92A4-A380B560CADD}" type="datetimeFigureOut">
              <a:rPr lang="en-IN" smtClean="0"/>
              <a:t>09-03-2025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33CF5D-081B-4D9D-B1D5-B640522D7ED4}" type="slidenum">
              <a:rPr lang="en-IN" smtClean="0"/>
              <a:t>‹#›</a:t>
            </a:fld>
            <a:endParaRPr lang="en-IN"/>
          </a:p>
        </p:txBody>
      </p:sp>
    </p:spTree>
    <p:extLst>
      <p:ext uri="{BB962C8B-B14F-4D97-AF65-F5344CB8AC3E}">
        <p14:creationId xmlns:p14="http://schemas.microsoft.com/office/powerpoint/2010/main" val="3162969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A9700-4CC8-4599-92A4-A380B560CADD}" type="datetimeFigureOut">
              <a:rPr lang="en-IN" smtClean="0"/>
              <a:t>09-03-2025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33CF5D-081B-4D9D-B1D5-B640522D7ED4}" type="slidenum">
              <a:rPr lang="en-IN" smtClean="0"/>
              <a:t>‹#›</a:t>
            </a:fld>
            <a:endParaRPr lang="en-IN"/>
          </a:p>
        </p:txBody>
      </p:sp>
    </p:spTree>
    <p:extLst>
      <p:ext uri="{BB962C8B-B14F-4D97-AF65-F5344CB8AC3E}">
        <p14:creationId xmlns:p14="http://schemas.microsoft.com/office/powerpoint/2010/main" val="126076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FA9700-4CC8-4599-92A4-A380B560CADD}" type="datetimeFigureOut">
              <a:rPr lang="en-IN" smtClean="0"/>
              <a:t>09-03-2025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33CF5D-081B-4D9D-B1D5-B640522D7ED4}" type="slidenum">
              <a:rPr lang="en-IN" smtClean="0"/>
              <a:t>‹#›</a:t>
            </a:fld>
            <a:endParaRPr lang="en-IN"/>
          </a:p>
        </p:txBody>
      </p:sp>
    </p:spTree>
    <p:extLst>
      <p:ext uri="{BB962C8B-B14F-4D97-AF65-F5344CB8AC3E}">
        <p14:creationId xmlns:p14="http://schemas.microsoft.com/office/powerpoint/2010/main" val="419454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FA9700-4CC8-4599-92A4-A380B560CADD}" type="datetimeFigureOut">
              <a:rPr lang="en-IN" smtClean="0"/>
              <a:t>09-03-2025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33CF5D-081B-4D9D-B1D5-B640522D7ED4}" type="slidenum">
              <a:rPr lang="en-IN" smtClean="0"/>
              <a:t>‹#›</a:t>
            </a:fld>
            <a:endParaRPr lang="en-IN"/>
          </a:p>
        </p:txBody>
      </p:sp>
    </p:spTree>
    <p:extLst>
      <p:ext uri="{BB962C8B-B14F-4D97-AF65-F5344CB8AC3E}">
        <p14:creationId xmlns:p14="http://schemas.microsoft.com/office/powerpoint/2010/main" val="185313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FA9700-4CC8-4599-92A4-A380B560CADD}" type="datetimeFigureOut">
              <a:rPr lang="en-IN" smtClean="0"/>
              <a:t>09-03-2025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3CF5D-081B-4D9D-B1D5-B640522D7ED4}" type="slidenum">
              <a:rPr lang="en-IN" smtClean="0"/>
              <a:t>‹#›</a:t>
            </a:fld>
            <a:endParaRPr lang="en-IN"/>
          </a:p>
        </p:txBody>
      </p:sp>
    </p:spTree>
    <p:extLst>
      <p:ext uri="{BB962C8B-B14F-4D97-AF65-F5344CB8AC3E}">
        <p14:creationId xmlns:p14="http://schemas.microsoft.com/office/powerpoint/2010/main" val="2286118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xmlns="" id="{D329DDE1-55A9-CC8F-1A40-80293626B4C7}"/>
              </a:ext>
            </a:extLst>
          </p:cNvPr>
          <p:cNvSpPr txBox="1"/>
          <p:nvPr/>
        </p:nvSpPr>
        <p:spPr>
          <a:xfrm>
            <a:off x="3049229" y="751862"/>
            <a:ext cx="6098458" cy="707886"/>
          </a:xfrm>
          <a:prstGeom prst="rect">
            <a:avLst/>
          </a:prstGeom>
          <a:noFill/>
        </p:spPr>
        <p:txBody>
          <a:bodyPr wrap="square">
            <a:spAutoFit/>
          </a:bodyPr>
          <a:lstStyle/>
          <a:p>
            <a:pPr algn="ctr"/>
            <a:r>
              <a:rPr lang="en-IN" sz="4000" b="1" i="0" dirty="0">
                <a:solidFill>
                  <a:schemeClr val="bg1"/>
                </a:solidFill>
                <a:effectLst/>
                <a:latin typeface="Nunito sans" pitchFamily="2" charset="0"/>
              </a:rPr>
              <a:t>TCS Coding Questions</a:t>
            </a:r>
          </a:p>
        </p:txBody>
      </p:sp>
    </p:spTree>
    <p:extLst>
      <p:ext uri="{BB962C8B-B14F-4D97-AF65-F5344CB8AC3E}">
        <p14:creationId xmlns:p14="http://schemas.microsoft.com/office/powerpoint/2010/main" val="2219621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5F114C83-8033-E67B-9584-84CA05900004}"/>
              </a:ext>
            </a:extLst>
          </p:cNvPr>
          <p:cNvSpPr txBox="1"/>
          <p:nvPr/>
        </p:nvSpPr>
        <p:spPr>
          <a:xfrm>
            <a:off x="309716" y="144869"/>
            <a:ext cx="11636478" cy="6818149"/>
          </a:xfrm>
          <a:prstGeom prst="rect">
            <a:avLst/>
          </a:prstGeom>
          <a:noFill/>
        </p:spPr>
        <p:txBody>
          <a:bodyPr wrap="square">
            <a:spAutoFit/>
          </a:bodyPr>
          <a:lstStyle/>
          <a:p>
            <a:pPr marL="0" marR="0" algn="just">
              <a:spcBef>
                <a:spcPts val="0"/>
              </a:spcBef>
              <a:spcAft>
                <a:spcPts val="600"/>
              </a:spcAft>
            </a:pPr>
            <a:r>
              <a:rPr lang="en-IN" b="1" u="sng" dirty="0">
                <a:solidFill>
                  <a:schemeClr val="bg1"/>
                </a:solidFill>
                <a:effectLst/>
                <a:latin typeface="Nunito Sans" pitchFamily="2" charset="0"/>
                <a:ea typeface="Times New Roman" panose="02020603050405020304" pitchFamily="18" charset="0"/>
              </a:rPr>
              <a:t>Minting Mints</a:t>
            </a:r>
            <a:endParaRPr lang="en-IN" sz="1400" b="1"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1200"/>
              </a:spcAft>
            </a:pPr>
            <a:r>
              <a:rPr lang="en-IN" sz="1600" b="1" dirty="0">
                <a:solidFill>
                  <a:schemeClr val="bg1"/>
                </a:solidFill>
                <a:effectLst/>
                <a:latin typeface="OpenSans"/>
                <a:ea typeface="Times New Roman" panose="02020603050405020304" pitchFamily="18" charset="0"/>
              </a:rPr>
              <a:t>Problem statement:</a:t>
            </a:r>
            <a:endParaRPr lang="en-IN" sz="1200"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1200"/>
              </a:spcAft>
            </a:pPr>
            <a:r>
              <a:rPr lang="en-IN" sz="1600" dirty="0">
                <a:solidFill>
                  <a:schemeClr val="bg1"/>
                </a:solidFill>
                <a:effectLst/>
                <a:latin typeface="OpenSans"/>
                <a:ea typeface="Times New Roman" panose="02020603050405020304" pitchFamily="18" charset="0"/>
              </a:rPr>
              <a:t>It was one of the places, where people need to get their provisions only through fair price (“ration”) shops. As the elder had domestic and official work to attend to, their wards were asked to buy the items from these shops. Needless to say, there was a long queue of boys and girls. To minimize the tedium of standing in the serpentine queue, the kids were given mints. I went to the last boy in the queue and asked him how many mints he has. He said that the number of mints he has is one less than the sum of all the mints of kids standing before him in the queue. So I went to the penultimate kid to know how many minutes she has.</a:t>
            </a:r>
            <a:endParaRPr lang="en-IN" sz="1200"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1200"/>
              </a:spcAft>
            </a:pPr>
            <a:r>
              <a:rPr lang="en-IN" sz="1600" dirty="0">
                <a:solidFill>
                  <a:schemeClr val="bg1"/>
                </a:solidFill>
                <a:effectLst/>
                <a:latin typeface="OpenSans"/>
                <a:ea typeface="Times New Roman" panose="02020603050405020304" pitchFamily="18" charset="0"/>
              </a:rPr>
              <a:t>She said that if I add all the mints of kids before her and subtract one from it, the result equals the mints she has. It seemed to be a uniform response from everyone. So, I went to the boy at the head of the queue consoling myself that he would not give the same response as others. He said, “I have four mints”.</a:t>
            </a:r>
            <a:endParaRPr lang="en-IN" sz="1200"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1200"/>
              </a:spcAft>
            </a:pPr>
            <a:r>
              <a:rPr lang="en-IN" sz="1600" dirty="0">
                <a:solidFill>
                  <a:schemeClr val="bg1"/>
                </a:solidFill>
                <a:effectLst/>
                <a:latin typeface="OpenSans"/>
                <a:ea typeface="Times New Roman" panose="02020603050405020304" pitchFamily="18" charset="0"/>
              </a:rPr>
              <a:t>Given the number of the first kid’s mints (n) and the length (</a:t>
            </a:r>
            <a:r>
              <a:rPr lang="en-IN" sz="1600" dirty="0" err="1">
                <a:solidFill>
                  <a:schemeClr val="bg1"/>
                </a:solidFill>
                <a:effectLst/>
                <a:latin typeface="OpenSans"/>
                <a:ea typeface="Times New Roman" panose="02020603050405020304" pitchFamily="18" charset="0"/>
              </a:rPr>
              <a:t>len</a:t>
            </a:r>
            <a:r>
              <a:rPr lang="en-IN" sz="1600" dirty="0">
                <a:solidFill>
                  <a:schemeClr val="bg1"/>
                </a:solidFill>
                <a:effectLst/>
                <a:latin typeface="OpenSans"/>
                <a:ea typeface="Times New Roman" panose="02020603050405020304" pitchFamily="18" charset="0"/>
              </a:rPr>
              <a:t>) of the queue as input, write a program to display the total number of mints with all the kids.</a:t>
            </a:r>
            <a:endParaRPr lang="en-IN" sz="1200" dirty="0">
              <a:solidFill>
                <a:schemeClr val="bg1"/>
              </a:solidFill>
              <a:effectLst/>
              <a:latin typeface="Times New Roman" panose="02020603050405020304" pitchFamily="18" charset="0"/>
              <a:ea typeface="Times New Roman" panose="02020603050405020304" pitchFamily="18" charset="0"/>
            </a:endParaRPr>
          </a:p>
          <a:p>
            <a:pPr marL="0" marR="0" algn="just">
              <a:lnSpc>
                <a:spcPts val="2100"/>
              </a:lnSpc>
              <a:spcBef>
                <a:spcPts val="0"/>
              </a:spcBef>
              <a:spcAft>
                <a:spcPts val="1200"/>
              </a:spcAft>
            </a:pPr>
            <a:r>
              <a:rPr lang="en-IN" sz="1600" b="1" dirty="0">
                <a:solidFill>
                  <a:schemeClr val="bg1"/>
                </a:solidFill>
                <a:effectLst/>
                <a:latin typeface="OpenSans"/>
                <a:ea typeface="Times New Roman" panose="02020603050405020304" pitchFamily="18" charset="0"/>
              </a:rPr>
              <a:t>constraints:</a:t>
            </a:r>
            <a:endParaRPr lang="en-IN" sz="1200" dirty="0">
              <a:solidFill>
                <a:schemeClr val="bg1"/>
              </a:solidFill>
              <a:effectLst/>
              <a:latin typeface="Times New Roman" panose="02020603050405020304" pitchFamily="18" charset="0"/>
              <a:ea typeface="Times New Roman" panose="02020603050405020304" pitchFamily="18" charset="0"/>
            </a:endParaRPr>
          </a:p>
          <a:p>
            <a:pPr marL="0" marR="0" algn="just">
              <a:lnSpc>
                <a:spcPts val="2100"/>
              </a:lnSpc>
              <a:spcBef>
                <a:spcPts val="0"/>
              </a:spcBef>
              <a:spcAft>
                <a:spcPts val="1200"/>
              </a:spcAft>
            </a:pPr>
            <a:r>
              <a:rPr lang="en-IN" sz="1600" dirty="0">
                <a:solidFill>
                  <a:schemeClr val="bg1"/>
                </a:solidFill>
                <a:effectLst/>
                <a:latin typeface="OpenSans"/>
                <a:ea typeface="Times New Roman" panose="02020603050405020304" pitchFamily="18" charset="0"/>
              </a:rPr>
              <a:t>2&lt;n&lt;10</a:t>
            </a:r>
            <a:endParaRPr lang="en-IN" sz="1200" dirty="0">
              <a:solidFill>
                <a:schemeClr val="bg1"/>
              </a:solidFill>
              <a:effectLst/>
              <a:latin typeface="Times New Roman" panose="02020603050405020304" pitchFamily="18" charset="0"/>
              <a:ea typeface="Times New Roman" panose="02020603050405020304" pitchFamily="18" charset="0"/>
            </a:endParaRPr>
          </a:p>
          <a:p>
            <a:pPr marL="0" marR="0" algn="just">
              <a:lnSpc>
                <a:spcPts val="2100"/>
              </a:lnSpc>
              <a:spcBef>
                <a:spcPts val="0"/>
              </a:spcBef>
              <a:spcAft>
                <a:spcPts val="1200"/>
              </a:spcAft>
            </a:pPr>
            <a:r>
              <a:rPr lang="en-IN" sz="1600" dirty="0">
                <a:solidFill>
                  <a:schemeClr val="bg1"/>
                </a:solidFill>
                <a:effectLst/>
                <a:latin typeface="OpenSans"/>
                <a:ea typeface="Times New Roman" panose="02020603050405020304" pitchFamily="18" charset="0"/>
              </a:rPr>
              <a:t>1&lt;</a:t>
            </a:r>
            <a:r>
              <a:rPr lang="en-IN" sz="1600" dirty="0" err="1">
                <a:solidFill>
                  <a:schemeClr val="bg1"/>
                </a:solidFill>
                <a:effectLst/>
                <a:latin typeface="OpenSans"/>
                <a:ea typeface="Times New Roman" panose="02020603050405020304" pitchFamily="18" charset="0"/>
              </a:rPr>
              <a:t>len</a:t>
            </a:r>
            <a:r>
              <a:rPr lang="en-IN" sz="1600" dirty="0">
                <a:solidFill>
                  <a:schemeClr val="bg1"/>
                </a:solidFill>
                <a:effectLst/>
                <a:latin typeface="OpenSans"/>
                <a:ea typeface="Times New Roman" panose="02020603050405020304" pitchFamily="18" charset="0"/>
              </a:rPr>
              <a:t>&lt;20</a:t>
            </a:r>
            <a:endParaRPr lang="en-IN" sz="1200" dirty="0">
              <a:solidFill>
                <a:schemeClr val="bg1"/>
              </a:solidFill>
              <a:effectLst/>
              <a:latin typeface="Times New Roman" panose="02020603050405020304" pitchFamily="18" charset="0"/>
              <a:ea typeface="Times New Roman" panose="02020603050405020304" pitchFamily="18" charset="0"/>
            </a:endParaRPr>
          </a:p>
          <a:p>
            <a:pPr marL="0" marR="0" algn="just">
              <a:lnSpc>
                <a:spcPts val="2100"/>
              </a:lnSpc>
              <a:spcBef>
                <a:spcPts val="0"/>
              </a:spcBef>
              <a:spcAft>
                <a:spcPts val="1200"/>
              </a:spcAft>
            </a:pPr>
            <a:r>
              <a:rPr lang="en-IN" sz="1600" b="1" dirty="0">
                <a:solidFill>
                  <a:schemeClr val="bg1"/>
                </a:solidFill>
                <a:effectLst/>
                <a:latin typeface="OpenSans"/>
                <a:ea typeface="Times New Roman" panose="02020603050405020304" pitchFamily="18" charset="0"/>
              </a:rPr>
              <a:t>Input#1:</a:t>
            </a:r>
            <a:endParaRPr lang="en-IN" sz="1200" dirty="0">
              <a:solidFill>
                <a:schemeClr val="bg1"/>
              </a:solidFill>
              <a:effectLst/>
              <a:latin typeface="Times New Roman" panose="02020603050405020304" pitchFamily="18" charset="0"/>
              <a:ea typeface="Times New Roman" panose="02020603050405020304" pitchFamily="18" charset="0"/>
            </a:endParaRPr>
          </a:p>
          <a:p>
            <a:pPr marL="0" marR="0" algn="just">
              <a:lnSpc>
                <a:spcPts val="2100"/>
              </a:lnSpc>
              <a:spcBef>
                <a:spcPts val="0"/>
              </a:spcBef>
              <a:spcAft>
                <a:spcPts val="1200"/>
              </a:spcAft>
            </a:pPr>
            <a:r>
              <a:rPr lang="en-IN" sz="1600" dirty="0">
                <a:solidFill>
                  <a:schemeClr val="bg1"/>
                </a:solidFill>
                <a:effectLst/>
                <a:latin typeface="OpenSans"/>
                <a:ea typeface="Times New Roman" panose="02020603050405020304" pitchFamily="18" charset="0"/>
              </a:rPr>
              <a:t>4 2</a:t>
            </a:r>
            <a:endParaRPr lang="en-IN" sz="1200" dirty="0">
              <a:solidFill>
                <a:schemeClr val="bg1"/>
              </a:solidFill>
              <a:effectLst/>
              <a:latin typeface="Times New Roman" panose="02020603050405020304" pitchFamily="18" charset="0"/>
              <a:ea typeface="Times New Roman" panose="02020603050405020304" pitchFamily="18" charset="0"/>
            </a:endParaRPr>
          </a:p>
          <a:p>
            <a:pPr marL="0" marR="0" algn="just">
              <a:lnSpc>
                <a:spcPts val="2100"/>
              </a:lnSpc>
              <a:spcBef>
                <a:spcPts val="0"/>
              </a:spcBef>
              <a:spcAft>
                <a:spcPts val="1200"/>
              </a:spcAft>
            </a:pPr>
            <a:r>
              <a:rPr lang="en-IN" sz="1600" b="1" dirty="0">
                <a:solidFill>
                  <a:schemeClr val="bg1"/>
                </a:solidFill>
                <a:effectLst/>
                <a:latin typeface="OpenSans"/>
                <a:ea typeface="Times New Roman" panose="02020603050405020304" pitchFamily="18" charset="0"/>
              </a:rPr>
              <a:t>Output:</a:t>
            </a:r>
            <a:endParaRPr lang="en-IN" sz="1200" dirty="0">
              <a:solidFill>
                <a:schemeClr val="bg1"/>
              </a:solidFill>
              <a:effectLst/>
              <a:latin typeface="Times New Roman" panose="02020603050405020304" pitchFamily="18" charset="0"/>
              <a:ea typeface="Times New Roman" panose="02020603050405020304" pitchFamily="18" charset="0"/>
            </a:endParaRPr>
          </a:p>
          <a:p>
            <a:pPr marL="0" marR="0" algn="just">
              <a:lnSpc>
                <a:spcPts val="2100"/>
              </a:lnSpc>
              <a:spcBef>
                <a:spcPts val="0"/>
              </a:spcBef>
              <a:spcAft>
                <a:spcPts val="1200"/>
              </a:spcAft>
            </a:pPr>
            <a:r>
              <a:rPr lang="en-IN" sz="1600" dirty="0">
                <a:solidFill>
                  <a:schemeClr val="bg1"/>
                </a:solidFill>
                <a:effectLst/>
                <a:latin typeface="OpenSans"/>
                <a:ea typeface="Times New Roman" panose="02020603050405020304" pitchFamily="18" charset="0"/>
              </a:rPr>
              <a:t>7</a:t>
            </a:r>
            <a:endParaRPr lang="en-IN" sz="12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86410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7B48E25B-1504-AA6D-74B6-132C73140F7B}"/>
              </a:ext>
            </a:extLst>
          </p:cNvPr>
          <p:cNvSpPr txBox="1"/>
          <p:nvPr/>
        </p:nvSpPr>
        <p:spPr>
          <a:xfrm>
            <a:off x="353960" y="399927"/>
            <a:ext cx="11312013" cy="5632311"/>
          </a:xfrm>
          <a:prstGeom prst="rect">
            <a:avLst/>
          </a:prstGeom>
          <a:noFill/>
        </p:spPr>
        <p:txBody>
          <a:bodyPr wrap="square">
            <a:spAutoFit/>
          </a:bodyPr>
          <a:lstStyle/>
          <a:p>
            <a:pPr algn="just"/>
            <a:r>
              <a:rPr lang="en-US" sz="2400" i="0" dirty="0">
                <a:solidFill>
                  <a:schemeClr val="bg1"/>
                </a:solidFill>
                <a:effectLst/>
                <a:latin typeface="Aparajita" panose="02020603050405020304" pitchFamily="18" charset="0"/>
                <a:cs typeface="Aparajita" panose="02020603050405020304" pitchFamily="18" charset="0"/>
              </a:rPr>
              <a:t>Problem Statement:</a:t>
            </a:r>
          </a:p>
          <a:p>
            <a:pPr algn="just"/>
            <a:endParaRPr lang="en-US" sz="2400" dirty="0">
              <a:solidFill>
                <a:schemeClr val="bg1"/>
              </a:solidFill>
              <a:latin typeface="Aparajita" panose="02020603050405020304" pitchFamily="18" charset="0"/>
              <a:cs typeface="Aparajita" panose="02020603050405020304" pitchFamily="18" charset="0"/>
            </a:endParaRPr>
          </a:p>
          <a:p>
            <a:pPr algn="just"/>
            <a:r>
              <a:rPr lang="en-US" sz="2400" i="0" dirty="0">
                <a:solidFill>
                  <a:schemeClr val="bg1"/>
                </a:solidFill>
                <a:effectLst/>
                <a:latin typeface="Aparajita" panose="02020603050405020304" pitchFamily="18" charset="0"/>
                <a:cs typeface="Aparajita" panose="02020603050405020304" pitchFamily="18" charset="0"/>
              </a:rPr>
              <a:t>Write a program to find whether the given number is strong or not?</a:t>
            </a:r>
          </a:p>
          <a:p>
            <a:pPr algn="just"/>
            <a:endParaRPr lang="en-US" sz="2400" dirty="0">
              <a:solidFill>
                <a:schemeClr val="bg1"/>
              </a:solidFill>
              <a:latin typeface="Aparajita" panose="02020603050405020304" pitchFamily="18" charset="0"/>
              <a:cs typeface="Aparajita" panose="02020603050405020304" pitchFamily="18" charset="0"/>
            </a:endParaRPr>
          </a:p>
          <a:p>
            <a:pPr algn="just"/>
            <a:r>
              <a:rPr lang="en-US" sz="2400" i="0" dirty="0">
                <a:solidFill>
                  <a:schemeClr val="bg1"/>
                </a:solidFill>
                <a:effectLst/>
                <a:latin typeface="Aparajita" panose="02020603050405020304" pitchFamily="18" charset="0"/>
                <a:cs typeface="Aparajita" panose="02020603050405020304" pitchFamily="18" charset="0"/>
              </a:rPr>
              <a:t>A number is said to be strong if sum of factorial of digits is equal to the original numbers.</a:t>
            </a:r>
          </a:p>
          <a:p>
            <a:pPr algn="just"/>
            <a:endParaRPr lang="en-US" sz="2400" dirty="0">
              <a:solidFill>
                <a:schemeClr val="bg1"/>
              </a:solidFill>
              <a:latin typeface="Aparajita" panose="02020603050405020304" pitchFamily="18" charset="0"/>
              <a:cs typeface="Aparajita" panose="02020603050405020304" pitchFamily="18" charset="0"/>
            </a:endParaRPr>
          </a:p>
          <a:p>
            <a:pPr algn="just"/>
            <a:r>
              <a:rPr lang="en-US" sz="2400" i="0" dirty="0">
                <a:solidFill>
                  <a:schemeClr val="bg1"/>
                </a:solidFill>
                <a:effectLst/>
                <a:latin typeface="Aparajita" panose="02020603050405020304" pitchFamily="18" charset="0"/>
                <a:cs typeface="Aparajita" panose="02020603050405020304" pitchFamily="18" charset="0"/>
              </a:rPr>
              <a:t>Example: 145</a:t>
            </a:r>
          </a:p>
          <a:p>
            <a:pPr algn="just"/>
            <a:r>
              <a:rPr lang="en-US" sz="2400" dirty="0">
                <a:solidFill>
                  <a:schemeClr val="bg1"/>
                </a:solidFill>
                <a:latin typeface="Aparajita" panose="02020603050405020304" pitchFamily="18" charset="0"/>
                <a:cs typeface="Aparajita" panose="02020603050405020304" pitchFamily="18" charset="0"/>
              </a:rPr>
              <a:t>1! + 4! + 5! = 1 +24 +120 =145</a:t>
            </a:r>
          </a:p>
          <a:p>
            <a:pPr algn="just"/>
            <a:endParaRPr lang="en-US" sz="2400" i="0" dirty="0">
              <a:solidFill>
                <a:schemeClr val="bg1"/>
              </a:solidFill>
              <a:effectLst/>
              <a:latin typeface="Aparajita" panose="02020603050405020304" pitchFamily="18" charset="0"/>
              <a:cs typeface="Aparajita" panose="02020603050405020304" pitchFamily="18" charset="0"/>
            </a:endParaRPr>
          </a:p>
          <a:p>
            <a:pPr algn="just"/>
            <a:r>
              <a:rPr lang="en-US" sz="2400" dirty="0">
                <a:solidFill>
                  <a:schemeClr val="bg1"/>
                </a:solidFill>
                <a:latin typeface="Aparajita" panose="02020603050405020304" pitchFamily="18" charset="0"/>
                <a:cs typeface="Aparajita" panose="02020603050405020304" pitchFamily="18" charset="0"/>
              </a:rPr>
              <a:t>Input:</a:t>
            </a:r>
          </a:p>
          <a:p>
            <a:pPr algn="just"/>
            <a:r>
              <a:rPr lang="en-US" sz="2400" i="0" dirty="0">
                <a:solidFill>
                  <a:schemeClr val="bg1"/>
                </a:solidFill>
                <a:effectLst/>
                <a:latin typeface="Aparajita" panose="02020603050405020304" pitchFamily="18" charset="0"/>
                <a:cs typeface="Aparajita" panose="02020603050405020304" pitchFamily="18" charset="0"/>
              </a:rPr>
              <a:t>145</a:t>
            </a:r>
          </a:p>
          <a:p>
            <a:pPr algn="just"/>
            <a:r>
              <a:rPr lang="en-US" sz="2400" dirty="0">
                <a:solidFill>
                  <a:schemeClr val="bg1"/>
                </a:solidFill>
                <a:latin typeface="Aparajita" panose="02020603050405020304" pitchFamily="18" charset="0"/>
                <a:cs typeface="Aparajita" panose="02020603050405020304" pitchFamily="18" charset="0"/>
              </a:rPr>
              <a:t>Output:</a:t>
            </a:r>
          </a:p>
          <a:p>
            <a:pPr algn="just"/>
            <a:r>
              <a:rPr lang="en-US" sz="2400" i="0" dirty="0">
                <a:solidFill>
                  <a:schemeClr val="bg1"/>
                </a:solidFill>
                <a:effectLst/>
                <a:latin typeface="Aparajita" panose="02020603050405020304" pitchFamily="18" charset="0"/>
                <a:cs typeface="Aparajita" panose="02020603050405020304" pitchFamily="18" charset="0"/>
              </a:rPr>
              <a:t>Yes</a:t>
            </a:r>
          </a:p>
          <a:p>
            <a:pPr algn="just"/>
            <a:r>
              <a:rPr lang="en-US" sz="2400" dirty="0">
                <a:solidFill>
                  <a:schemeClr val="bg1"/>
                </a:solidFill>
                <a:latin typeface="Aparajita" panose="02020603050405020304" pitchFamily="18" charset="0"/>
                <a:cs typeface="Aparajita" panose="02020603050405020304" pitchFamily="18" charset="0"/>
              </a:rPr>
              <a:t>Input: 123</a:t>
            </a:r>
          </a:p>
          <a:p>
            <a:pPr algn="just"/>
            <a:r>
              <a:rPr lang="en-US" sz="2400" i="0" dirty="0">
                <a:solidFill>
                  <a:schemeClr val="bg1"/>
                </a:solidFill>
                <a:effectLst/>
                <a:latin typeface="Aparajita" panose="02020603050405020304" pitchFamily="18" charset="0"/>
                <a:cs typeface="Aparajita" panose="02020603050405020304" pitchFamily="18" charset="0"/>
              </a:rPr>
              <a:t>Output: No </a:t>
            </a:r>
          </a:p>
        </p:txBody>
      </p:sp>
    </p:spTree>
    <p:extLst>
      <p:ext uri="{BB962C8B-B14F-4D97-AF65-F5344CB8AC3E}">
        <p14:creationId xmlns:p14="http://schemas.microsoft.com/office/powerpoint/2010/main" val="2518413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BA70F9ED-7672-ED65-2C6F-0DF10AF66045}"/>
              </a:ext>
            </a:extLst>
          </p:cNvPr>
          <p:cNvSpPr txBox="1"/>
          <p:nvPr/>
        </p:nvSpPr>
        <p:spPr>
          <a:xfrm>
            <a:off x="373625" y="227808"/>
            <a:ext cx="6926827" cy="5777031"/>
          </a:xfrm>
          <a:prstGeom prst="rect">
            <a:avLst/>
          </a:prstGeom>
          <a:noFill/>
        </p:spPr>
        <p:txBody>
          <a:bodyPr wrap="square">
            <a:spAutoFit/>
          </a:bodyPr>
          <a:lstStyle/>
          <a:p>
            <a:pPr algn="just">
              <a:lnSpc>
                <a:spcPct val="150000"/>
              </a:lnSpc>
            </a:pPr>
            <a:r>
              <a:rPr lang="en-IN" sz="1600" dirty="0">
                <a:solidFill>
                  <a:schemeClr val="bg1"/>
                </a:solidFill>
                <a:latin typeface="Aptos" panose="020B0004020202020204" pitchFamily="34" charset="0"/>
              </a:rPr>
              <a:t>Problem Statement:</a:t>
            </a:r>
          </a:p>
          <a:p>
            <a:pPr algn="just">
              <a:lnSpc>
                <a:spcPct val="150000"/>
              </a:lnSpc>
            </a:pPr>
            <a:r>
              <a:rPr lang="en-IN" sz="1600" dirty="0">
                <a:solidFill>
                  <a:schemeClr val="bg1"/>
                </a:solidFill>
                <a:latin typeface="Aptos" panose="020B0004020202020204" pitchFamily="34" charset="0"/>
              </a:rPr>
              <a:t>Write a function int </a:t>
            </a:r>
            <a:r>
              <a:rPr lang="en-IN" sz="1600" dirty="0" err="1">
                <a:solidFill>
                  <a:schemeClr val="bg1"/>
                </a:solidFill>
                <a:latin typeface="Aptos" panose="020B0004020202020204" pitchFamily="34" charset="0"/>
              </a:rPr>
              <a:t>isPalindrome</a:t>
            </a:r>
            <a:r>
              <a:rPr lang="en-IN" sz="1600" dirty="0">
                <a:solidFill>
                  <a:schemeClr val="bg1"/>
                </a:solidFill>
                <a:latin typeface="Aptos" panose="020B0004020202020204" pitchFamily="34" charset="0"/>
              </a:rPr>
              <a:t>(char </a:t>
            </a:r>
            <a:r>
              <a:rPr lang="en-IN" sz="1600" dirty="0" err="1">
                <a:solidFill>
                  <a:schemeClr val="bg1"/>
                </a:solidFill>
                <a:latin typeface="Aptos" panose="020B0004020202020204" pitchFamily="34" charset="0"/>
              </a:rPr>
              <a:t>inputStr</a:t>
            </a:r>
            <a:r>
              <a:rPr lang="en-IN" sz="1600" dirty="0">
                <a:solidFill>
                  <a:schemeClr val="bg1"/>
                </a:solidFill>
                <a:latin typeface="Aptos" panose="020B0004020202020204" pitchFamily="34" charset="0"/>
              </a:rPr>
              <a:t>[], int length) to check whether the given string </a:t>
            </a:r>
            <a:r>
              <a:rPr lang="en-IN" sz="1600" dirty="0" err="1">
                <a:solidFill>
                  <a:schemeClr val="bg1"/>
                </a:solidFill>
                <a:latin typeface="Aptos" panose="020B0004020202020204" pitchFamily="34" charset="0"/>
              </a:rPr>
              <a:t>inputStr</a:t>
            </a:r>
            <a:r>
              <a:rPr lang="en-IN" sz="1600" dirty="0">
                <a:solidFill>
                  <a:schemeClr val="bg1"/>
                </a:solidFill>
                <a:latin typeface="Aptos" panose="020B0004020202020204" pitchFamily="34" charset="0"/>
              </a:rPr>
              <a:t> is a palindrome or not.</a:t>
            </a:r>
          </a:p>
          <a:p>
            <a:pPr algn="just">
              <a:lnSpc>
                <a:spcPct val="150000"/>
              </a:lnSpc>
            </a:pPr>
            <a:r>
              <a:rPr lang="en-IN" sz="1600" dirty="0">
                <a:solidFill>
                  <a:schemeClr val="bg1"/>
                </a:solidFill>
                <a:latin typeface="Aptos" panose="020B0004020202020204" pitchFamily="34" charset="0"/>
              </a:rPr>
              <a:t>Note that the argument length specifies the length of the string, that is the number of characters in the string. </a:t>
            </a:r>
          </a:p>
          <a:p>
            <a:pPr algn="just">
              <a:lnSpc>
                <a:spcPct val="150000"/>
              </a:lnSpc>
            </a:pPr>
            <a:r>
              <a:rPr lang="en-IN" sz="1600" dirty="0">
                <a:solidFill>
                  <a:schemeClr val="bg1"/>
                </a:solidFill>
                <a:latin typeface="Aptos" panose="020B0004020202020204" pitchFamily="34" charset="0"/>
              </a:rPr>
              <a:t>A string is a palindrome if it reads the same from left to right and right to left. </a:t>
            </a:r>
          </a:p>
          <a:p>
            <a:pPr algn="just">
              <a:lnSpc>
                <a:spcPct val="150000"/>
              </a:lnSpc>
            </a:pPr>
            <a:r>
              <a:rPr lang="en-IN" sz="1600" dirty="0">
                <a:solidFill>
                  <a:schemeClr val="bg1"/>
                </a:solidFill>
                <a:latin typeface="Aptos" panose="020B0004020202020204" pitchFamily="34" charset="0"/>
              </a:rPr>
              <a:t>For example, DEED and 383 are palindromes. </a:t>
            </a:r>
          </a:p>
          <a:p>
            <a:pPr algn="just">
              <a:lnSpc>
                <a:spcPct val="150000"/>
              </a:lnSpc>
            </a:pPr>
            <a:r>
              <a:rPr lang="en-IN" sz="1600" dirty="0">
                <a:solidFill>
                  <a:schemeClr val="bg1"/>
                </a:solidFill>
                <a:latin typeface="Aptos" panose="020B0004020202020204" pitchFamily="34" charset="0"/>
              </a:rPr>
              <a:t>The function should return 1 if the string is palindrome otherwise it should return 0. </a:t>
            </a:r>
          </a:p>
          <a:p>
            <a:pPr algn="just">
              <a:lnSpc>
                <a:spcPct val="150000"/>
              </a:lnSpc>
            </a:pPr>
            <a:r>
              <a:rPr lang="en-IN" sz="1600" dirty="0">
                <a:solidFill>
                  <a:schemeClr val="bg1"/>
                </a:solidFill>
                <a:latin typeface="Aptos" panose="020B0004020202020204" pitchFamily="34" charset="0"/>
              </a:rPr>
              <a:t>The </a:t>
            </a:r>
            <a:r>
              <a:rPr lang="en-IN" sz="1600" dirty="0" err="1">
                <a:solidFill>
                  <a:schemeClr val="bg1"/>
                </a:solidFill>
                <a:latin typeface="Aptos" panose="020B0004020202020204" pitchFamily="34" charset="0"/>
              </a:rPr>
              <a:t>functin</a:t>
            </a:r>
            <a:r>
              <a:rPr lang="en-IN" sz="1600" dirty="0">
                <a:solidFill>
                  <a:schemeClr val="bg1"/>
                </a:solidFill>
                <a:latin typeface="Aptos" panose="020B0004020202020204" pitchFamily="34" charset="0"/>
              </a:rPr>
              <a:t> calls </a:t>
            </a:r>
            <a:r>
              <a:rPr lang="en-IN" sz="1600" dirty="0" err="1">
                <a:solidFill>
                  <a:schemeClr val="bg1"/>
                </a:solidFill>
                <a:latin typeface="Aptos" panose="020B0004020202020204" pitchFamily="34" charset="0"/>
              </a:rPr>
              <a:t>isPalindrome</a:t>
            </a:r>
            <a:r>
              <a:rPr lang="en-IN" sz="1600" dirty="0">
                <a:solidFill>
                  <a:schemeClr val="bg1"/>
                </a:solidFill>
                <a:latin typeface="Aptos" panose="020B0004020202020204" pitchFamily="34" charset="0"/>
              </a:rPr>
              <a:t>("DEED",4) and </a:t>
            </a:r>
            <a:r>
              <a:rPr lang="en-IN" sz="1600" dirty="0" err="1">
                <a:solidFill>
                  <a:schemeClr val="bg1"/>
                </a:solidFill>
                <a:latin typeface="Aptos" panose="020B0004020202020204" pitchFamily="34" charset="0"/>
              </a:rPr>
              <a:t>isPalindrome</a:t>
            </a:r>
            <a:r>
              <a:rPr lang="en-IN" sz="1600" dirty="0">
                <a:solidFill>
                  <a:schemeClr val="bg1"/>
                </a:solidFill>
                <a:latin typeface="Aptos" panose="020B0004020202020204" pitchFamily="34" charset="0"/>
              </a:rPr>
              <a:t>("383",3) should return 1, whereas the call </a:t>
            </a:r>
            <a:r>
              <a:rPr lang="en-IN" sz="1600" dirty="0" err="1">
                <a:solidFill>
                  <a:schemeClr val="bg1"/>
                </a:solidFill>
                <a:latin typeface="Aptos" panose="020B0004020202020204" pitchFamily="34" charset="0"/>
              </a:rPr>
              <a:t>isPalindrome</a:t>
            </a:r>
            <a:r>
              <a:rPr lang="en-IN" sz="1600" dirty="0">
                <a:solidFill>
                  <a:schemeClr val="bg1"/>
                </a:solidFill>
                <a:latin typeface="Aptos" panose="020B0004020202020204" pitchFamily="34" charset="0"/>
              </a:rPr>
              <a:t>("Hello",5) should return 0. </a:t>
            </a:r>
          </a:p>
          <a:p>
            <a:pPr algn="just">
              <a:lnSpc>
                <a:spcPct val="150000"/>
              </a:lnSpc>
            </a:pPr>
            <a:r>
              <a:rPr lang="en-IN" sz="1600" dirty="0" err="1">
                <a:solidFill>
                  <a:schemeClr val="bg1"/>
                </a:solidFill>
                <a:latin typeface="Aptos" panose="020B0004020202020204" pitchFamily="34" charset="0"/>
              </a:rPr>
              <a:t>Dont</a:t>
            </a:r>
            <a:r>
              <a:rPr lang="en-IN" sz="1600" dirty="0">
                <a:solidFill>
                  <a:schemeClr val="bg1"/>
                </a:solidFill>
                <a:latin typeface="Aptos" panose="020B0004020202020204" pitchFamily="34" charset="0"/>
              </a:rPr>
              <a:t> use an extra array in the function. </a:t>
            </a:r>
          </a:p>
          <a:p>
            <a:pPr algn="just">
              <a:lnSpc>
                <a:spcPct val="150000"/>
              </a:lnSpc>
            </a:pPr>
            <a:r>
              <a:rPr lang="en-IN" sz="1600" dirty="0">
                <a:solidFill>
                  <a:schemeClr val="bg1"/>
                </a:solidFill>
                <a:latin typeface="Aptos" panose="020B0004020202020204" pitchFamily="34" charset="0"/>
              </a:rPr>
              <a:t>Note that the function should be case sensitive, that is lower and upper case characters should be treated as different. </a:t>
            </a:r>
          </a:p>
          <a:p>
            <a:pPr algn="just">
              <a:lnSpc>
                <a:spcPct val="150000"/>
              </a:lnSpc>
            </a:pPr>
            <a:r>
              <a:rPr lang="en-IN" sz="1600" dirty="0">
                <a:solidFill>
                  <a:schemeClr val="bg1"/>
                </a:solidFill>
                <a:latin typeface="Aptos" panose="020B0004020202020204" pitchFamily="34" charset="0"/>
              </a:rPr>
              <a:t>Hence, </a:t>
            </a:r>
            <a:r>
              <a:rPr lang="en-IN" sz="1600" dirty="0" err="1">
                <a:solidFill>
                  <a:schemeClr val="bg1"/>
                </a:solidFill>
                <a:latin typeface="Aptos" panose="020B0004020202020204" pitchFamily="34" charset="0"/>
              </a:rPr>
              <a:t>isPalindrome</a:t>
            </a:r>
            <a:r>
              <a:rPr lang="en-IN" sz="1600" dirty="0">
                <a:solidFill>
                  <a:schemeClr val="bg1"/>
                </a:solidFill>
                <a:latin typeface="Aptos" panose="020B0004020202020204" pitchFamily="34" charset="0"/>
              </a:rPr>
              <a:t>("DeED",4) should return 0.</a:t>
            </a:r>
          </a:p>
        </p:txBody>
      </p:sp>
    </p:spTree>
    <p:extLst>
      <p:ext uri="{BB962C8B-B14F-4D97-AF65-F5344CB8AC3E}">
        <p14:creationId xmlns:p14="http://schemas.microsoft.com/office/powerpoint/2010/main" val="2579880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C7907A66-0504-DA10-B752-11C718D45D36}"/>
              </a:ext>
            </a:extLst>
          </p:cNvPr>
          <p:cNvSpPr txBox="1"/>
          <p:nvPr/>
        </p:nvSpPr>
        <p:spPr>
          <a:xfrm>
            <a:off x="388374" y="399927"/>
            <a:ext cx="6366387" cy="6284156"/>
          </a:xfrm>
          <a:prstGeom prst="rect">
            <a:avLst/>
          </a:prstGeom>
          <a:noFill/>
        </p:spPr>
        <p:txBody>
          <a:bodyPr wrap="square">
            <a:spAutoFit/>
          </a:bodyPr>
          <a:lstStyle/>
          <a:p>
            <a:pPr marL="0" marR="0" algn="just">
              <a:lnSpc>
                <a:spcPct val="150000"/>
              </a:lnSpc>
              <a:spcBef>
                <a:spcPts val="0"/>
              </a:spcBef>
              <a:spcAft>
                <a:spcPts val="0"/>
              </a:spcAft>
            </a:pPr>
            <a:r>
              <a:rPr lang="en-IN" sz="18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Problem Statement:</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0"/>
              </a:spcAft>
            </a:pPr>
            <a:r>
              <a:rPr lang="en-IN" sz="18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 </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0"/>
              </a:spcAft>
            </a:pPr>
            <a:r>
              <a:rPr lang="en-IN" sz="18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Write a function int magic(int x, int n) that takes two positive integers x and n as arguments where x&gt;=0 and n is any integer from 0 to 9.</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0"/>
              </a:spcAft>
            </a:pPr>
            <a:r>
              <a:rPr lang="en-IN" sz="18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 </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0"/>
              </a:spcAft>
            </a:pPr>
            <a:r>
              <a:rPr lang="en-IN" sz="18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The function should return a new number y which is generated by adding n to each digit in x using modulo 10 arithmetic. </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0"/>
              </a:spcAft>
            </a:pPr>
            <a:r>
              <a:rPr lang="en-IN" sz="18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 </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0"/>
              </a:spcAft>
            </a:pPr>
            <a:r>
              <a:rPr lang="en-IN" sz="18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Hence if d is digit in x, then corresponding digit d' in y will be d'=(</a:t>
            </a:r>
            <a:r>
              <a:rPr lang="en-IN" sz="1800" kern="100" dirty="0" err="1">
                <a:solidFill>
                  <a:schemeClr val="bg1"/>
                </a:solidFill>
                <a:effectLst/>
                <a:latin typeface="Aptos" panose="020B0004020202020204" pitchFamily="34" charset="0"/>
                <a:ea typeface="Calibri" panose="020F0502020204030204" pitchFamily="34" charset="0"/>
                <a:cs typeface="Mangal" panose="02040503050203030202" pitchFamily="18" charset="0"/>
              </a:rPr>
              <a:t>d+n</a:t>
            </a:r>
            <a:r>
              <a:rPr lang="en-IN" sz="18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)remainder 10. </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0"/>
              </a:spcAft>
            </a:pPr>
            <a:r>
              <a:rPr lang="en-IN" sz="18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 </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0"/>
              </a:spcAft>
            </a:pPr>
            <a:r>
              <a:rPr lang="en-IN" sz="18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Hence magic (328,3) should return 651, similarly magic(2075,5) should return 7520 and magic(888,2) should return 0.</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83378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2023515E-F260-9F6C-F421-285A17E5B35B}"/>
              </a:ext>
            </a:extLst>
          </p:cNvPr>
          <p:cNvSpPr txBox="1"/>
          <p:nvPr/>
        </p:nvSpPr>
        <p:spPr>
          <a:xfrm>
            <a:off x="265470" y="378435"/>
            <a:ext cx="11680723" cy="5153398"/>
          </a:xfrm>
          <a:prstGeom prst="rect">
            <a:avLst/>
          </a:prstGeom>
          <a:noFill/>
        </p:spPr>
        <p:txBody>
          <a:bodyPr wrap="square">
            <a:spAutoFit/>
          </a:bodyPr>
          <a:lstStyle/>
          <a:p>
            <a:pPr marL="0" marR="0" algn="just">
              <a:lnSpc>
                <a:spcPct val="107000"/>
              </a:lnSpc>
              <a:spcBef>
                <a:spcPts val="0"/>
              </a:spcBef>
              <a:spcAft>
                <a:spcPts val="1200"/>
              </a:spcAft>
            </a:pPr>
            <a:r>
              <a:rPr lang="en-IN" sz="1600"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Alice and her friends are playing a game of verbal Kho-Kho. Alice is acting as a mediator, and the rest of the N friends are seated on N chairs, one each.</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1200"/>
              </a:spcAft>
            </a:pPr>
            <a:r>
              <a:rPr lang="en-IN" sz="1600"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Alice starts by providing a paper with a single digit number to the friend present at number 1. Let’s denote friends by F, where F will be of size N.</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1200"/>
              </a:spcAft>
            </a:pPr>
            <a:r>
              <a:rPr lang="en-IN" sz="1600"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F[1]…F[N] represents friends seated respectively.</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1200"/>
              </a:spcAft>
            </a:pPr>
            <a:r>
              <a:rPr lang="en-IN" sz="1600"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After receiving the paper with a digit, F[1] will enact and try to tell F[2] without speaking.</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1200"/>
              </a:spcAft>
            </a:pPr>
            <a:r>
              <a:rPr lang="en-IN" sz="1600"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Similarly, F[2] will communicate to the next person i.e., F[3].</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1200"/>
              </a:spcAft>
            </a:pPr>
            <a:r>
              <a:rPr lang="en-IN" sz="1600"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This continues until the last person F[N] understands the digit.</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1200"/>
              </a:spcAft>
            </a:pPr>
            <a:r>
              <a:rPr lang="en-IN" sz="1600"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Finally, the last person will write the digit on a separate paper and will give it to Alice</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1200"/>
              </a:spcAft>
            </a:pPr>
            <a:r>
              <a:rPr lang="en-IN" sz="1600"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Alice will compare both the papers. If the digits are similar then, Alice will give a T-shirt to each friend.</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1200"/>
              </a:spcAft>
            </a:pPr>
            <a:r>
              <a:rPr lang="en-IN" sz="1600"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However, if the digits do not match then Alice will ask digits from each friend, and she will offer the T-shirts to only the ones who understood the digits correctly.</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0"/>
              </a:spcBef>
              <a:spcAft>
                <a:spcPts val="1200"/>
              </a:spcAft>
            </a:pPr>
            <a:r>
              <a:rPr lang="en-IN" sz="1600"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Given N number of friends and digit array D, denoting the digit understood by each friend F. find out how many of Alice’s friends have not enacted well OR did not understand the enactment by the previous friend correctly.</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095431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1821C0C9-72D7-0310-418E-24010EC43BAC}"/>
              </a:ext>
            </a:extLst>
          </p:cNvPr>
          <p:cNvSpPr txBox="1"/>
          <p:nvPr/>
        </p:nvSpPr>
        <p:spPr>
          <a:xfrm>
            <a:off x="368710" y="397660"/>
            <a:ext cx="11518490" cy="5539978"/>
          </a:xfrm>
          <a:prstGeom prst="rect">
            <a:avLst/>
          </a:prstGeom>
          <a:noFill/>
        </p:spPr>
        <p:txBody>
          <a:bodyPr wrap="square">
            <a:spAutoFit/>
          </a:bodyPr>
          <a:lstStyle/>
          <a:p>
            <a:pPr marL="0" marR="0">
              <a:spcBef>
                <a:spcPts val="0"/>
              </a:spcBef>
              <a:spcAft>
                <a:spcPts val="1200"/>
              </a:spcAft>
            </a:pPr>
            <a:r>
              <a:rPr lang="en-IN" sz="1600" b="1"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Example 1:</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1200"/>
              </a:spcAft>
            </a:pPr>
            <a:r>
              <a:rPr lang="en-IN" sz="1600"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3 -&gt; N, number of friends</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1200"/>
              </a:spcAft>
            </a:pPr>
            <a:r>
              <a:rPr lang="en-IN" sz="1600"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4 4 4 – array D. denoting digit understanding by N friends</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1200"/>
              </a:spcAft>
            </a:pPr>
            <a:r>
              <a:rPr lang="en-IN" sz="1600" b="1"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Output:</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1200"/>
              </a:spcAft>
            </a:pPr>
            <a:r>
              <a:rPr lang="en-IN" sz="1600"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0</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1200"/>
              </a:spcAft>
            </a:pPr>
            <a:r>
              <a:rPr lang="en-IN" sz="1600" b="1"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Explanation:</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1200"/>
              </a:spcAft>
            </a:pPr>
            <a:r>
              <a:rPr lang="en-IN" sz="1600"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All of them have understood digits correctly.</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1200"/>
              </a:spcAft>
            </a:pPr>
            <a:r>
              <a:rPr lang="en-IN" sz="1600" b="1"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Example 2:</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1200"/>
              </a:spcAft>
            </a:pPr>
            <a:r>
              <a:rPr lang="en-IN" sz="1600"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5</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1200"/>
              </a:spcAft>
            </a:pPr>
            <a:r>
              <a:rPr lang="en-IN" sz="1600"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1 2 3 2 2</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1200"/>
              </a:spcAft>
            </a:pPr>
            <a:r>
              <a:rPr lang="en-IN" sz="1600" b="1"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Output:</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1200"/>
              </a:spcAft>
            </a:pPr>
            <a:r>
              <a:rPr lang="en-IN" sz="1600"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4</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1200"/>
              </a:spcAft>
            </a:pPr>
            <a:r>
              <a:rPr lang="en-IN" sz="1600" b="1"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Explanation:</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1200"/>
              </a:spcAft>
            </a:pPr>
            <a:r>
              <a:rPr lang="en-IN" sz="1600" kern="0" dirty="0">
                <a:solidFill>
                  <a:schemeClr val="bg1"/>
                </a:solidFill>
                <a:effectLst/>
                <a:latin typeface="Montserrat" panose="00000500000000000000" pitchFamily="2" charset="0"/>
                <a:ea typeface="Times New Roman" panose="02020603050405020304" pitchFamily="18" charset="0"/>
                <a:cs typeface="Times New Roman" panose="02020603050405020304" pitchFamily="18" charset="0"/>
              </a:rPr>
              <a:t>1st, 2nd, 3rd and 4th friends could not enact OR understand the enactment.</a:t>
            </a:r>
            <a:endParaRPr lang="en-IN" sz="12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425294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F0386E95-26A9-9375-809B-B78C52DE3BAC}"/>
              </a:ext>
            </a:extLst>
          </p:cNvPr>
          <p:cNvSpPr txBox="1"/>
          <p:nvPr/>
        </p:nvSpPr>
        <p:spPr>
          <a:xfrm>
            <a:off x="294970" y="266514"/>
            <a:ext cx="11120284" cy="5688930"/>
          </a:xfrm>
          <a:prstGeom prst="rect">
            <a:avLst/>
          </a:prstGeom>
          <a:noFill/>
        </p:spPr>
        <p:txBody>
          <a:bodyPr wrap="square">
            <a:spAutoFit/>
          </a:bodyPr>
          <a:lstStyle/>
          <a:p>
            <a:pPr marL="0" marR="0" algn="just">
              <a:lnSpc>
                <a:spcPct val="107000"/>
              </a:lnSpc>
              <a:spcBef>
                <a:spcPts val="0"/>
              </a:spcBef>
              <a:spcAft>
                <a:spcPts val="1200"/>
              </a:spcAft>
            </a:pPr>
            <a:r>
              <a:rPr lang="en-IN" sz="2400" b="1" kern="100" dirty="0">
                <a:solidFill>
                  <a:schemeClr val="bg1"/>
                </a:solidFill>
                <a:effectLst/>
                <a:latin typeface="Segoe UI" panose="020B0502040204020203" pitchFamily="34" charset="0"/>
                <a:ea typeface="Times New Roman" panose="02020603050405020304" pitchFamily="18" charset="0"/>
                <a:cs typeface="Mangal" panose="02040503050203030202" pitchFamily="18" charset="0"/>
              </a:rPr>
              <a:t>Fair-Sequence</a:t>
            </a:r>
            <a:endParaRPr lang="en-IN" sz="3200" b="1" kern="100" dirty="0">
              <a:solidFill>
                <a:schemeClr val="bg1"/>
              </a:solidFill>
              <a:effectLst/>
              <a:latin typeface="Calibri Light" panose="020F0302020204030204" pitchFamily="34" charset="0"/>
              <a:ea typeface="Times New Roman" panose="02020603050405020304" pitchFamily="18" charset="0"/>
              <a:cs typeface="Mangal" panose="02040503050203030202" pitchFamily="18" charset="0"/>
            </a:endParaRPr>
          </a:p>
          <a:p>
            <a:pPr marL="0" marR="0" algn="just">
              <a:spcBef>
                <a:spcPts val="0"/>
              </a:spcBef>
              <a:spcAft>
                <a:spcPts val="1200"/>
              </a:spcAft>
            </a:pPr>
            <a:r>
              <a:rPr lang="en-IN" sz="1800" dirty="0">
                <a:solidFill>
                  <a:schemeClr val="bg1"/>
                </a:solidFill>
                <a:effectLst/>
                <a:latin typeface="Segoe UI" panose="020B0502040204020203" pitchFamily="34" charset="0"/>
                <a:ea typeface="Times New Roman" panose="02020603050405020304" pitchFamily="18" charset="0"/>
              </a:rPr>
              <a:t>You are given an array A of size N. Your friend gave an amazing task for you. Your friend likes one type of sequence. So, he called that type of sequence a fair sequence. You should select a fair sequence of maximum length from an array. Here a fair-sequence is nothing, but you have to select elements in a pattern like positive element, negative element, positive element,... (or) negative element, positive element, negative element,... to form a Sequence.</a:t>
            </a:r>
            <a:endParaRPr lang="en-IN" sz="2400"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1200"/>
              </a:spcAft>
            </a:pPr>
            <a:r>
              <a:rPr lang="en-IN" sz="1800" dirty="0">
                <a:solidFill>
                  <a:schemeClr val="bg1"/>
                </a:solidFill>
                <a:effectLst/>
                <a:latin typeface="Segoe UI" panose="020B0502040204020203" pitchFamily="34" charset="0"/>
                <a:ea typeface="Times New Roman" panose="02020603050405020304" pitchFamily="18" charset="0"/>
              </a:rPr>
              <a:t>Your task is to print the maximum sum of elements possible by selecting a fair subsequence with maximum length.</a:t>
            </a:r>
          </a:p>
          <a:p>
            <a:pPr marL="0" marR="0" algn="just">
              <a:spcBef>
                <a:spcPts val="0"/>
              </a:spcBef>
              <a:spcAft>
                <a:spcPts val="1200"/>
              </a:spcAft>
            </a:pPr>
            <a:endParaRPr lang="en-IN" sz="2400"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1200"/>
              </a:spcAft>
            </a:pPr>
            <a:r>
              <a:rPr lang="en-IN" sz="1800" dirty="0">
                <a:solidFill>
                  <a:schemeClr val="bg1"/>
                </a:solidFill>
                <a:effectLst/>
                <a:latin typeface="Segoe UI" panose="020B0502040204020203" pitchFamily="34" charset="0"/>
                <a:ea typeface="Times New Roman" panose="02020603050405020304" pitchFamily="18" charset="0"/>
              </a:rPr>
              <a:t>Ex: If array A = [-1, 18, 13, 18, -2, -16,7,-1,-213, 11]. Here your maximum length can be 6. The fair subsequence is -1, 18,-2, 7, -1, 11. The Sum is 32 which is the maximum possible.</a:t>
            </a:r>
            <a:endParaRPr lang="en-IN" sz="2400"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1200"/>
              </a:spcAft>
            </a:pPr>
            <a:endParaRPr lang="en-IN" sz="1800" dirty="0">
              <a:solidFill>
                <a:schemeClr val="bg1"/>
              </a:solidFill>
              <a:effectLst/>
              <a:latin typeface="Segoe UI" panose="020B0502040204020203" pitchFamily="34" charset="0"/>
              <a:ea typeface="Times New Roman" panose="02020603050405020304" pitchFamily="18" charset="0"/>
            </a:endParaRPr>
          </a:p>
          <a:p>
            <a:pPr marL="0" marR="0" algn="just">
              <a:spcBef>
                <a:spcPts val="0"/>
              </a:spcBef>
              <a:spcAft>
                <a:spcPts val="1200"/>
              </a:spcAft>
            </a:pPr>
            <a:r>
              <a:rPr lang="en-IN" sz="1800" dirty="0">
                <a:solidFill>
                  <a:schemeClr val="bg1"/>
                </a:solidFill>
                <a:effectLst/>
                <a:latin typeface="Segoe UI" panose="020B0502040204020203" pitchFamily="34" charset="0"/>
                <a:ea typeface="Times New Roman" panose="02020603050405020304" pitchFamily="18" charset="0"/>
              </a:rPr>
              <a:t>Your friend also kept a timer of 15 min. If you solve it in time, you will win. Will you be able to do it?</a:t>
            </a:r>
            <a:endParaRPr lang="en-IN" sz="2400"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1200"/>
              </a:spcAft>
            </a:pPr>
            <a:endParaRPr lang="en-IN" sz="1800" b="1" dirty="0">
              <a:solidFill>
                <a:schemeClr val="bg1"/>
              </a:solidFill>
              <a:effectLst/>
              <a:latin typeface="Segoe UI" panose="020B0502040204020203" pitchFamily="34" charset="0"/>
              <a:ea typeface="Times New Roman" panose="02020603050405020304" pitchFamily="18" charset="0"/>
            </a:endParaRPr>
          </a:p>
          <a:p>
            <a:pPr marL="0" marR="0" algn="just">
              <a:spcBef>
                <a:spcPts val="0"/>
              </a:spcBef>
              <a:spcAft>
                <a:spcPts val="1200"/>
              </a:spcAft>
            </a:pPr>
            <a:r>
              <a:rPr lang="en-IN" sz="1800" b="1" dirty="0">
                <a:solidFill>
                  <a:schemeClr val="bg1"/>
                </a:solidFill>
                <a:effectLst/>
                <a:latin typeface="Segoe UI" panose="020B0502040204020203" pitchFamily="34" charset="0"/>
                <a:ea typeface="Times New Roman" panose="02020603050405020304" pitchFamily="18" charset="0"/>
              </a:rPr>
              <a:t>NOTE: You should select the elements in a fair sequence only.</a:t>
            </a:r>
            <a:endParaRPr lang="en-IN" sz="24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92993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95452417-CF0C-7256-7AF5-F8F7503167ED}"/>
              </a:ext>
            </a:extLst>
          </p:cNvPr>
          <p:cNvSpPr txBox="1"/>
          <p:nvPr/>
        </p:nvSpPr>
        <p:spPr>
          <a:xfrm>
            <a:off x="353962" y="184538"/>
            <a:ext cx="11444749" cy="6617196"/>
          </a:xfrm>
          <a:prstGeom prst="rect">
            <a:avLst/>
          </a:prstGeom>
          <a:noFill/>
        </p:spPr>
        <p:txBody>
          <a:bodyPr wrap="square">
            <a:spAutoFit/>
          </a:bodyPr>
          <a:lstStyle/>
          <a:p>
            <a:pPr marL="0" marR="0" algn="just">
              <a:spcBef>
                <a:spcPts val="0"/>
              </a:spcBef>
              <a:spcAft>
                <a:spcPts val="1200"/>
              </a:spcAft>
            </a:pPr>
            <a:r>
              <a:rPr lang="en-IN" sz="1800" dirty="0">
                <a:solidFill>
                  <a:schemeClr val="bg1"/>
                </a:solidFill>
                <a:effectLst/>
                <a:latin typeface="Segoe UI" panose="020B0502040204020203" pitchFamily="34" charset="0"/>
                <a:ea typeface="Times New Roman" panose="02020603050405020304" pitchFamily="18" charset="0"/>
              </a:rPr>
              <a:t>Input: </a:t>
            </a:r>
            <a:endParaRPr lang="en-IN" sz="2400"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1200"/>
              </a:spcAft>
            </a:pPr>
            <a:r>
              <a:rPr lang="en-IN" sz="1800" dirty="0">
                <a:solidFill>
                  <a:schemeClr val="bg1"/>
                </a:solidFill>
                <a:effectLst/>
                <a:latin typeface="Segoe UI" panose="020B0502040204020203" pitchFamily="34" charset="0"/>
                <a:ea typeface="Times New Roman" panose="02020603050405020304" pitchFamily="18" charset="0"/>
              </a:rPr>
              <a:t>5 // N (Number of elements in an array) </a:t>
            </a:r>
            <a:endParaRPr lang="en-IN" sz="2400"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1200"/>
              </a:spcAft>
            </a:pPr>
            <a:r>
              <a:rPr lang="en-IN" sz="1800" dirty="0">
                <a:solidFill>
                  <a:schemeClr val="bg1"/>
                </a:solidFill>
                <a:effectLst/>
                <a:latin typeface="Segoe UI" panose="020B0502040204020203" pitchFamily="34" charset="0"/>
                <a:ea typeface="Times New Roman" panose="02020603050405020304" pitchFamily="18" charset="0"/>
              </a:rPr>
              <a:t>21 12 13 -21 -2 // Array A consists of N elements</a:t>
            </a:r>
            <a:endParaRPr lang="en-IN" sz="2400"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1200"/>
              </a:spcAft>
            </a:pPr>
            <a:r>
              <a:rPr lang="en-IN" sz="1800" dirty="0">
                <a:solidFill>
                  <a:schemeClr val="bg1"/>
                </a:solidFill>
                <a:effectLst/>
                <a:latin typeface="Segoe UI" panose="020B0502040204020203" pitchFamily="34" charset="0"/>
                <a:ea typeface="Times New Roman" panose="02020603050405020304" pitchFamily="18" charset="0"/>
              </a:rPr>
              <a:t>Output: 0</a:t>
            </a:r>
            <a:endParaRPr lang="en-IN" sz="2400"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1200"/>
              </a:spcAft>
            </a:pPr>
            <a:r>
              <a:rPr lang="en-IN" sz="1800" dirty="0">
                <a:solidFill>
                  <a:schemeClr val="bg1"/>
                </a:solidFill>
                <a:effectLst/>
                <a:latin typeface="Segoe UI" panose="020B0502040204020203" pitchFamily="34" charset="0"/>
                <a:ea typeface="Times New Roman" panose="02020603050405020304" pitchFamily="18" charset="0"/>
              </a:rPr>
              <a:t>Explanation:</a:t>
            </a:r>
            <a:endParaRPr lang="en-IN" sz="2400"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1200"/>
              </a:spcAft>
            </a:pPr>
            <a:r>
              <a:rPr lang="en-IN" sz="1800" dirty="0">
                <a:solidFill>
                  <a:schemeClr val="bg1"/>
                </a:solidFill>
                <a:effectLst/>
                <a:latin typeface="Segoe UI" panose="020B0502040204020203" pitchFamily="34" charset="0"/>
                <a:ea typeface="Times New Roman" panose="02020603050405020304" pitchFamily="18" charset="0"/>
              </a:rPr>
              <a:t>Here you can select 21, -21 </a:t>
            </a:r>
            <a:r>
              <a:rPr lang="en-IN" sz="1800" dirty="0" err="1">
                <a:solidFill>
                  <a:schemeClr val="bg1"/>
                </a:solidFill>
                <a:effectLst/>
                <a:latin typeface="Segoe UI" panose="020B0502040204020203" pitchFamily="34" charset="0"/>
                <a:ea typeface="Times New Roman" panose="02020603050405020304" pitchFamily="18" charset="0"/>
              </a:rPr>
              <a:t>subsequences</a:t>
            </a:r>
            <a:r>
              <a:rPr lang="en-IN" sz="1800" dirty="0">
                <a:solidFill>
                  <a:schemeClr val="bg1"/>
                </a:solidFill>
                <a:effectLst/>
                <a:latin typeface="Segoe UI" panose="020B0502040204020203" pitchFamily="34" charset="0"/>
                <a:ea typeface="Times New Roman" panose="02020603050405020304" pitchFamily="18" charset="0"/>
              </a:rPr>
              <a:t> of maximum length 2. The sum is 0 which is the maximum possible for a fair subsequence of length 2.</a:t>
            </a:r>
            <a:endParaRPr lang="en-IN" sz="2400"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1200"/>
              </a:spcAft>
            </a:pPr>
            <a:endParaRPr lang="en-IN" sz="2400"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1200"/>
              </a:spcAft>
            </a:pPr>
            <a:r>
              <a:rPr lang="en-IN" sz="1800" dirty="0">
                <a:solidFill>
                  <a:schemeClr val="bg1"/>
                </a:solidFill>
                <a:effectLst/>
                <a:latin typeface="Segoe UI" panose="020B0502040204020203" pitchFamily="34" charset="0"/>
                <a:ea typeface="Times New Roman" panose="02020603050405020304" pitchFamily="18" charset="0"/>
              </a:rPr>
              <a:t>Input: </a:t>
            </a:r>
            <a:endParaRPr lang="en-IN" sz="2400"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1200"/>
              </a:spcAft>
            </a:pPr>
            <a:r>
              <a:rPr lang="en-IN" sz="1800" dirty="0">
                <a:solidFill>
                  <a:schemeClr val="bg1"/>
                </a:solidFill>
                <a:effectLst/>
                <a:latin typeface="Segoe UI" panose="020B0502040204020203" pitchFamily="34" charset="0"/>
                <a:ea typeface="Times New Roman" panose="02020603050405020304" pitchFamily="18" charset="0"/>
              </a:rPr>
              <a:t>2 </a:t>
            </a:r>
            <a:endParaRPr lang="en-IN" sz="2400"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1200"/>
              </a:spcAft>
            </a:pPr>
            <a:r>
              <a:rPr lang="en-IN" sz="1800" dirty="0">
                <a:solidFill>
                  <a:schemeClr val="bg1"/>
                </a:solidFill>
                <a:effectLst/>
                <a:latin typeface="Segoe UI" panose="020B0502040204020203" pitchFamily="34" charset="0"/>
                <a:ea typeface="Times New Roman" panose="02020603050405020304" pitchFamily="18" charset="0"/>
              </a:rPr>
              <a:t>-153 -689</a:t>
            </a:r>
            <a:endParaRPr lang="en-IN" sz="2400"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1200"/>
              </a:spcAft>
            </a:pPr>
            <a:r>
              <a:rPr lang="en-IN" sz="1800" dirty="0">
                <a:solidFill>
                  <a:schemeClr val="bg1"/>
                </a:solidFill>
                <a:effectLst/>
                <a:latin typeface="Segoe UI" panose="020B0502040204020203" pitchFamily="34" charset="0"/>
                <a:ea typeface="Times New Roman" panose="02020603050405020304" pitchFamily="18" charset="0"/>
              </a:rPr>
              <a:t>Output: -153</a:t>
            </a:r>
            <a:endParaRPr lang="en-IN" sz="2400"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1200"/>
              </a:spcAft>
            </a:pPr>
            <a:r>
              <a:rPr lang="en-IN" sz="1800" dirty="0">
                <a:solidFill>
                  <a:schemeClr val="bg1"/>
                </a:solidFill>
                <a:effectLst/>
                <a:latin typeface="Segoe UI" panose="020B0502040204020203" pitchFamily="34" charset="0"/>
                <a:ea typeface="Times New Roman" panose="02020603050405020304" pitchFamily="18" charset="0"/>
              </a:rPr>
              <a:t>Explanation:</a:t>
            </a:r>
            <a:endParaRPr lang="en-IN" sz="2400"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IN" sz="1800" dirty="0">
                <a:solidFill>
                  <a:schemeClr val="bg1"/>
                </a:solidFill>
                <a:effectLst/>
                <a:latin typeface="Segoe UI" panose="020B0502040204020203" pitchFamily="34" charset="0"/>
                <a:ea typeface="Times New Roman" panose="02020603050405020304" pitchFamily="18" charset="0"/>
              </a:rPr>
              <a:t>Here you can select -153 </a:t>
            </a:r>
            <a:r>
              <a:rPr lang="en-IN" sz="1800" dirty="0" err="1">
                <a:solidFill>
                  <a:schemeClr val="bg1"/>
                </a:solidFill>
                <a:effectLst/>
                <a:latin typeface="Segoe UI" panose="020B0502040204020203" pitchFamily="34" charset="0"/>
                <a:ea typeface="Times New Roman" panose="02020603050405020304" pitchFamily="18" charset="0"/>
              </a:rPr>
              <a:t>subsequences</a:t>
            </a:r>
            <a:r>
              <a:rPr lang="en-IN" sz="1800" dirty="0">
                <a:solidFill>
                  <a:schemeClr val="bg1"/>
                </a:solidFill>
                <a:effectLst/>
                <a:latin typeface="Segoe UI" panose="020B0502040204020203" pitchFamily="34" charset="0"/>
                <a:ea typeface="Times New Roman" panose="02020603050405020304" pitchFamily="18" charset="0"/>
              </a:rPr>
              <a:t> of maximum length 1. The sum is -153 which is the maximum possible for a fair subsequence of length 1.</a:t>
            </a:r>
            <a:endParaRPr lang="en-IN" sz="2400" dirty="0">
              <a:solidFill>
                <a:schemeClr val="bg1"/>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IN" sz="28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 </a:t>
            </a:r>
            <a:endParaRPr lang="en-IN" sz="20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367425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2ACCD88A-AAA5-4C92-2F8D-0783B05E39F4}"/>
              </a:ext>
            </a:extLst>
          </p:cNvPr>
          <p:cNvSpPr txBox="1"/>
          <p:nvPr/>
        </p:nvSpPr>
        <p:spPr>
          <a:xfrm>
            <a:off x="442452" y="342286"/>
            <a:ext cx="11488993" cy="6186309"/>
          </a:xfrm>
          <a:prstGeom prst="rect">
            <a:avLst/>
          </a:prstGeom>
          <a:noFill/>
        </p:spPr>
        <p:txBody>
          <a:bodyPr wrap="square">
            <a:spAutoFit/>
          </a:bodyPr>
          <a:lstStyle/>
          <a:p>
            <a:pPr algn="just"/>
            <a:r>
              <a:rPr lang="en-US" sz="1800" b="1" dirty="0">
                <a:solidFill>
                  <a:schemeClr val="bg1"/>
                </a:solidFill>
                <a:latin typeface="Quicksand" panose="00000500000000000000" pitchFamily="2" charset="0"/>
                <a:cs typeface="Aparajita" panose="02020603050405020304" pitchFamily="18" charset="0"/>
              </a:rPr>
              <a:t>Problem Statement: </a:t>
            </a:r>
          </a:p>
          <a:p>
            <a:pPr algn="just"/>
            <a:endParaRPr lang="en-IN" sz="1800" dirty="0">
              <a:solidFill>
                <a:schemeClr val="bg1"/>
              </a:solidFill>
            </a:endParaRPr>
          </a:p>
          <a:p>
            <a:pPr algn="just"/>
            <a:r>
              <a:rPr lang="en-IN" sz="1800" dirty="0">
                <a:solidFill>
                  <a:schemeClr val="bg1"/>
                </a:solidFill>
              </a:rPr>
              <a:t>In a shop every item has an alphanumeric code printed on the label. Each consecutive sequence of the digit in a</a:t>
            </a:r>
          </a:p>
          <a:p>
            <a:pPr algn="just"/>
            <a:r>
              <a:rPr lang="en-IN" sz="1800" dirty="0">
                <a:solidFill>
                  <a:schemeClr val="bg1"/>
                </a:solidFill>
              </a:rPr>
              <a:t>code is to be read as a multi digit number. The selling price of the product is the sum of the number in the code.</a:t>
            </a:r>
          </a:p>
          <a:p>
            <a:pPr algn="just"/>
            <a:r>
              <a:rPr lang="en-IN" sz="1800" dirty="0">
                <a:solidFill>
                  <a:schemeClr val="bg1"/>
                </a:solidFill>
              </a:rPr>
              <a:t>You are given the alphanumeric code for an item as a string Str. your task is to compute the selling price of the item.</a:t>
            </a:r>
          </a:p>
          <a:p>
            <a:pPr algn="just"/>
            <a:r>
              <a:rPr lang="en-IN" sz="1800" dirty="0">
                <a:solidFill>
                  <a:schemeClr val="bg1"/>
                </a:solidFill>
              </a:rPr>
              <a:t>Example 1:</a:t>
            </a:r>
          </a:p>
          <a:p>
            <a:pPr algn="just"/>
            <a:r>
              <a:rPr lang="en-IN" sz="1800" dirty="0">
                <a:solidFill>
                  <a:schemeClr val="bg1"/>
                </a:solidFill>
              </a:rPr>
              <a:t>Input :</a:t>
            </a:r>
          </a:p>
          <a:p>
            <a:pPr algn="just"/>
            <a:r>
              <a:rPr lang="en-IN" sz="1800" dirty="0">
                <a:solidFill>
                  <a:schemeClr val="bg1"/>
                </a:solidFill>
              </a:rPr>
              <a:t>1xyz23</a:t>
            </a:r>
          </a:p>
          <a:p>
            <a:pPr algn="just"/>
            <a:endParaRPr lang="en-IN" sz="1800" dirty="0">
              <a:solidFill>
                <a:schemeClr val="bg1"/>
              </a:solidFill>
            </a:endParaRPr>
          </a:p>
          <a:p>
            <a:pPr algn="just"/>
            <a:r>
              <a:rPr lang="en-IN" sz="1800" dirty="0">
                <a:solidFill>
                  <a:schemeClr val="bg1"/>
                </a:solidFill>
              </a:rPr>
              <a:t>Output :</a:t>
            </a:r>
          </a:p>
          <a:p>
            <a:pPr algn="just"/>
            <a:r>
              <a:rPr lang="en-IN" sz="1800" dirty="0">
                <a:solidFill>
                  <a:schemeClr val="bg1"/>
                </a:solidFill>
              </a:rPr>
              <a:t>24</a:t>
            </a:r>
          </a:p>
          <a:p>
            <a:pPr algn="just"/>
            <a:endParaRPr lang="en-IN" sz="1800" dirty="0">
              <a:solidFill>
                <a:schemeClr val="bg1"/>
              </a:solidFill>
            </a:endParaRPr>
          </a:p>
          <a:p>
            <a:pPr algn="just"/>
            <a:r>
              <a:rPr lang="en-IN" sz="1800" dirty="0">
                <a:solidFill>
                  <a:schemeClr val="bg1"/>
                </a:solidFill>
              </a:rPr>
              <a:t>Explanation :Here the alphanumeric string is : 1xyz23</a:t>
            </a:r>
          </a:p>
          <a:p>
            <a:pPr algn="just"/>
            <a:r>
              <a:rPr lang="en-IN" sz="1800" dirty="0">
                <a:solidFill>
                  <a:schemeClr val="bg1"/>
                </a:solidFill>
              </a:rPr>
              <a:t>In the give string , 1+23 = 24</a:t>
            </a:r>
          </a:p>
          <a:p>
            <a:pPr algn="just"/>
            <a:r>
              <a:rPr lang="en-IN" sz="1800" dirty="0">
                <a:solidFill>
                  <a:schemeClr val="bg1"/>
                </a:solidFill>
              </a:rPr>
              <a:t>Hence, the output is 24</a:t>
            </a:r>
          </a:p>
          <a:p>
            <a:pPr algn="just"/>
            <a:endParaRPr lang="en-IN" sz="1800" dirty="0">
              <a:solidFill>
                <a:schemeClr val="bg1"/>
              </a:solidFill>
            </a:endParaRPr>
          </a:p>
          <a:p>
            <a:pPr algn="just"/>
            <a:r>
              <a:rPr lang="en-IN" sz="1800" dirty="0">
                <a:solidFill>
                  <a:schemeClr val="bg1"/>
                </a:solidFill>
              </a:rPr>
              <a:t>Example 2:</a:t>
            </a:r>
          </a:p>
          <a:p>
            <a:pPr algn="just"/>
            <a:r>
              <a:rPr lang="en-IN" sz="1800" dirty="0">
                <a:solidFill>
                  <a:schemeClr val="bg1"/>
                </a:solidFill>
              </a:rPr>
              <a:t>Input :</a:t>
            </a:r>
          </a:p>
          <a:p>
            <a:pPr algn="just"/>
            <a:r>
              <a:rPr lang="en-IN" sz="1800" dirty="0">
                <a:solidFill>
                  <a:schemeClr val="bg1"/>
                </a:solidFill>
              </a:rPr>
              <a:t>1g2a30t20 ----Value of Str</a:t>
            </a:r>
          </a:p>
          <a:p>
            <a:pPr algn="just"/>
            <a:endParaRPr lang="en-IN" sz="1800" dirty="0">
              <a:solidFill>
                <a:schemeClr val="bg1"/>
              </a:solidFill>
            </a:endParaRPr>
          </a:p>
          <a:p>
            <a:pPr algn="just"/>
            <a:r>
              <a:rPr lang="en-IN" sz="1800" dirty="0">
                <a:solidFill>
                  <a:schemeClr val="bg1"/>
                </a:solidFill>
              </a:rPr>
              <a:t>Output :</a:t>
            </a:r>
          </a:p>
          <a:p>
            <a:pPr algn="just"/>
            <a:r>
              <a:rPr lang="en-IN" sz="1800" dirty="0">
                <a:solidFill>
                  <a:schemeClr val="bg1"/>
                </a:solidFill>
              </a:rPr>
              <a:t>53</a:t>
            </a:r>
          </a:p>
        </p:txBody>
      </p:sp>
    </p:spTree>
    <p:extLst>
      <p:ext uri="{BB962C8B-B14F-4D97-AF65-F5344CB8AC3E}">
        <p14:creationId xmlns:p14="http://schemas.microsoft.com/office/powerpoint/2010/main" val="1749396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FC7D7A07-2D94-3585-6227-99F3C3838ABA}"/>
              </a:ext>
            </a:extLst>
          </p:cNvPr>
          <p:cNvSpPr txBox="1"/>
          <p:nvPr/>
        </p:nvSpPr>
        <p:spPr>
          <a:xfrm>
            <a:off x="368710" y="751344"/>
            <a:ext cx="11474245" cy="4801314"/>
          </a:xfrm>
          <a:prstGeom prst="rect">
            <a:avLst/>
          </a:prstGeom>
          <a:noFill/>
        </p:spPr>
        <p:txBody>
          <a:bodyPr wrap="square">
            <a:spAutoFit/>
          </a:bodyPr>
          <a:lstStyle/>
          <a:p>
            <a:r>
              <a:rPr lang="en-US" sz="1800" b="1" dirty="0">
                <a:solidFill>
                  <a:schemeClr val="bg1"/>
                </a:solidFill>
                <a:latin typeface="Quicksand" panose="00000500000000000000" pitchFamily="2" charset="0"/>
                <a:cs typeface="Aparajita" panose="02020603050405020304" pitchFamily="18" charset="0"/>
              </a:rPr>
              <a:t>Given a square matrix, calculate the absolute difference between the sums of its diagonals. </a:t>
            </a:r>
          </a:p>
          <a:p>
            <a:endParaRPr lang="en-US" sz="1800" b="1" dirty="0">
              <a:solidFill>
                <a:schemeClr val="bg1"/>
              </a:solidFill>
              <a:latin typeface="Quicksand" panose="00000500000000000000" pitchFamily="2" charset="0"/>
              <a:cs typeface="Aparajita" panose="02020603050405020304" pitchFamily="18" charset="0"/>
            </a:endParaRPr>
          </a:p>
          <a:p>
            <a:r>
              <a:rPr lang="en-US" sz="1800" b="1" dirty="0">
                <a:solidFill>
                  <a:schemeClr val="bg1"/>
                </a:solidFill>
                <a:latin typeface="Quicksand" panose="00000500000000000000" pitchFamily="2" charset="0"/>
                <a:cs typeface="Aparajita" panose="02020603050405020304" pitchFamily="18" charset="0"/>
              </a:rPr>
              <a:t>1	2	3</a:t>
            </a:r>
          </a:p>
          <a:p>
            <a:r>
              <a:rPr lang="en-US" sz="1800" b="1" dirty="0">
                <a:solidFill>
                  <a:schemeClr val="bg1"/>
                </a:solidFill>
                <a:latin typeface="Quicksand" panose="00000500000000000000" pitchFamily="2" charset="0"/>
                <a:cs typeface="Aparajita" panose="02020603050405020304" pitchFamily="18" charset="0"/>
              </a:rPr>
              <a:t>4	5	6</a:t>
            </a:r>
          </a:p>
          <a:p>
            <a:r>
              <a:rPr lang="en-US" sz="1800" b="1" dirty="0">
                <a:solidFill>
                  <a:schemeClr val="bg1"/>
                </a:solidFill>
                <a:latin typeface="Quicksand" panose="00000500000000000000" pitchFamily="2" charset="0"/>
                <a:cs typeface="Aparajita" panose="02020603050405020304" pitchFamily="18" charset="0"/>
              </a:rPr>
              <a:t>9	8	9</a:t>
            </a:r>
          </a:p>
          <a:p>
            <a:r>
              <a:rPr lang="en-US" sz="1800" b="1" dirty="0">
                <a:solidFill>
                  <a:schemeClr val="bg1"/>
                </a:solidFill>
                <a:latin typeface="Quicksand" panose="00000500000000000000" pitchFamily="2" charset="0"/>
                <a:cs typeface="Aparajita" panose="02020603050405020304" pitchFamily="18" charset="0"/>
              </a:rPr>
              <a:t> </a:t>
            </a:r>
          </a:p>
          <a:p>
            <a:r>
              <a:rPr lang="en-US" sz="1800" b="1" dirty="0">
                <a:solidFill>
                  <a:schemeClr val="bg1"/>
                </a:solidFill>
                <a:latin typeface="Quicksand" panose="00000500000000000000" pitchFamily="2" charset="0"/>
                <a:cs typeface="Aparajita" panose="02020603050405020304" pitchFamily="18" charset="0"/>
              </a:rPr>
              <a:t>The left to right diagonal =1+5+9=15, the right to left diagonal = 3+5+9=17</a:t>
            </a:r>
          </a:p>
          <a:p>
            <a:r>
              <a:rPr lang="en-US" sz="1800" b="1" dirty="0">
                <a:solidFill>
                  <a:schemeClr val="bg1"/>
                </a:solidFill>
                <a:latin typeface="Quicksand" panose="00000500000000000000" pitchFamily="2" charset="0"/>
                <a:cs typeface="Aparajita" panose="02020603050405020304" pitchFamily="18" charset="0"/>
              </a:rPr>
              <a:t>Absolute Difference is |15-17|=2</a:t>
            </a:r>
          </a:p>
          <a:p>
            <a:endParaRPr lang="en-US" sz="1800" b="1" dirty="0">
              <a:solidFill>
                <a:schemeClr val="bg1"/>
              </a:solidFill>
              <a:latin typeface="Quicksand" panose="00000500000000000000" pitchFamily="2" charset="0"/>
              <a:cs typeface="Aparajita" panose="02020603050405020304" pitchFamily="18" charset="0"/>
            </a:endParaRPr>
          </a:p>
          <a:p>
            <a:r>
              <a:rPr lang="en-US" sz="1800" b="1" dirty="0">
                <a:solidFill>
                  <a:schemeClr val="bg1"/>
                </a:solidFill>
                <a:latin typeface="Quicksand" panose="00000500000000000000" pitchFamily="2" charset="0"/>
                <a:cs typeface="Aparajita" panose="02020603050405020304" pitchFamily="18" charset="0"/>
              </a:rPr>
              <a:t>Sample Input: </a:t>
            </a:r>
          </a:p>
          <a:p>
            <a:r>
              <a:rPr lang="en-US" sz="1800" b="1" dirty="0">
                <a:solidFill>
                  <a:schemeClr val="bg1"/>
                </a:solidFill>
                <a:latin typeface="Quicksand" panose="00000500000000000000" pitchFamily="2" charset="0"/>
                <a:cs typeface="Aparajita" panose="02020603050405020304" pitchFamily="18" charset="0"/>
              </a:rPr>
              <a:t>3</a:t>
            </a:r>
          </a:p>
          <a:p>
            <a:pPr marL="342900" indent="-342900">
              <a:buAutoNum type="arabicPlain" startAt="11"/>
            </a:pPr>
            <a:r>
              <a:rPr lang="en-US" sz="1800" b="1" dirty="0">
                <a:solidFill>
                  <a:schemeClr val="bg1"/>
                </a:solidFill>
                <a:latin typeface="Quicksand" panose="00000500000000000000" pitchFamily="2" charset="0"/>
                <a:cs typeface="Aparajita" panose="02020603050405020304" pitchFamily="18" charset="0"/>
              </a:rPr>
              <a:t>2     4</a:t>
            </a:r>
          </a:p>
          <a:p>
            <a:r>
              <a:rPr lang="en-US" sz="1800" b="1" dirty="0">
                <a:solidFill>
                  <a:schemeClr val="bg1"/>
                </a:solidFill>
                <a:latin typeface="Quicksand" panose="00000500000000000000" pitchFamily="2" charset="0"/>
                <a:cs typeface="Aparajita" panose="02020603050405020304" pitchFamily="18" charset="0"/>
              </a:rPr>
              <a:t>4     5     6</a:t>
            </a:r>
          </a:p>
          <a:p>
            <a:pPr marL="342900" indent="-342900">
              <a:buAutoNum type="arabicPlain" startAt="10"/>
            </a:pPr>
            <a:r>
              <a:rPr lang="en-US" sz="1800" b="1" dirty="0">
                <a:solidFill>
                  <a:schemeClr val="bg1"/>
                </a:solidFill>
                <a:latin typeface="Quicksand" panose="00000500000000000000" pitchFamily="2" charset="0"/>
                <a:cs typeface="Aparajita" panose="02020603050405020304" pitchFamily="18" charset="0"/>
              </a:rPr>
              <a:t>8    -12</a:t>
            </a:r>
          </a:p>
          <a:p>
            <a:pPr marL="342900" indent="-342900">
              <a:buAutoNum type="arabicPlain" startAt="10"/>
            </a:pPr>
            <a:endParaRPr lang="en-US" sz="1800" b="1" dirty="0">
              <a:solidFill>
                <a:schemeClr val="bg1"/>
              </a:solidFill>
              <a:latin typeface="Quicksand" panose="00000500000000000000" pitchFamily="2" charset="0"/>
              <a:cs typeface="Aparajita" panose="02020603050405020304" pitchFamily="18" charset="0"/>
            </a:endParaRPr>
          </a:p>
          <a:p>
            <a:r>
              <a:rPr lang="en-US" sz="1800" b="1" dirty="0">
                <a:solidFill>
                  <a:schemeClr val="bg1"/>
                </a:solidFill>
                <a:latin typeface="Quicksand" panose="00000500000000000000" pitchFamily="2" charset="0"/>
                <a:cs typeface="Aparajita" panose="02020603050405020304" pitchFamily="18" charset="0"/>
              </a:rPr>
              <a:t>Sample Output: </a:t>
            </a:r>
          </a:p>
          <a:p>
            <a:r>
              <a:rPr lang="en-US" sz="1800" b="1" dirty="0">
                <a:solidFill>
                  <a:schemeClr val="bg1"/>
                </a:solidFill>
                <a:latin typeface="Quicksand" panose="00000500000000000000" pitchFamily="2" charset="0"/>
                <a:cs typeface="Aparajita" panose="02020603050405020304" pitchFamily="18" charset="0"/>
              </a:rPr>
              <a:t>15</a:t>
            </a:r>
          </a:p>
        </p:txBody>
      </p:sp>
    </p:spTree>
    <p:extLst>
      <p:ext uri="{BB962C8B-B14F-4D97-AF65-F5344CB8AC3E}">
        <p14:creationId xmlns:p14="http://schemas.microsoft.com/office/powerpoint/2010/main" val="3906728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A7BB0D9C-4272-BDF8-BD56-BF52D83FE3F3}"/>
              </a:ext>
            </a:extLst>
          </p:cNvPr>
          <p:cNvSpPr txBox="1"/>
          <p:nvPr/>
        </p:nvSpPr>
        <p:spPr>
          <a:xfrm>
            <a:off x="324466" y="201601"/>
            <a:ext cx="11459497" cy="5999463"/>
          </a:xfrm>
          <a:prstGeom prst="rect">
            <a:avLst/>
          </a:prstGeom>
          <a:noFill/>
        </p:spPr>
        <p:txBody>
          <a:bodyPr wrap="square">
            <a:spAutoFit/>
          </a:bodyPr>
          <a:lstStyle/>
          <a:p>
            <a:pPr marL="0" marR="0">
              <a:lnSpc>
                <a:spcPct val="107000"/>
              </a:lnSpc>
              <a:spcBef>
                <a:spcPts val="0"/>
              </a:spcBef>
              <a:spcAft>
                <a:spcPts val="800"/>
              </a:spcAft>
            </a:pPr>
            <a:r>
              <a:rPr lang="en-US"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Problem Statement: </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400" b="1"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We want to estimate the cost of painting a property. Interior wall painting cost is Rs.18 per </a:t>
            </a:r>
            <a:r>
              <a:rPr lang="en-IN" sz="1400" b="1" kern="100" dirty="0" err="1">
                <a:solidFill>
                  <a:schemeClr val="bg1"/>
                </a:solidFill>
                <a:effectLst/>
                <a:latin typeface="Calibri" panose="020F0502020204030204" pitchFamily="34" charset="0"/>
                <a:ea typeface="Calibri" panose="020F0502020204030204" pitchFamily="34" charset="0"/>
                <a:cs typeface="Mangal" panose="02040503050203030202" pitchFamily="18" charset="0"/>
              </a:rPr>
              <a:t>sq.ft</a:t>
            </a:r>
            <a:r>
              <a:rPr lang="en-IN" sz="1400" b="1"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and exterior wall painting cost is Rs.12 per </a:t>
            </a:r>
            <a:r>
              <a:rPr lang="en-IN" sz="1400" b="1" kern="100" dirty="0" err="1">
                <a:solidFill>
                  <a:schemeClr val="bg1"/>
                </a:solidFill>
                <a:effectLst/>
                <a:latin typeface="Calibri" panose="020F0502020204030204" pitchFamily="34" charset="0"/>
                <a:ea typeface="Calibri" panose="020F0502020204030204" pitchFamily="34" charset="0"/>
                <a:cs typeface="Mangal" panose="02040503050203030202" pitchFamily="18" charset="0"/>
              </a:rPr>
              <a:t>sq.ft</a:t>
            </a:r>
            <a:r>
              <a:rPr lang="en-IN" sz="1400" b="1"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400" b="1"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Take input as</a:t>
            </a:r>
            <a: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r>
            <a:b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1. Number of Interior walls</a:t>
            </a:r>
            <a:b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2. Number of Exterior walls</a:t>
            </a:r>
            <a:b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3. Surface Area of each Interior 4. Wall in units of square feet</a:t>
            </a:r>
            <a:b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Surface Area of each Exterior Wall in units of square feet</a:t>
            </a:r>
          </a:p>
          <a:p>
            <a:pPr marL="0" marR="0">
              <a:lnSpc>
                <a:spcPct val="107000"/>
              </a:lnSpc>
              <a:spcBef>
                <a:spcPts val="0"/>
              </a:spcBef>
              <a:spcAft>
                <a:spcPts val="800"/>
              </a:spcAft>
            </a:pPr>
            <a:r>
              <a:rPr lang="en-IN" sz="1400" b="1"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If a user enters zero  as the number of walls then skip Surface area values as User may don’t  want to paint that wall.</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400" b="1"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Calculate and display the total cost of painting the property</a:t>
            </a:r>
            <a:br>
              <a:rPr lang="en-IN" sz="1400" b="1"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400" b="1"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Example 1:</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6</a:t>
            </a:r>
            <a:b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3</a:t>
            </a:r>
            <a:b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12.3</a:t>
            </a:r>
            <a:b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15.2</a:t>
            </a:r>
            <a:b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12.3</a:t>
            </a:r>
            <a:b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15.2</a:t>
            </a:r>
            <a:b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12.3</a:t>
            </a:r>
            <a:b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15.2</a:t>
            </a:r>
            <a:b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10.10</a:t>
            </a:r>
            <a:b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10.10</a:t>
            </a:r>
            <a:b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10.00</a:t>
            </a:r>
            <a:b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Total estimated Cost : 1847.4 INR</a:t>
            </a:r>
          </a:p>
          <a:p>
            <a:pPr marL="0" marR="0">
              <a:lnSpc>
                <a:spcPct val="107000"/>
              </a:lnSpc>
              <a:spcBef>
                <a:spcPts val="0"/>
              </a:spcBef>
              <a:spcAft>
                <a:spcPts val="800"/>
              </a:spcAft>
            </a:pPr>
            <a:r>
              <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Note: Follow in input and output format as given in above example</a:t>
            </a:r>
          </a:p>
        </p:txBody>
      </p:sp>
    </p:spTree>
    <p:extLst>
      <p:ext uri="{BB962C8B-B14F-4D97-AF65-F5344CB8AC3E}">
        <p14:creationId xmlns:p14="http://schemas.microsoft.com/office/powerpoint/2010/main" val="118282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F5121872-3693-1E7C-8E26-15EBE4D6677F}"/>
              </a:ext>
            </a:extLst>
          </p:cNvPr>
          <p:cNvSpPr txBox="1"/>
          <p:nvPr/>
        </p:nvSpPr>
        <p:spPr>
          <a:xfrm>
            <a:off x="471948" y="474345"/>
            <a:ext cx="11297265" cy="5868658"/>
          </a:xfrm>
          <a:prstGeom prst="rect">
            <a:avLst/>
          </a:prstGeom>
          <a:noFill/>
        </p:spPr>
        <p:txBody>
          <a:bodyPr wrap="square">
            <a:spAutoFit/>
          </a:bodyPr>
          <a:lstStyle/>
          <a:p>
            <a:pPr marL="0" marR="0" algn="just">
              <a:lnSpc>
                <a:spcPct val="150000"/>
              </a:lnSpc>
              <a:spcBef>
                <a:spcPts val="0"/>
              </a:spcBef>
              <a:spcAft>
                <a:spcPts val="0"/>
              </a:spcAft>
            </a:pPr>
            <a:r>
              <a:rPr lang="en-IN" sz="18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Vijay, an industrialist, recently opened a fuel industry. There are N numbers of different categories of fuel and each fuel is stored in a fixed site of container. Size of the container can vary from fuel to fuel. Hari, a fuel merchant, visited Vijay’s Industry and he wanted to purchase fuels for his shop. Hari has a limited amount of money (K) and wants to buy fuel. Hari will not buy more than one container of any fuel category. Hari wants to maximize the overall volume i.e., sum of volume of fuels he buys. Your task is to get the maximum overall volume of fuels which Hari can purchase.</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 </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Given the number of categories of fuels (N), money units (K) price of container of each category of fuel and volume contained in container for each category.</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 </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NOTE: Quantity (volume) of container will be given in the same order as volume of price.</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 </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Hint: Break problems into parts and get the overall volume for smaller N and smaller K.</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b="1"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 </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24787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7807EF7C-ECC8-25AA-BDC6-58140A6B7715}"/>
              </a:ext>
            </a:extLst>
          </p:cNvPr>
          <p:cNvSpPr txBox="1"/>
          <p:nvPr/>
        </p:nvSpPr>
        <p:spPr>
          <a:xfrm>
            <a:off x="501445" y="460787"/>
            <a:ext cx="8631493" cy="2246769"/>
          </a:xfrm>
          <a:prstGeom prst="rect">
            <a:avLst/>
          </a:prstGeom>
          <a:noFill/>
        </p:spPr>
        <p:txBody>
          <a:bodyPr wrap="square">
            <a:spAutoFit/>
          </a:bodyPr>
          <a:lstStyle/>
          <a:p>
            <a:pPr marL="0" marR="0">
              <a:spcBef>
                <a:spcPts val="0"/>
              </a:spcBef>
              <a:spcAft>
                <a:spcPts val="0"/>
              </a:spcAft>
            </a:pPr>
            <a:r>
              <a:rPr lang="en-IN" sz="2000" b="1"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Example 1:</a:t>
            </a:r>
            <a:endParaRPr lang="en-IN" sz="16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IN" sz="2000" b="1"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Input:</a:t>
            </a:r>
            <a:r>
              <a:rPr lang="en-IN" sz="20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
            </a:r>
            <a:br>
              <a:rPr lang="en-IN" sz="20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br>
            <a:r>
              <a:rPr lang="en-IN" sz="20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5, 105 -&gt; N = 5, K=105</a:t>
            </a:r>
            <a:br>
              <a:rPr lang="en-IN" sz="20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br>
            <a:r>
              <a:rPr lang="en-IN" sz="20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10 10 40 50 90 -&gt; price of container of each fuel category.</a:t>
            </a:r>
            <a:br>
              <a:rPr lang="en-IN" sz="20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br>
            <a:r>
              <a:rPr lang="en-IN" sz="20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10 20 20 50 150 -&gt; volume of container of each fuel Category.</a:t>
            </a:r>
            <a:endParaRPr lang="en-IN" sz="16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IN" sz="2000" b="1"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Output:</a:t>
            </a:r>
            <a:r>
              <a:rPr lang="en-IN" sz="20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
            </a:r>
            <a:br>
              <a:rPr lang="en-IN" sz="20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br>
            <a:r>
              <a:rPr lang="en-IN" sz="20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170</a:t>
            </a:r>
            <a:endParaRPr lang="en-IN" sz="16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5" name="TextBox 4">
            <a:extLst>
              <a:ext uri="{FF2B5EF4-FFF2-40B4-BE49-F238E27FC236}">
                <a16:creationId xmlns:a16="http://schemas.microsoft.com/office/drawing/2014/main" xmlns="" id="{4A273C1C-CCD9-77ED-0FE4-09D0328A6E3E}"/>
              </a:ext>
            </a:extLst>
          </p:cNvPr>
          <p:cNvSpPr txBox="1"/>
          <p:nvPr/>
        </p:nvSpPr>
        <p:spPr>
          <a:xfrm>
            <a:off x="501445" y="3350226"/>
            <a:ext cx="8697861" cy="2246769"/>
          </a:xfrm>
          <a:prstGeom prst="rect">
            <a:avLst/>
          </a:prstGeom>
          <a:noFill/>
        </p:spPr>
        <p:txBody>
          <a:bodyPr wrap="square">
            <a:spAutoFit/>
          </a:bodyPr>
          <a:lstStyle/>
          <a:p>
            <a:pPr marL="0" marR="0">
              <a:spcBef>
                <a:spcPts val="0"/>
              </a:spcBef>
              <a:spcAft>
                <a:spcPts val="0"/>
              </a:spcAft>
            </a:pPr>
            <a:r>
              <a:rPr lang="en-IN" sz="2000" b="1"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Example 2:</a:t>
            </a:r>
            <a:endParaRPr lang="en-IN" sz="16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IN" sz="2000" b="1"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Input:</a:t>
            </a:r>
            <a:r>
              <a:rPr lang="en-IN" sz="20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
            </a:r>
            <a:br>
              <a:rPr lang="en-IN" sz="20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br>
            <a:r>
              <a:rPr lang="en-IN" sz="20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5 100 -&gt; N = 5, K=100</a:t>
            </a:r>
            <a:br>
              <a:rPr lang="en-IN" sz="20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br>
            <a:r>
              <a:rPr lang="en-IN" sz="20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10 20 30 40 100 -&gt; price of container of each fuel category.</a:t>
            </a:r>
            <a:br>
              <a:rPr lang="en-IN" sz="20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br>
            <a:r>
              <a:rPr lang="en-IN" sz="20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10 20 30 40 100 -&gt; volume of container of each fuel</a:t>
            </a:r>
            <a:endParaRPr lang="en-IN" sz="16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IN" sz="2000" b="1"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Output:</a:t>
            </a:r>
            <a:r>
              <a:rPr lang="en-IN" sz="20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
            </a:r>
            <a:br>
              <a:rPr lang="en-IN" sz="20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br>
            <a:r>
              <a:rPr lang="en-IN" sz="2000" kern="100" dirty="0">
                <a:solidFill>
                  <a:schemeClr val="bg1"/>
                </a:solidFill>
                <a:effectLst/>
                <a:latin typeface="Aptos" panose="020B0004020202020204" pitchFamily="34" charset="0"/>
                <a:ea typeface="Calibri" panose="020F0502020204030204" pitchFamily="34" charset="0"/>
                <a:cs typeface="Mangal" panose="02040503050203030202" pitchFamily="18" charset="0"/>
              </a:rPr>
              <a:t>100</a:t>
            </a:r>
            <a:endParaRPr lang="en-IN" sz="16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799045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214B6EE8-1F78-91EB-B654-CC3CA8F11570}"/>
              </a:ext>
            </a:extLst>
          </p:cNvPr>
          <p:cNvSpPr txBox="1"/>
          <p:nvPr/>
        </p:nvSpPr>
        <p:spPr>
          <a:xfrm>
            <a:off x="368711" y="271764"/>
            <a:ext cx="11238271" cy="6186309"/>
          </a:xfrm>
          <a:prstGeom prst="rect">
            <a:avLst/>
          </a:prstGeom>
          <a:noFill/>
        </p:spPr>
        <p:txBody>
          <a:bodyPr wrap="square">
            <a:spAutoFit/>
          </a:bodyPr>
          <a:lstStyle/>
          <a:p>
            <a:r>
              <a:rPr lang="en-US" sz="1800" dirty="0">
                <a:solidFill>
                  <a:schemeClr val="bg1"/>
                </a:solidFill>
                <a:latin typeface="Quicksand" panose="00000500000000000000" pitchFamily="2" charset="0"/>
                <a:cs typeface="Aparajita" panose="02020603050405020304" pitchFamily="18" charset="0"/>
              </a:rPr>
              <a:t>WAP to find Nth smallest element from the collection. </a:t>
            </a:r>
          </a:p>
          <a:p>
            <a:endParaRPr lang="en-US" sz="1800" dirty="0">
              <a:solidFill>
                <a:schemeClr val="bg1"/>
              </a:solidFill>
              <a:latin typeface="Quicksand" panose="00000500000000000000" pitchFamily="2" charset="0"/>
              <a:cs typeface="Aparajita" panose="02020603050405020304" pitchFamily="18" charset="0"/>
            </a:endParaRPr>
          </a:p>
          <a:p>
            <a:r>
              <a:rPr lang="en-US" sz="1800" dirty="0">
                <a:solidFill>
                  <a:schemeClr val="bg1"/>
                </a:solidFill>
                <a:latin typeface="Quicksand" panose="00000500000000000000" pitchFamily="2" charset="0"/>
                <a:cs typeface="Aparajita" panose="02020603050405020304" pitchFamily="18" charset="0"/>
              </a:rPr>
              <a:t>Input Format: </a:t>
            </a:r>
          </a:p>
          <a:p>
            <a:r>
              <a:rPr lang="en-US" sz="1800" dirty="0">
                <a:solidFill>
                  <a:schemeClr val="bg1"/>
                </a:solidFill>
                <a:latin typeface="Quicksand" panose="00000500000000000000" pitchFamily="2" charset="0"/>
                <a:cs typeface="Aparajita" panose="02020603050405020304" pitchFamily="18" charset="0"/>
              </a:rPr>
              <a:t>The first input contains integer value X, used to define the size of an array. </a:t>
            </a:r>
          </a:p>
          <a:p>
            <a:r>
              <a:rPr lang="en-US" sz="1800" dirty="0">
                <a:solidFill>
                  <a:schemeClr val="bg1"/>
                </a:solidFill>
                <a:latin typeface="Quicksand" panose="00000500000000000000" pitchFamily="2" charset="0"/>
                <a:cs typeface="Aparajita" panose="02020603050405020304" pitchFamily="18" charset="0"/>
              </a:rPr>
              <a:t>The second input contains X unsorted integer numbers separated by newline, i.e. A[</a:t>
            </a:r>
            <a:r>
              <a:rPr lang="en-US" sz="1800" dirty="0" err="1">
                <a:solidFill>
                  <a:schemeClr val="bg1"/>
                </a:solidFill>
                <a:latin typeface="Quicksand" panose="00000500000000000000" pitchFamily="2" charset="0"/>
                <a:cs typeface="Aparajita" panose="02020603050405020304" pitchFamily="18" charset="0"/>
              </a:rPr>
              <a:t>i</a:t>
            </a:r>
            <a:r>
              <a:rPr lang="en-US" sz="1800" dirty="0">
                <a:solidFill>
                  <a:schemeClr val="bg1"/>
                </a:solidFill>
                <a:latin typeface="Quicksand" panose="00000500000000000000" pitchFamily="2" charset="0"/>
                <a:cs typeface="Aparajita" panose="02020603050405020304" pitchFamily="18" charset="0"/>
              </a:rPr>
              <a:t>].</a:t>
            </a:r>
          </a:p>
          <a:p>
            <a:r>
              <a:rPr lang="en-US" sz="1800" dirty="0">
                <a:solidFill>
                  <a:schemeClr val="bg1"/>
                </a:solidFill>
                <a:latin typeface="Quicksand" panose="00000500000000000000" pitchFamily="2" charset="0"/>
                <a:cs typeface="Aparajita" panose="02020603050405020304" pitchFamily="18" charset="0"/>
              </a:rPr>
              <a:t>The third input contains the value of N, to find the Nth smallest element from an array. </a:t>
            </a:r>
          </a:p>
          <a:p>
            <a:endParaRPr lang="en-US" sz="1800" dirty="0">
              <a:solidFill>
                <a:schemeClr val="bg1"/>
              </a:solidFill>
              <a:latin typeface="Quicksand" panose="00000500000000000000" pitchFamily="2" charset="0"/>
              <a:cs typeface="Aparajita" panose="02020603050405020304" pitchFamily="18" charset="0"/>
            </a:endParaRPr>
          </a:p>
          <a:p>
            <a:r>
              <a:rPr lang="en-US" sz="1800" dirty="0">
                <a:solidFill>
                  <a:schemeClr val="bg1"/>
                </a:solidFill>
                <a:latin typeface="Quicksand" panose="00000500000000000000" pitchFamily="2" charset="0"/>
                <a:cs typeface="Aparajita" panose="02020603050405020304" pitchFamily="18" charset="0"/>
              </a:rPr>
              <a:t>Output Format: </a:t>
            </a:r>
          </a:p>
          <a:p>
            <a:endParaRPr lang="en-US" sz="1800" dirty="0">
              <a:solidFill>
                <a:schemeClr val="bg1"/>
              </a:solidFill>
              <a:latin typeface="Quicksand" panose="00000500000000000000" pitchFamily="2" charset="0"/>
              <a:cs typeface="Aparajita" panose="02020603050405020304" pitchFamily="18" charset="0"/>
            </a:endParaRPr>
          </a:p>
          <a:p>
            <a:r>
              <a:rPr lang="en-US" sz="1800" dirty="0">
                <a:solidFill>
                  <a:schemeClr val="bg1"/>
                </a:solidFill>
                <a:latin typeface="Quicksand" panose="00000500000000000000" pitchFamily="2" charset="0"/>
                <a:cs typeface="Aparajita" panose="02020603050405020304" pitchFamily="18" charset="0"/>
              </a:rPr>
              <a:t>The output should be an integer value, the Nth smallest element in the array. </a:t>
            </a:r>
          </a:p>
          <a:p>
            <a:endParaRPr lang="en-US" sz="1800" dirty="0">
              <a:solidFill>
                <a:schemeClr val="bg1"/>
              </a:solidFill>
              <a:latin typeface="Quicksand" panose="00000500000000000000" pitchFamily="2" charset="0"/>
              <a:cs typeface="Aparajita" panose="02020603050405020304" pitchFamily="18" charset="0"/>
            </a:endParaRPr>
          </a:p>
          <a:p>
            <a:r>
              <a:rPr lang="en-US" sz="1800" dirty="0">
                <a:solidFill>
                  <a:schemeClr val="bg1"/>
                </a:solidFill>
                <a:latin typeface="Quicksand" panose="00000500000000000000" pitchFamily="2" charset="0"/>
                <a:cs typeface="Aparajita" panose="02020603050405020304" pitchFamily="18" charset="0"/>
              </a:rPr>
              <a:t>Constraints: </a:t>
            </a:r>
          </a:p>
          <a:p>
            <a:r>
              <a:rPr lang="en-US" sz="1800" dirty="0">
                <a:solidFill>
                  <a:schemeClr val="bg1"/>
                </a:solidFill>
                <a:latin typeface="Quicksand" panose="00000500000000000000" pitchFamily="2" charset="0"/>
                <a:cs typeface="Aparajita" panose="02020603050405020304" pitchFamily="18" charset="0"/>
              </a:rPr>
              <a:t>1&lt;=X&lt;=10</a:t>
            </a:r>
          </a:p>
          <a:p>
            <a:r>
              <a:rPr lang="en-US" sz="1800" dirty="0">
                <a:solidFill>
                  <a:schemeClr val="bg1"/>
                </a:solidFill>
                <a:latin typeface="Quicksand" panose="00000500000000000000" pitchFamily="2" charset="0"/>
                <a:cs typeface="Aparajita" panose="02020603050405020304" pitchFamily="18" charset="0"/>
              </a:rPr>
              <a:t>1&lt;= A[</a:t>
            </a:r>
            <a:r>
              <a:rPr lang="en-US" sz="1800" dirty="0" err="1">
                <a:solidFill>
                  <a:schemeClr val="bg1"/>
                </a:solidFill>
                <a:latin typeface="Quicksand" panose="00000500000000000000" pitchFamily="2" charset="0"/>
                <a:cs typeface="Aparajita" panose="02020603050405020304" pitchFamily="18" charset="0"/>
              </a:rPr>
              <a:t>i</a:t>
            </a:r>
            <a:r>
              <a:rPr lang="en-US" sz="1800" dirty="0">
                <a:solidFill>
                  <a:schemeClr val="bg1"/>
                </a:solidFill>
                <a:latin typeface="Quicksand" panose="00000500000000000000" pitchFamily="2" charset="0"/>
                <a:cs typeface="Aparajita" panose="02020603050405020304" pitchFamily="18" charset="0"/>
              </a:rPr>
              <a:t>]&lt;=1000</a:t>
            </a:r>
          </a:p>
          <a:p>
            <a:r>
              <a:rPr lang="en-US" sz="1800" dirty="0">
                <a:solidFill>
                  <a:schemeClr val="bg1"/>
                </a:solidFill>
                <a:latin typeface="Quicksand" panose="00000500000000000000" pitchFamily="2" charset="0"/>
                <a:cs typeface="Aparajita" panose="02020603050405020304" pitchFamily="18" charset="0"/>
              </a:rPr>
              <a:t>1&lt;=N&lt;=X</a:t>
            </a:r>
          </a:p>
          <a:p>
            <a:endParaRPr lang="en-US" sz="1800" dirty="0">
              <a:solidFill>
                <a:schemeClr val="bg1"/>
              </a:solidFill>
              <a:latin typeface="Quicksand" panose="00000500000000000000" pitchFamily="2" charset="0"/>
              <a:cs typeface="Aparajita" panose="02020603050405020304" pitchFamily="18" charset="0"/>
            </a:endParaRPr>
          </a:p>
          <a:p>
            <a:r>
              <a:rPr lang="en-US" sz="1800" dirty="0">
                <a:solidFill>
                  <a:schemeClr val="bg1"/>
                </a:solidFill>
                <a:latin typeface="Quicksand" panose="00000500000000000000" pitchFamily="2" charset="0"/>
                <a:cs typeface="Aparajita" panose="02020603050405020304" pitchFamily="18" charset="0"/>
              </a:rPr>
              <a:t>Sample 1 Input: 5   10   20   40   30   60   3 </a:t>
            </a:r>
          </a:p>
          <a:p>
            <a:r>
              <a:rPr lang="en-US" sz="1800" dirty="0">
                <a:solidFill>
                  <a:schemeClr val="bg1"/>
                </a:solidFill>
                <a:latin typeface="Quicksand" panose="00000500000000000000" pitchFamily="2" charset="0"/>
                <a:cs typeface="Aparajita" panose="02020603050405020304" pitchFamily="18" charset="0"/>
              </a:rPr>
              <a:t>Output: 30</a:t>
            </a:r>
          </a:p>
          <a:p>
            <a:r>
              <a:rPr lang="en-US" sz="1800" dirty="0">
                <a:solidFill>
                  <a:schemeClr val="bg1"/>
                </a:solidFill>
                <a:latin typeface="Quicksand" panose="00000500000000000000" pitchFamily="2" charset="0"/>
                <a:cs typeface="Aparajita" panose="02020603050405020304" pitchFamily="18" charset="0"/>
              </a:rPr>
              <a:t>Explanation: Here the first input is 5, the size of the array. 10,20,40,30,60, are the elements of the array A[</a:t>
            </a:r>
            <a:r>
              <a:rPr lang="en-US" sz="1800" dirty="0" err="1">
                <a:solidFill>
                  <a:schemeClr val="bg1"/>
                </a:solidFill>
                <a:latin typeface="Quicksand" panose="00000500000000000000" pitchFamily="2" charset="0"/>
                <a:cs typeface="Aparajita" panose="02020603050405020304" pitchFamily="18" charset="0"/>
              </a:rPr>
              <a:t>i</a:t>
            </a:r>
            <a:r>
              <a:rPr lang="en-US" sz="1800" dirty="0">
                <a:solidFill>
                  <a:schemeClr val="bg1"/>
                </a:solidFill>
                <a:latin typeface="Quicksand" panose="00000500000000000000" pitchFamily="2" charset="0"/>
                <a:cs typeface="Aparajita" panose="02020603050405020304" pitchFamily="18" charset="0"/>
              </a:rPr>
              <a:t>]. The last input i.e. 3 is pointing to the 3</a:t>
            </a:r>
            <a:r>
              <a:rPr lang="en-US" sz="1800" baseline="30000" dirty="0">
                <a:solidFill>
                  <a:schemeClr val="bg1"/>
                </a:solidFill>
                <a:latin typeface="Quicksand" panose="00000500000000000000" pitchFamily="2" charset="0"/>
                <a:cs typeface="Aparajita" panose="02020603050405020304" pitchFamily="18" charset="0"/>
              </a:rPr>
              <a:t>rd</a:t>
            </a:r>
            <a:r>
              <a:rPr lang="en-US" sz="1800" dirty="0">
                <a:solidFill>
                  <a:schemeClr val="bg1"/>
                </a:solidFill>
                <a:latin typeface="Quicksand" panose="00000500000000000000" pitchFamily="2" charset="0"/>
                <a:cs typeface="Aparajita" panose="02020603050405020304" pitchFamily="18" charset="0"/>
              </a:rPr>
              <a:t> smallest element in the given array, Hence the third smallest element is 30. </a:t>
            </a:r>
          </a:p>
          <a:p>
            <a:endParaRPr lang="en-US" sz="1800" dirty="0">
              <a:solidFill>
                <a:schemeClr val="bg1"/>
              </a:solidFill>
              <a:latin typeface="Quicksand" panose="00000500000000000000" pitchFamily="2" charset="0"/>
              <a:cs typeface="Aparajita" panose="02020603050405020304" pitchFamily="18" charset="0"/>
            </a:endParaRPr>
          </a:p>
        </p:txBody>
      </p:sp>
    </p:spTree>
    <p:extLst>
      <p:ext uri="{BB962C8B-B14F-4D97-AF65-F5344CB8AC3E}">
        <p14:creationId xmlns:p14="http://schemas.microsoft.com/office/powerpoint/2010/main" val="2580663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C4D5D2C0-D436-4392-43CB-8AA6AD7297F1}"/>
              </a:ext>
            </a:extLst>
          </p:cNvPr>
          <p:cNvSpPr txBox="1"/>
          <p:nvPr/>
        </p:nvSpPr>
        <p:spPr>
          <a:xfrm>
            <a:off x="412956" y="156320"/>
            <a:ext cx="11430000" cy="5355312"/>
          </a:xfrm>
          <a:prstGeom prst="rect">
            <a:avLst/>
          </a:prstGeom>
          <a:noFill/>
        </p:spPr>
        <p:txBody>
          <a:bodyPr wrap="square">
            <a:spAutoFit/>
          </a:bodyPr>
          <a:lstStyle/>
          <a:p>
            <a:endParaRPr lang="en-US" sz="1800" dirty="0">
              <a:solidFill>
                <a:schemeClr val="bg1"/>
              </a:solidFill>
              <a:latin typeface="Quicksand" panose="00000500000000000000" pitchFamily="2" charset="0"/>
              <a:cs typeface="Aparajita" panose="02020603050405020304" pitchFamily="18" charset="0"/>
            </a:endParaRPr>
          </a:p>
          <a:p>
            <a:r>
              <a:rPr lang="en-US" sz="1800" dirty="0">
                <a:solidFill>
                  <a:schemeClr val="bg1"/>
                </a:solidFill>
                <a:latin typeface="Quicksand" panose="00000500000000000000" pitchFamily="2" charset="0"/>
                <a:cs typeface="Aparajita" panose="02020603050405020304" pitchFamily="18" charset="0"/>
              </a:rPr>
              <a:t>A game development company wants to design a brain game application for kids. There are different types of tasks to be designed for the game. Among all the tasks there is one task in which each digit of an existing number has to be replaced with another digit. Consider the following table:</a:t>
            </a:r>
          </a:p>
          <a:p>
            <a:endParaRPr lang="en-US" sz="1800" dirty="0">
              <a:solidFill>
                <a:schemeClr val="bg1"/>
              </a:solidFill>
              <a:latin typeface="Quicksand" panose="00000500000000000000" pitchFamily="2" charset="0"/>
              <a:cs typeface="Aparajita" panose="02020603050405020304" pitchFamily="18" charset="0"/>
            </a:endParaRPr>
          </a:p>
          <a:p>
            <a:r>
              <a:rPr lang="en-US" sz="1800" dirty="0">
                <a:solidFill>
                  <a:schemeClr val="bg1"/>
                </a:solidFill>
                <a:latin typeface="Quicksand" panose="00000500000000000000" pitchFamily="2" charset="0"/>
                <a:cs typeface="Aparajita" panose="02020603050405020304" pitchFamily="18" charset="0"/>
              </a:rPr>
              <a:t>Existing Digit: 	0  1  2  3  4  5  6  7  8  9</a:t>
            </a:r>
          </a:p>
          <a:p>
            <a:r>
              <a:rPr lang="en-US" sz="1800" dirty="0">
                <a:solidFill>
                  <a:schemeClr val="bg1"/>
                </a:solidFill>
                <a:latin typeface="Quicksand" panose="00000500000000000000" pitchFamily="2" charset="0"/>
                <a:cs typeface="Aparajita" panose="02020603050405020304" pitchFamily="18" charset="0"/>
              </a:rPr>
              <a:t>Replace By: 	9  8  7  6  5  4  3  2  1  0</a:t>
            </a:r>
          </a:p>
          <a:p>
            <a:endParaRPr lang="en-US" sz="1800" dirty="0">
              <a:solidFill>
                <a:schemeClr val="bg1"/>
              </a:solidFill>
              <a:latin typeface="Quicksand" panose="00000500000000000000" pitchFamily="2" charset="0"/>
              <a:cs typeface="Aparajita" panose="02020603050405020304" pitchFamily="18" charset="0"/>
            </a:endParaRPr>
          </a:p>
          <a:p>
            <a:r>
              <a:rPr lang="en-US" sz="1800" dirty="0">
                <a:solidFill>
                  <a:schemeClr val="bg1"/>
                </a:solidFill>
                <a:latin typeface="Quicksand" panose="00000500000000000000" pitchFamily="2" charset="0"/>
                <a:cs typeface="Aparajita" panose="02020603050405020304" pitchFamily="18" charset="0"/>
              </a:rPr>
              <a:t>Constraints: </a:t>
            </a:r>
          </a:p>
          <a:p>
            <a:endParaRPr lang="en-US" sz="1800" dirty="0">
              <a:solidFill>
                <a:schemeClr val="bg1"/>
              </a:solidFill>
              <a:latin typeface="Quicksand" panose="00000500000000000000" pitchFamily="2" charset="0"/>
              <a:cs typeface="Aparajita" panose="02020603050405020304" pitchFamily="18" charset="0"/>
            </a:endParaRPr>
          </a:p>
          <a:p>
            <a:r>
              <a:rPr lang="en-US" sz="1800" dirty="0">
                <a:solidFill>
                  <a:schemeClr val="bg1"/>
                </a:solidFill>
                <a:latin typeface="Quicksand" panose="00000500000000000000" pitchFamily="2" charset="0"/>
                <a:cs typeface="Aparajita" panose="02020603050405020304" pitchFamily="18" charset="0"/>
              </a:rPr>
              <a:t>0 &lt;= N &lt;= 1000000</a:t>
            </a:r>
          </a:p>
          <a:p>
            <a:r>
              <a:rPr lang="en-US" sz="1800" dirty="0">
                <a:solidFill>
                  <a:schemeClr val="bg1"/>
                </a:solidFill>
                <a:latin typeface="Quicksand" panose="00000500000000000000" pitchFamily="2" charset="0"/>
                <a:cs typeface="Aparajita" panose="02020603050405020304" pitchFamily="18" charset="0"/>
              </a:rPr>
              <a:t>The system should generate a message as “Wrong Input” if the value of N is out of range. </a:t>
            </a:r>
          </a:p>
          <a:p>
            <a:endParaRPr lang="en-US" sz="1800" dirty="0">
              <a:solidFill>
                <a:schemeClr val="bg1"/>
              </a:solidFill>
              <a:latin typeface="Quicksand" panose="00000500000000000000" pitchFamily="2" charset="0"/>
              <a:cs typeface="Aparajita" panose="02020603050405020304" pitchFamily="18" charset="0"/>
            </a:endParaRPr>
          </a:p>
          <a:p>
            <a:endParaRPr lang="en-US" sz="1800" dirty="0">
              <a:solidFill>
                <a:schemeClr val="bg1"/>
              </a:solidFill>
              <a:latin typeface="Quicksand" panose="00000500000000000000" pitchFamily="2" charset="0"/>
              <a:cs typeface="Aparajita" panose="02020603050405020304" pitchFamily="18" charset="0"/>
            </a:endParaRPr>
          </a:p>
          <a:p>
            <a:r>
              <a:rPr lang="en-US" sz="1800" dirty="0">
                <a:solidFill>
                  <a:schemeClr val="bg1"/>
                </a:solidFill>
                <a:latin typeface="Quicksand" panose="00000500000000000000" pitchFamily="2" charset="0"/>
                <a:cs typeface="Aparajita" panose="02020603050405020304" pitchFamily="18" charset="0"/>
              </a:rPr>
              <a:t>Sample Example: 			Sample Example: </a:t>
            </a:r>
          </a:p>
          <a:p>
            <a:r>
              <a:rPr lang="en-US" sz="1800" dirty="0">
                <a:solidFill>
                  <a:schemeClr val="bg1"/>
                </a:solidFill>
                <a:latin typeface="Quicksand" panose="00000500000000000000" pitchFamily="2" charset="0"/>
                <a:cs typeface="Aparajita" panose="02020603050405020304" pitchFamily="18" charset="0"/>
              </a:rPr>
              <a:t>Input: 					Input: </a:t>
            </a:r>
          </a:p>
          <a:p>
            <a:r>
              <a:rPr lang="en-US" sz="1800" dirty="0">
                <a:solidFill>
                  <a:schemeClr val="bg1"/>
                </a:solidFill>
                <a:latin typeface="Quicksand" panose="00000500000000000000" pitchFamily="2" charset="0"/>
                <a:cs typeface="Aparajita" panose="02020603050405020304" pitchFamily="18" charset="0"/>
              </a:rPr>
              <a:t>105201					10000001	</a:t>
            </a:r>
          </a:p>
          <a:p>
            <a:r>
              <a:rPr lang="en-US" sz="1800" dirty="0">
                <a:solidFill>
                  <a:schemeClr val="bg1"/>
                </a:solidFill>
                <a:latin typeface="Quicksand" panose="00000500000000000000" pitchFamily="2" charset="0"/>
                <a:cs typeface="Aparajita" panose="02020603050405020304" pitchFamily="18" charset="0"/>
              </a:rPr>
              <a:t>Output: 					Output: </a:t>
            </a:r>
          </a:p>
          <a:p>
            <a:r>
              <a:rPr lang="en-US" sz="1800" dirty="0">
                <a:solidFill>
                  <a:schemeClr val="bg1"/>
                </a:solidFill>
                <a:latin typeface="Quicksand" panose="00000500000000000000" pitchFamily="2" charset="0"/>
                <a:cs typeface="Aparajita" panose="02020603050405020304" pitchFamily="18" charset="0"/>
              </a:rPr>
              <a:t>894798					Wrong Input</a:t>
            </a:r>
          </a:p>
        </p:txBody>
      </p:sp>
    </p:spTree>
    <p:extLst>
      <p:ext uri="{BB962C8B-B14F-4D97-AF65-F5344CB8AC3E}">
        <p14:creationId xmlns:p14="http://schemas.microsoft.com/office/powerpoint/2010/main" val="13107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xmlns="" id="{222291F8-932A-BA77-DBB0-786F83B57F15}"/>
              </a:ext>
            </a:extLst>
          </p:cNvPr>
          <p:cNvSpPr txBox="1"/>
          <p:nvPr/>
        </p:nvSpPr>
        <p:spPr>
          <a:xfrm>
            <a:off x="307258" y="414702"/>
            <a:ext cx="11577484" cy="6340197"/>
          </a:xfrm>
          <a:prstGeom prst="rect">
            <a:avLst/>
          </a:prstGeom>
          <a:noFill/>
        </p:spPr>
        <p:txBody>
          <a:bodyPr wrap="square">
            <a:spAutoFit/>
          </a:bodyPr>
          <a:lstStyle/>
          <a:p>
            <a:r>
              <a:rPr lang="en-US" sz="1400" b="1" i="0" dirty="0">
                <a:solidFill>
                  <a:schemeClr val="bg1"/>
                </a:solidFill>
                <a:effectLst/>
                <a:latin typeface="Univers" panose="020B0503020202020204" pitchFamily="34" charset="0"/>
              </a:rPr>
              <a:t>Problem Statement:- </a:t>
            </a:r>
            <a:r>
              <a:rPr lang="en-US" sz="1400" b="0" i="0" dirty="0">
                <a:solidFill>
                  <a:schemeClr val="bg1"/>
                </a:solidFill>
                <a:effectLst/>
                <a:latin typeface="Univers" panose="020B0503020202020204" pitchFamily="34" charset="0"/>
              </a:rPr>
              <a:t>A jail has a number of prisoners and a number of treats to pass out to them. Their jailer decides the fairest way to divide the treats is to seat the prisoners around a circular table in sequentially numbered chairs. A chair number will be drawn from a hat. Beginning with the prisoner in that chair, one candy will be handed to each prisoner sequentially around the table until all have been distributed. The jailer is playing a little joke, though. The last piece of candy looks like all the others, but it tastes </a:t>
            </a:r>
            <a:r>
              <a:rPr lang="en-US" sz="1400" b="0" i="1" dirty="0">
                <a:solidFill>
                  <a:schemeClr val="bg1"/>
                </a:solidFill>
                <a:effectLst/>
                <a:latin typeface="Univers" panose="020B0503020202020204" pitchFamily="34" charset="0"/>
              </a:rPr>
              <a:t>awful</a:t>
            </a:r>
            <a:r>
              <a:rPr lang="en-US" sz="1400" b="0" i="0" dirty="0">
                <a:solidFill>
                  <a:schemeClr val="bg1"/>
                </a:solidFill>
                <a:effectLst/>
                <a:latin typeface="Univers" panose="020B0503020202020204" pitchFamily="34" charset="0"/>
              </a:rPr>
              <a:t>. Determine the chair number occupied by the prisoner who will receive that candy.</a:t>
            </a:r>
          </a:p>
          <a:p>
            <a:endParaRPr lang="en-US" sz="1400" b="0" i="0" dirty="0">
              <a:solidFill>
                <a:schemeClr val="bg1"/>
              </a:solidFill>
              <a:effectLst/>
              <a:latin typeface="Univers" panose="020B0503020202020204" pitchFamily="34" charset="0"/>
            </a:endParaRPr>
          </a:p>
          <a:p>
            <a:r>
              <a:rPr lang="en-US" sz="1400" b="0" i="0" dirty="0">
                <a:solidFill>
                  <a:schemeClr val="bg1"/>
                </a:solidFill>
                <a:effectLst/>
                <a:latin typeface="Univers" panose="020B0503020202020204" pitchFamily="34" charset="0"/>
              </a:rPr>
              <a:t>For example, there are 4 prisoners and 6 pieces of candy. The prisoners arrange themselves in seats numbered 1 to 4 . Let’s suppose two are drawn from the hat. Prisoners receive candy at positions 2,3,4,1,2,3. The prisoner to be warned sits in chair number 3</a:t>
            </a:r>
          </a:p>
          <a:p>
            <a:r>
              <a:rPr lang="en-US" sz="1400" b="1" i="0" dirty="0">
                <a:solidFill>
                  <a:schemeClr val="bg1"/>
                </a:solidFill>
                <a:effectLst/>
                <a:latin typeface="Univers" panose="020B0503020202020204" pitchFamily="34" charset="0"/>
              </a:rPr>
              <a:t>Function Description</a:t>
            </a:r>
            <a:endParaRPr lang="en-US" sz="1400" b="0" i="0" dirty="0">
              <a:solidFill>
                <a:schemeClr val="bg1"/>
              </a:solidFill>
              <a:effectLst/>
              <a:latin typeface="Univers" panose="020B0503020202020204" pitchFamily="34" charset="0"/>
            </a:endParaRPr>
          </a:p>
          <a:p>
            <a:r>
              <a:rPr lang="en-US" sz="1400" b="0" i="0" dirty="0">
                <a:solidFill>
                  <a:schemeClr val="bg1"/>
                </a:solidFill>
                <a:effectLst/>
                <a:latin typeface="Univers" panose="020B0503020202020204" pitchFamily="34" charset="0"/>
              </a:rPr>
              <a:t>Write a function </a:t>
            </a:r>
            <a:r>
              <a:rPr lang="en-US" sz="1400" b="0" i="1" dirty="0" err="1">
                <a:solidFill>
                  <a:schemeClr val="bg1"/>
                </a:solidFill>
                <a:effectLst/>
                <a:latin typeface="Univers" panose="020B0503020202020204" pitchFamily="34" charset="0"/>
              </a:rPr>
              <a:t>saveThePrisoner</a:t>
            </a:r>
            <a:r>
              <a:rPr lang="en-US" sz="1400" b="0" i="0" dirty="0">
                <a:solidFill>
                  <a:schemeClr val="bg1"/>
                </a:solidFill>
                <a:effectLst/>
                <a:latin typeface="Univers" panose="020B0503020202020204" pitchFamily="34" charset="0"/>
              </a:rPr>
              <a:t>. It should return an integer representing the chair number of the prisoner to warn.</a:t>
            </a:r>
          </a:p>
          <a:p>
            <a:r>
              <a:rPr lang="en-US" sz="1400" b="0" i="1" dirty="0" err="1">
                <a:solidFill>
                  <a:schemeClr val="bg1"/>
                </a:solidFill>
                <a:effectLst/>
                <a:latin typeface="Univers" panose="020B0503020202020204" pitchFamily="34" charset="0"/>
              </a:rPr>
              <a:t>saveThePrisoner</a:t>
            </a:r>
            <a:r>
              <a:rPr lang="en-US" sz="1400" b="0" i="0" dirty="0">
                <a:solidFill>
                  <a:schemeClr val="bg1"/>
                </a:solidFill>
                <a:effectLst/>
                <a:latin typeface="Univers" panose="020B0503020202020204" pitchFamily="34" charset="0"/>
              </a:rPr>
              <a:t> has the following parameter(s):</a:t>
            </a:r>
          </a:p>
          <a:p>
            <a:pPr>
              <a:buFont typeface="Arial" panose="020B0604020202020204" pitchFamily="34" charset="0"/>
              <a:buChar char="•"/>
            </a:pPr>
            <a:r>
              <a:rPr lang="en-US" sz="1400" b="0" i="1" dirty="0">
                <a:solidFill>
                  <a:schemeClr val="bg1"/>
                </a:solidFill>
                <a:effectLst/>
                <a:latin typeface="Univers" panose="020B0503020202020204" pitchFamily="34" charset="0"/>
              </a:rPr>
              <a:t>n</a:t>
            </a:r>
            <a:r>
              <a:rPr lang="en-US" sz="1400" b="0" i="0" dirty="0">
                <a:solidFill>
                  <a:schemeClr val="bg1"/>
                </a:solidFill>
                <a:effectLst/>
                <a:latin typeface="Univers" panose="020B0503020202020204" pitchFamily="34" charset="0"/>
              </a:rPr>
              <a:t>: an integer, the number of prisoners</a:t>
            </a:r>
          </a:p>
          <a:p>
            <a:pPr>
              <a:buFont typeface="Arial" panose="020B0604020202020204" pitchFamily="34" charset="0"/>
              <a:buChar char="•"/>
            </a:pPr>
            <a:r>
              <a:rPr lang="en-US" sz="1400" b="0" i="1" dirty="0">
                <a:solidFill>
                  <a:schemeClr val="bg1"/>
                </a:solidFill>
                <a:effectLst/>
                <a:latin typeface="Univers" panose="020B0503020202020204" pitchFamily="34" charset="0"/>
              </a:rPr>
              <a:t>m</a:t>
            </a:r>
            <a:r>
              <a:rPr lang="en-US" sz="1400" b="0" i="0" dirty="0">
                <a:solidFill>
                  <a:schemeClr val="bg1"/>
                </a:solidFill>
                <a:effectLst/>
                <a:latin typeface="Univers" panose="020B0503020202020204" pitchFamily="34" charset="0"/>
              </a:rPr>
              <a:t>: an integer, the number of sweets</a:t>
            </a:r>
          </a:p>
          <a:p>
            <a:pPr>
              <a:buFont typeface="Arial" panose="020B0604020202020204" pitchFamily="34" charset="0"/>
              <a:buChar char="•"/>
            </a:pPr>
            <a:r>
              <a:rPr lang="en-US" sz="1400" b="0" i="1" dirty="0">
                <a:solidFill>
                  <a:schemeClr val="bg1"/>
                </a:solidFill>
                <a:effectLst/>
                <a:latin typeface="Univers" panose="020B0503020202020204" pitchFamily="34" charset="0"/>
              </a:rPr>
              <a:t>s</a:t>
            </a:r>
            <a:r>
              <a:rPr lang="en-US" sz="1400" b="0" i="0" dirty="0">
                <a:solidFill>
                  <a:schemeClr val="bg1"/>
                </a:solidFill>
                <a:effectLst/>
                <a:latin typeface="Univers" panose="020B0503020202020204" pitchFamily="34" charset="0"/>
              </a:rPr>
              <a:t>: an integer, the chair number to begin passing out sweets from</a:t>
            </a:r>
          </a:p>
          <a:p>
            <a:r>
              <a:rPr lang="en-US" sz="1400" b="1" i="0" dirty="0">
                <a:solidFill>
                  <a:schemeClr val="bg1"/>
                </a:solidFill>
                <a:effectLst/>
                <a:latin typeface="Univers" panose="020B0503020202020204" pitchFamily="34" charset="0"/>
              </a:rPr>
              <a:t>Input Format</a:t>
            </a:r>
            <a:endParaRPr lang="en-US" sz="1400" b="0" i="0" dirty="0">
              <a:solidFill>
                <a:schemeClr val="bg1"/>
              </a:solidFill>
              <a:effectLst/>
              <a:latin typeface="Univers" panose="020B0503020202020204" pitchFamily="34" charset="0"/>
            </a:endParaRPr>
          </a:p>
          <a:p>
            <a:pPr>
              <a:buFont typeface="Arial" panose="020B0604020202020204" pitchFamily="34" charset="0"/>
              <a:buChar char="•"/>
            </a:pPr>
            <a:r>
              <a:rPr lang="en-US" sz="1400" b="0" i="0" dirty="0">
                <a:solidFill>
                  <a:schemeClr val="bg1"/>
                </a:solidFill>
                <a:effectLst/>
                <a:latin typeface="Univers" panose="020B0503020202020204" pitchFamily="34" charset="0"/>
              </a:rPr>
              <a:t>The first line contains an integer t, denoting the number of test cases.</a:t>
            </a:r>
          </a:p>
          <a:p>
            <a:pPr>
              <a:buFont typeface="Arial" panose="020B0604020202020204" pitchFamily="34" charset="0"/>
              <a:buChar char="•"/>
            </a:pPr>
            <a:r>
              <a:rPr lang="en-US" sz="1400" b="0" i="0" dirty="0">
                <a:solidFill>
                  <a:schemeClr val="bg1"/>
                </a:solidFill>
                <a:effectLst/>
                <a:latin typeface="Univers" panose="020B0503020202020204" pitchFamily="34" charset="0"/>
              </a:rPr>
              <a:t>The next t lines each contain 3 space-separated integers:</a:t>
            </a:r>
          </a:p>
          <a:p>
            <a:pPr marL="742950" lvl="1" indent="-285750">
              <a:buFont typeface="Arial" panose="020B0604020202020204" pitchFamily="34" charset="0"/>
              <a:buChar char="•"/>
            </a:pPr>
            <a:r>
              <a:rPr lang="en-US" sz="1400" b="0" i="0" dirty="0">
                <a:solidFill>
                  <a:schemeClr val="bg1"/>
                </a:solidFill>
                <a:effectLst/>
                <a:latin typeface="Univers" panose="020B0503020202020204" pitchFamily="34" charset="0"/>
              </a:rPr>
              <a:t>– : n the number of prisoners</a:t>
            </a:r>
          </a:p>
          <a:p>
            <a:pPr marL="742950" lvl="1" indent="-285750">
              <a:buFont typeface="Arial" panose="020B0604020202020204" pitchFamily="34" charset="0"/>
              <a:buChar char="•"/>
            </a:pPr>
            <a:r>
              <a:rPr lang="en-US" sz="1400" b="0" i="0" dirty="0">
                <a:solidFill>
                  <a:schemeClr val="bg1"/>
                </a:solidFill>
                <a:effectLst/>
                <a:latin typeface="Univers" panose="020B0503020202020204" pitchFamily="34" charset="0"/>
              </a:rPr>
              <a:t>– : m the number of sweets</a:t>
            </a:r>
          </a:p>
          <a:p>
            <a:pPr marL="742950" lvl="1" indent="-285750">
              <a:buFont typeface="Arial" panose="020B0604020202020204" pitchFamily="34" charset="0"/>
              <a:buChar char="•"/>
            </a:pPr>
            <a:r>
              <a:rPr lang="en-US" sz="1400" b="0" i="0" dirty="0">
                <a:solidFill>
                  <a:schemeClr val="bg1"/>
                </a:solidFill>
                <a:effectLst/>
                <a:latin typeface="Univers" panose="020B0503020202020204" pitchFamily="34" charset="0"/>
              </a:rPr>
              <a:t>– : s the chair number to start passing out treats at </a:t>
            </a:r>
          </a:p>
          <a:p>
            <a:r>
              <a:rPr lang="en-US" sz="1400" b="1" i="0" dirty="0">
                <a:solidFill>
                  <a:schemeClr val="bg1"/>
                </a:solidFill>
                <a:effectLst/>
                <a:latin typeface="Univers" panose="020B0503020202020204" pitchFamily="34" charset="0"/>
              </a:rPr>
              <a:t>Output Format</a:t>
            </a:r>
            <a:endParaRPr lang="en-US" sz="1400" b="0" i="0" dirty="0">
              <a:solidFill>
                <a:schemeClr val="bg1"/>
              </a:solidFill>
              <a:effectLst/>
              <a:latin typeface="Univers" panose="020B0503020202020204" pitchFamily="34" charset="0"/>
            </a:endParaRPr>
          </a:p>
          <a:p>
            <a:pPr>
              <a:buFont typeface="Arial" panose="020B0604020202020204" pitchFamily="34" charset="0"/>
              <a:buChar char="•"/>
            </a:pPr>
            <a:r>
              <a:rPr lang="en-US" sz="1400" b="0" i="0" dirty="0">
                <a:solidFill>
                  <a:schemeClr val="bg1"/>
                </a:solidFill>
                <a:effectLst/>
                <a:latin typeface="Univers" panose="020B0503020202020204" pitchFamily="34" charset="0"/>
              </a:rPr>
              <a:t>For each test case, print the chair number of the prisoner who receives the </a:t>
            </a:r>
            <a:r>
              <a:rPr lang="en-US" sz="1400" b="0" i="1" dirty="0">
                <a:solidFill>
                  <a:schemeClr val="bg1"/>
                </a:solidFill>
                <a:effectLst/>
                <a:latin typeface="Univers" panose="020B0503020202020204" pitchFamily="34" charset="0"/>
              </a:rPr>
              <a:t>awful treat</a:t>
            </a:r>
            <a:r>
              <a:rPr lang="en-US" sz="1400" b="0" i="0" dirty="0">
                <a:solidFill>
                  <a:schemeClr val="bg1"/>
                </a:solidFill>
                <a:effectLst/>
                <a:latin typeface="Univers" panose="020B0503020202020204" pitchFamily="34" charset="0"/>
              </a:rPr>
              <a:t> on a new line.</a:t>
            </a:r>
          </a:p>
          <a:p>
            <a:r>
              <a:rPr lang="en-US" sz="1400" b="1" i="0" dirty="0">
                <a:solidFill>
                  <a:schemeClr val="bg1"/>
                </a:solidFill>
                <a:effectLst/>
                <a:latin typeface="Univers" panose="020B0503020202020204" pitchFamily="34" charset="0"/>
              </a:rPr>
              <a:t>Sample Input </a:t>
            </a:r>
            <a:endParaRPr lang="en-US" sz="1400" b="0" i="0" dirty="0">
              <a:solidFill>
                <a:schemeClr val="bg1"/>
              </a:solidFill>
              <a:effectLst/>
              <a:latin typeface="Univers" panose="020B0503020202020204" pitchFamily="34" charset="0"/>
            </a:endParaRPr>
          </a:p>
          <a:p>
            <a:r>
              <a:rPr lang="en-US" sz="1400" b="0" i="0" dirty="0">
                <a:solidFill>
                  <a:schemeClr val="bg1"/>
                </a:solidFill>
                <a:effectLst/>
                <a:latin typeface="Univers" panose="020B0503020202020204" pitchFamily="34" charset="0"/>
              </a:rPr>
              <a:t>     2</a:t>
            </a:r>
            <a:br>
              <a:rPr lang="en-US" sz="1400" b="0" i="0" dirty="0">
                <a:solidFill>
                  <a:schemeClr val="bg1"/>
                </a:solidFill>
                <a:effectLst/>
                <a:latin typeface="Univers" panose="020B0503020202020204" pitchFamily="34" charset="0"/>
              </a:rPr>
            </a:br>
            <a:r>
              <a:rPr lang="en-US" sz="1400" b="0" i="0" dirty="0">
                <a:solidFill>
                  <a:schemeClr val="bg1"/>
                </a:solidFill>
                <a:effectLst/>
                <a:latin typeface="Univers" panose="020B0503020202020204" pitchFamily="34" charset="0"/>
              </a:rPr>
              <a:t>     5 2 1</a:t>
            </a:r>
            <a:br>
              <a:rPr lang="en-US" sz="1400" b="0" i="0" dirty="0">
                <a:solidFill>
                  <a:schemeClr val="bg1"/>
                </a:solidFill>
                <a:effectLst/>
                <a:latin typeface="Univers" panose="020B0503020202020204" pitchFamily="34" charset="0"/>
              </a:rPr>
            </a:br>
            <a:r>
              <a:rPr lang="en-US" sz="1400" b="0" i="0" dirty="0">
                <a:solidFill>
                  <a:schemeClr val="bg1"/>
                </a:solidFill>
                <a:effectLst/>
                <a:latin typeface="Univers" panose="020B0503020202020204" pitchFamily="34" charset="0"/>
              </a:rPr>
              <a:t>     5 2 2</a:t>
            </a:r>
          </a:p>
          <a:p>
            <a:r>
              <a:rPr lang="en-US" sz="1400" b="1" i="0" dirty="0">
                <a:solidFill>
                  <a:schemeClr val="bg1"/>
                </a:solidFill>
                <a:effectLst/>
                <a:latin typeface="Univers" panose="020B0503020202020204" pitchFamily="34" charset="0"/>
              </a:rPr>
              <a:t>Sample Output</a:t>
            </a:r>
            <a:endParaRPr lang="en-US" sz="1400" b="0" i="0" dirty="0">
              <a:solidFill>
                <a:schemeClr val="bg1"/>
              </a:solidFill>
              <a:effectLst/>
              <a:latin typeface="Univers" panose="020B0503020202020204" pitchFamily="34" charset="0"/>
            </a:endParaRPr>
          </a:p>
          <a:p>
            <a:r>
              <a:rPr lang="en-US" sz="1400" b="0" i="0" dirty="0">
                <a:solidFill>
                  <a:schemeClr val="bg1"/>
                </a:solidFill>
                <a:effectLst/>
                <a:latin typeface="Univers" panose="020B0503020202020204" pitchFamily="34" charset="0"/>
              </a:rPr>
              <a:t>    2</a:t>
            </a:r>
            <a:br>
              <a:rPr lang="en-US" sz="1400" b="0" i="0" dirty="0">
                <a:solidFill>
                  <a:schemeClr val="bg1"/>
                </a:solidFill>
                <a:effectLst/>
                <a:latin typeface="Univers" panose="020B0503020202020204" pitchFamily="34" charset="0"/>
              </a:rPr>
            </a:br>
            <a:r>
              <a:rPr lang="en-US" sz="1400" b="0" i="0" dirty="0">
                <a:solidFill>
                  <a:schemeClr val="bg1"/>
                </a:solidFill>
                <a:effectLst/>
                <a:latin typeface="Univers" panose="020B0503020202020204" pitchFamily="34" charset="0"/>
              </a:rPr>
              <a:t>    3</a:t>
            </a:r>
          </a:p>
        </p:txBody>
      </p:sp>
    </p:spTree>
    <p:extLst>
      <p:ext uri="{BB962C8B-B14F-4D97-AF65-F5344CB8AC3E}">
        <p14:creationId xmlns:p14="http://schemas.microsoft.com/office/powerpoint/2010/main" val="3028140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2ACCD88A-AAA5-4C92-2F8D-0783B05E39F4}"/>
              </a:ext>
            </a:extLst>
          </p:cNvPr>
          <p:cNvSpPr txBox="1"/>
          <p:nvPr/>
        </p:nvSpPr>
        <p:spPr>
          <a:xfrm>
            <a:off x="442452" y="342286"/>
            <a:ext cx="11488993" cy="6186309"/>
          </a:xfrm>
          <a:prstGeom prst="rect">
            <a:avLst/>
          </a:prstGeom>
          <a:noFill/>
        </p:spPr>
        <p:txBody>
          <a:bodyPr wrap="square">
            <a:spAutoFit/>
          </a:bodyPr>
          <a:lstStyle/>
          <a:p>
            <a:pPr algn="just"/>
            <a:r>
              <a:rPr lang="en-US" sz="1800" b="1" dirty="0">
                <a:solidFill>
                  <a:schemeClr val="bg1"/>
                </a:solidFill>
                <a:latin typeface="Quicksand" panose="00000500000000000000" pitchFamily="2" charset="0"/>
                <a:cs typeface="Aparajita" panose="02020603050405020304" pitchFamily="18" charset="0"/>
              </a:rPr>
              <a:t>Problem Statement: </a:t>
            </a:r>
          </a:p>
          <a:p>
            <a:pPr algn="just"/>
            <a:endParaRPr lang="en-IN" sz="1800" dirty="0">
              <a:solidFill>
                <a:schemeClr val="bg1"/>
              </a:solidFill>
            </a:endParaRPr>
          </a:p>
          <a:p>
            <a:pPr algn="just"/>
            <a:r>
              <a:rPr lang="en-IN" sz="1800" dirty="0">
                <a:solidFill>
                  <a:schemeClr val="bg1"/>
                </a:solidFill>
              </a:rPr>
              <a:t>In a shop every item has an alphanumeric code printed on the label. Each consecutive sequence of the digit in a</a:t>
            </a:r>
          </a:p>
          <a:p>
            <a:pPr algn="just"/>
            <a:r>
              <a:rPr lang="en-IN" sz="1800" dirty="0">
                <a:solidFill>
                  <a:schemeClr val="bg1"/>
                </a:solidFill>
              </a:rPr>
              <a:t>code is to be read as a multi digit number. The selling price of the product is the sum of the number in the code.</a:t>
            </a:r>
          </a:p>
          <a:p>
            <a:pPr algn="just"/>
            <a:r>
              <a:rPr lang="en-IN" sz="1800" dirty="0">
                <a:solidFill>
                  <a:schemeClr val="bg1"/>
                </a:solidFill>
              </a:rPr>
              <a:t>You are given the alphanumeric code for an item as a string Str. your task is to compute the selling price of the item.</a:t>
            </a:r>
          </a:p>
          <a:p>
            <a:pPr algn="just"/>
            <a:r>
              <a:rPr lang="en-IN" sz="1800" dirty="0">
                <a:solidFill>
                  <a:schemeClr val="bg1"/>
                </a:solidFill>
              </a:rPr>
              <a:t>Example 1:</a:t>
            </a:r>
          </a:p>
          <a:p>
            <a:pPr algn="just"/>
            <a:r>
              <a:rPr lang="en-IN" sz="1800" dirty="0">
                <a:solidFill>
                  <a:schemeClr val="bg1"/>
                </a:solidFill>
              </a:rPr>
              <a:t>Input :</a:t>
            </a:r>
          </a:p>
          <a:p>
            <a:pPr algn="just"/>
            <a:r>
              <a:rPr lang="en-IN" sz="1800" dirty="0">
                <a:solidFill>
                  <a:schemeClr val="bg1"/>
                </a:solidFill>
              </a:rPr>
              <a:t>1xyz23</a:t>
            </a:r>
          </a:p>
          <a:p>
            <a:pPr algn="just"/>
            <a:endParaRPr lang="en-IN" sz="1800" dirty="0">
              <a:solidFill>
                <a:schemeClr val="bg1"/>
              </a:solidFill>
            </a:endParaRPr>
          </a:p>
          <a:p>
            <a:pPr algn="just"/>
            <a:r>
              <a:rPr lang="en-IN" sz="1800" dirty="0">
                <a:solidFill>
                  <a:schemeClr val="bg1"/>
                </a:solidFill>
              </a:rPr>
              <a:t>Output :</a:t>
            </a:r>
          </a:p>
          <a:p>
            <a:pPr algn="just"/>
            <a:r>
              <a:rPr lang="en-IN" sz="1800" dirty="0">
                <a:solidFill>
                  <a:schemeClr val="bg1"/>
                </a:solidFill>
              </a:rPr>
              <a:t>24</a:t>
            </a:r>
          </a:p>
          <a:p>
            <a:pPr algn="just"/>
            <a:endParaRPr lang="en-IN" sz="1800" dirty="0">
              <a:solidFill>
                <a:schemeClr val="bg1"/>
              </a:solidFill>
            </a:endParaRPr>
          </a:p>
          <a:p>
            <a:pPr algn="just"/>
            <a:r>
              <a:rPr lang="en-IN" sz="1800" dirty="0">
                <a:solidFill>
                  <a:schemeClr val="bg1"/>
                </a:solidFill>
              </a:rPr>
              <a:t>Explanation :Here the alphanumeric string is : 1xyz23</a:t>
            </a:r>
          </a:p>
          <a:p>
            <a:pPr algn="just"/>
            <a:r>
              <a:rPr lang="en-IN" sz="1800" dirty="0">
                <a:solidFill>
                  <a:schemeClr val="bg1"/>
                </a:solidFill>
              </a:rPr>
              <a:t>In the give string , 1+23 = 24</a:t>
            </a:r>
          </a:p>
          <a:p>
            <a:pPr algn="just"/>
            <a:r>
              <a:rPr lang="en-IN" sz="1800" dirty="0">
                <a:solidFill>
                  <a:schemeClr val="bg1"/>
                </a:solidFill>
              </a:rPr>
              <a:t>Hence, the output is 24</a:t>
            </a:r>
          </a:p>
          <a:p>
            <a:pPr algn="just"/>
            <a:endParaRPr lang="en-IN" sz="1800" dirty="0">
              <a:solidFill>
                <a:schemeClr val="bg1"/>
              </a:solidFill>
            </a:endParaRPr>
          </a:p>
          <a:p>
            <a:pPr algn="just"/>
            <a:r>
              <a:rPr lang="en-IN" sz="1800" dirty="0">
                <a:solidFill>
                  <a:schemeClr val="bg1"/>
                </a:solidFill>
              </a:rPr>
              <a:t>Example 2:</a:t>
            </a:r>
          </a:p>
          <a:p>
            <a:pPr algn="just"/>
            <a:r>
              <a:rPr lang="en-IN" sz="1800" dirty="0">
                <a:solidFill>
                  <a:schemeClr val="bg1"/>
                </a:solidFill>
              </a:rPr>
              <a:t>Input :</a:t>
            </a:r>
          </a:p>
          <a:p>
            <a:pPr algn="just"/>
            <a:r>
              <a:rPr lang="en-IN" sz="1800" dirty="0">
                <a:solidFill>
                  <a:schemeClr val="bg1"/>
                </a:solidFill>
              </a:rPr>
              <a:t>1g2a30t20 ----Value of Str</a:t>
            </a:r>
          </a:p>
          <a:p>
            <a:pPr algn="just"/>
            <a:endParaRPr lang="en-IN" sz="1800" dirty="0">
              <a:solidFill>
                <a:schemeClr val="bg1"/>
              </a:solidFill>
            </a:endParaRPr>
          </a:p>
          <a:p>
            <a:pPr algn="just"/>
            <a:r>
              <a:rPr lang="en-IN" sz="1800" dirty="0">
                <a:solidFill>
                  <a:schemeClr val="bg1"/>
                </a:solidFill>
              </a:rPr>
              <a:t>Output :</a:t>
            </a:r>
          </a:p>
          <a:p>
            <a:pPr algn="just"/>
            <a:r>
              <a:rPr lang="en-IN" sz="1800" dirty="0">
                <a:solidFill>
                  <a:schemeClr val="bg1"/>
                </a:solidFill>
              </a:rPr>
              <a:t>53</a:t>
            </a:r>
          </a:p>
        </p:txBody>
      </p:sp>
    </p:spTree>
    <p:extLst>
      <p:ext uri="{BB962C8B-B14F-4D97-AF65-F5344CB8AC3E}">
        <p14:creationId xmlns:p14="http://schemas.microsoft.com/office/powerpoint/2010/main" val="2602646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11F1C0B4-319A-4EDD-9CD8-43740644FE22}"/>
              </a:ext>
            </a:extLst>
          </p:cNvPr>
          <p:cNvSpPr>
            <a:spLocks noGrp="1"/>
          </p:cNvSpPr>
          <p:nvPr>
            <p:ph type="ftr" sz="quarter" idx="11"/>
          </p:nvPr>
        </p:nvSpPr>
        <p:spPr/>
        <p:txBody>
          <a:bodyPr/>
          <a:lstStyle/>
          <a:p>
            <a:r>
              <a:rPr lang="en-IN"/>
              <a:t>This video is sole property of Talent Battle Pvt. Ltd. Strict penal action will be taken against unauthorized piracy of this video</a:t>
            </a:r>
            <a:endParaRPr lang="en-IN" dirty="0"/>
          </a:p>
        </p:txBody>
      </p:sp>
      <p:cxnSp>
        <p:nvCxnSpPr>
          <p:cNvPr id="5" name="Straight Connector 4">
            <a:extLst>
              <a:ext uri="{FF2B5EF4-FFF2-40B4-BE49-F238E27FC236}">
                <a16:creationId xmlns:a16="http://schemas.microsoft.com/office/drawing/2014/main" xmlns="" id="{5B90F704-EC1D-40FE-B1B4-2DE7E6051C2F}"/>
              </a:ext>
            </a:extLst>
          </p:cNvPr>
          <p:cNvCxnSpPr>
            <a:cxnSpLocks/>
          </p:cNvCxnSpPr>
          <p:nvPr/>
        </p:nvCxnSpPr>
        <p:spPr>
          <a:xfrm>
            <a:off x="623392" y="452670"/>
            <a:ext cx="0" cy="6040205"/>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3D68F67D-0F46-40B1-988C-A40698AC71FB}"/>
              </a:ext>
            </a:extLst>
          </p:cNvPr>
          <p:cNvSpPr txBox="1"/>
          <p:nvPr/>
        </p:nvSpPr>
        <p:spPr>
          <a:xfrm>
            <a:off x="783965" y="164638"/>
            <a:ext cx="11168679" cy="6247864"/>
          </a:xfrm>
          <a:prstGeom prst="rect">
            <a:avLst/>
          </a:prstGeom>
          <a:noFill/>
        </p:spPr>
        <p:txBody>
          <a:bodyPr wrap="square" rtlCol="0">
            <a:spAutoFit/>
          </a:bodyPr>
          <a:lstStyle/>
          <a:p>
            <a:r>
              <a:rPr lang="en-US" sz="1600" b="1" dirty="0">
                <a:latin typeface="Quicksand" panose="00000500000000000000" pitchFamily="2" charset="0"/>
                <a:cs typeface="Aparajita" panose="02020603050405020304" pitchFamily="18" charset="0"/>
              </a:rPr>
              <a:t>Problem Statement: </a:t>
            </a:r>
          </a:p>
          <a:p>
            <a:endParaRPr lang="en-US" sz="1600" b="1" dirty="0">
              <a:latin typeface="Quicksand" panose="00000500000000000000" pitchFamily="2" charset="0"/>
              <a:cs typeface="Aparajita" panose="02020603050405020304" pitchFamily="18" charset="0"/>
            </a:endParaRPr>
          </a:p>
          <a:p>
            <a:r>
              <a:rPr lang="en-US" sz="1600" b="1" dirty="0">
                <a:latin typeface="Quicksand" panose="00000500000000000000" pitchFamily="2" charset="0"/>
                <a:cs typeface="Aparajita" panose="02020603050405020304" pitchFamily="18" charset="0"/>
              </a:rPr>
              <a:t>Input 2D Matrix and print all the elements in spiral format. </a:t>
            </a:r>
          </a:p>
          <a:p>
            <a:endParaRPr lang="en-US" sz="1600" b="1" dirty="0">
              <a:latin typeface="Quicksand" panose="00000500000000000000" pitchFamily="2" charset="0"/>
              <a:cs typeface="Aparajita" panose="02020603050405020304" pitchFamily="18" charset="0"/>
            </a:endParaRPr>
          </a:p>
          <a:p>
            <a:endParaRPr lang="en-US" sz="1600" b="1" dirty="0">
              <a:latin typeface="Quicksand" panose="00000500000000000000" pitchFamily="2" charset="0"/>
              <a:cs typeface="Aparajita" panose="02020603050405020304" pitchFamily="18" charset="0"/>
            </a:endParaRPr>
          </a:p>
          <a:p>
            <a:endParaRPr lang="en-US" sz="1600" b="1" dirty="0">
              <a:latin typeface="Quicksand" panose="00000500000000000000" pitchFamily="2" charset="0"/>
              <a:cs typeface="Aparajita" panose="02020603050405020304" pitchFamily="18" charset="0"/>
            </a:endParaRPr>
          </a:p>
          <a:p>
            <a:endParaRPr lang="en-US" sz="1600" b="1" dirty="0">
              <a:latin typeface="Quicksand" panose="00000500000000000000" pitchFamily="2" charset="0"/>
              <a:cs typeface="Aparajita" panose="02020603050405020304" pitchFamily="18" charset="0"/>
            </a:endParaRPr>
          </a:p>
          <a:p>
            <a:endParaRPr lang="en-US" sz="1600" b="1" dirty="0">
              <a:latin typeface="Quicksand" panose="00000500000000000000" pitchFamily="2" charset="0"/>
              <a:cs typeface="Aparajita" panose="02020603050405020304" pitchFamily="18" charset="0"/>
            </a:endParaRPr>
          </a:p>
          <a:p>
            <a:endParaRPr lang="en-US" sz="1600" b="1" dirty="0">
              <a:latin typeface="Quicksand" panose="00000500000000000000" pitchFamily="2" charset="0"/>
              <a:cs typeface="Aparajita" panose="02020603050405020304" pitchFamily="18" charset="0"/>
            </a:endParaRPr>
          </a:p>
          <a:p>
            <a:endParaRPr lang="en-US" sz="1600" b="1" dirty="0">
              <a:latin typeface="Quicksand" panose="00000500000000000000" pitchFamily="2" charset="0"/>
              <a:cs typeface="Aparajita" panose="02020603050405020304" pitchFamily="18" charset="0"/>
            </a:endParaRPr>
          </a:p>
          <a:p>
            <a:endParaRPr lang="en-US" sz="1600" b="1" dirty="0">
              <a:latin typeface="Quicksand" panose="00000500000000000000" pitchFamily="2" charset="0"/>
              <a:cs typeface="Aparajita" panose="02020603050405020304" pitchFamily="18" charset="0"/>
            </a:endParaRPr>
          </a:p>
          <a:p>
            <a:endParaRPr lang="en-US" sz="1600" b="1" dirty="0">
              <a:latin typeface="Quicksand" panose="00000500000000000000" pitchFamily="2" charset="0"/>
              <a:cs typeface="Aparajita" panose="02020603050405020304" pitchFamily="18" charset="0"/>
            </a:endParaRPr>
          </a:p>
          <a:p>
            <a:endParaRPr lang="en-US" sz="1600" b="1" dirty="0">
              <a:latin typeface="Quicksand" panose="00000500000000000000" pitchFamily="2" charset="0"/>
              <a:cs typeface="Aparajita" panose="02020603050405020304" pitchFamily="18" charset="0"/>
            </a:endParaRPr>
          </a:p>
          <a:p>
            <a:endParaRPr lang="en-US" sz="1600" b="1" dirty="0">
              <a:latin typeface="Quicksand" panose="00000500000000000000" pitchFamily="2" charset="0"/>
              <a:cs typeface="Aparajita" panose="02020603050405020304" pitchFamily="18" charset="0"/>
            </a:endParaRPr>
          </a:p>
          <a:p>
            <a:endParaRPr lang="en-US" sz="1600" b="1" dirty="0">
              <a:latin typeface="Quicksand" panose="00000500000000000000" pitchFamily="2" charset="0"/>
              <a:cs typeface="Aparajita" panose="02020603050405020304" pitchFamily="18" charset="0"/>
            </a:endParaRPr>
          </a:p>
          <a:p>
            <a:r>
              <a:rPr lang="en-US" sz="1600" b="1" dirty="0">
                <a:latin typeface="Quicksand" panose="00000500000000000000" pitchFamily="2" charset="0"/>
                <a:cs typeface="Aparajita" panose="02020603050405020304" pitchFamily="18" charset="0"/>
              </a:rPr>
              <a:t>Output:  1   2    3   6   9   8   7   4   5</a:t>
            </a:r>
          </a:p>
          <a:p>
            <a:endParaRPr lang="en-US" sz="1600" b="1" dirty="0">
              <a:latin typeface="Quicksand" panose="00000500000000000000" pitchFamily="2" charset="0"/>
              <a:cs typeface="Aparajita" panose="02020603050405020304" pitchFamily="18" charset="0"/>
            </a:endParaRPr>
          </a:p>
          <a:p>
            <a:endParaRPr lang="en-US" sz="1600" b="1" dirty="0">
              <a:latin typeface="Quicksand" panose="00000500000000000000" pitchFamily="2" charset="0"/>
              <a:cs typeface="Aparajita" panose="02020603050405020304" pitchFamily="18" charset="0"/>
            </a:endParaRPr>
          </a:p>
          <a:p>
            <a:endParaRPr lang="en-US" sz="1600" b="1" dirty="0">
              <a:latin typeface="Quicksand" panose="00000500000000000000" pitchFamily="2" charset="0"/>
              <a:cs typeface="Aparajita" panose="02020603050405020304" pitchFamily="18" charset="0"/>
            </a:endParaRPr>
          </a:p>
          <a:p>
            <a:endParaRPr lang="en-US" sz="1600" b="1" dirty="0">
              <a:latin typeface="Quicksand" panose="00000500000000000000" pitchFamily="2" charset="0"/>
              <a:cs typeface="Aparajita" panose="02020603050405020304" pitchFamily="18" charset="0"/>
            </a:endParaRPr>
          </a:p>
          <a:p>
            <a:endParaRPr lang="en-US" sz="1600" b="1" dirty="0">
              <a:latin typeface="Quicksand" panose="00000500000000000000" pitchFamily="2" charset="0"/>
              <a:cs typeface="Aparajita" panose="02020603050405020304" pitchFamily="18" charset="0"/>
            </a:endParaRPr>
          </a:p>
          <a:p>
            <a:endParaRPr lang="en-US" sz="1600" b="1" dirty="0">
              <a:latin typeface="Quicksand" panose="00000500000000000000" pitchFamily="2" charset="0"/>
              <a:cs typeface="Aparajita" panose="02020603050405020304" pitchFamily="18" charset="0"/>
            </a:endParaRPr>
          </a:p>
          <a:p>
            <a:endParaRPr lang="en-US" sz="1600" b="1" dirty="0">
              <a:latin typeface="Quicksand" panose="00000500000000000000" pitchFamily="2" charset="0"/>
              <a:cs typeface="Aparajita" panose="02020603050405020304" pitchFamily="18" charset="0"/>
            </a:endParaRPr>
          </a:p>
          <a:p>
            <a:r>
              <a:rPr lang="en-US" sz="1600" b="1" dirty="0">
                <a:latin typeface="Quicksand" panose="00000500000000000000" pitchFamily="2" charset="0"/>
                <a:cs typeface="Aparajita" panose="02020603050405020304" pitchFamily="18" charset="0"/>
              </a:rPr>
              <a:t> </a:t>
            </a:r>
            <a:r>
              <a:rPr lang="en-US" sz="1600" dirty="0"/>
              <a:t/>
            </a:r>
            <a:br>
              <a:rPr lang="en-US" sz="1600" dirty="0"/>
            </a:br>
            <a:endParaRPr lang="en-US" sz="1600" b="1" dirty="0">
              <a:latin typeface="Quicksand" panose="00000500000000000000" pitchFamily="2" charset="0"/>
              <a:cs typeface="Aparajita" panose="02020603050405020304" pitchFamily="18" charset="0"/>
            </a:endParaRPr>
          </a:p>
        </p:txBody>
      </p:sp>
      <p:graphicFrame>
        <p:nvGraphicFramePr>
          <p:cNvPr id="4" name="Table 6">
            <a:extLst>
              <a:ext uri="{FF2B5EF4-FFF2-40B4-BE49-F238E27FC236}">
                <a16:creationId xmlns:a16="http://schemas.microsoft.com/office/drawing/2014/main" xmlns="" id="{0718BFF6-0AAA-47F5-BFFE-57448D7171C7}"/>
              </a:ext>
            </a:extLst>
          </p:cNvPr>
          <p:cNvGraphicFramePr>
            <a:graphicFrameLocks noGrp="1"/>
          </p:cNvGraphicFramePr>
          <p:nvPr/>
        </p:nvGraphicFramePr>
        <p:xfrm>
          <a:off x="1219023" y="1508787"/>
          <a:ext cx="2764740" cy="2112237"/>
        </p:xfrm>
        <a:graphic>
          <a:graphicData uri="http://schemas.openxmlformats.org/drawingml/2006/table">
            <a:tbl>
              <a:tblPr firstRow="1" bandRow="1">
                <a:tableStyleId>{2D5ABB26-0587-4C30-8999-92F81FD0307C}</a:tableStyleId>
              </a:tblPr>
              <a:tblGrid>
                <a:gridCol w="890360">
                  <a:extLst>
                    <a:ext uri="{9D8B030D-6E8A-4147-A177-3AD203B41FA5}">
                      <a16:colId xmlns:a16="http://schemas.microsoft.com/office/drawing/2014/main" xmlns="" val="1532129668"/>
                    </a:ext>
                  </a:extLst>
                </a:gridCol>
                <a:gridCol w="921671">
                  <a:extLst>
                    <a:ext uri="{9D8B030D-6E8A-4147-A177-3AD203B41FA5}">
                      <a16:colId xmlns:a16="http://schemas.microsoft.com/office/drawing/2014/main" xmlns="" val="3138690313"/>
                    </a:ext>
                  </a:extLst>
                </a:gridCol>
                <a:gridCol w="952709">
                  <a:extLst>
                    <a:ext uri="{9D8B030D-6E8A-4147-A177-3AD203B41FA5}">
                      <a16:colId xmlns:a16="http://schemas.microsoft.com/office/drawing/2014/main" xmlns="" val="505631587"/>
                    </a:ext>
                  </a:extLst>
                </a:gridCol>
              </a:tblGrid>
              <a:tr h="704079">
                <a:tc>
                  <a:txBody>
                    <a:bodyPr/>
                    <a:lstStyle/>
                    <a:p>
                      <a:r>
                        <a:rPr lang="en-US" sz="2400" b="1" dirty="0"/>
                        <a:t>1</a:t>
                      </a:r>
                      <a:endParaRPr lang="en-IN" sz="24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t>2</a:t>
                      </a:r>
                      <a:endParaRPr lang="en-IN" sz="24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t>3</a:t>
                      </a:r>
                      <a:endParaRPr lang="en-IN" sz="24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57757752"/>
                  </a:ext>
                </a:extLst>
              </a:tr>
              <a:tr h="704079">
                <a:tc>
                  <a:txBody>
                    <a:bodyPr/>
                    <a:lstStyle/>
                    <a:p>
                      <a:r>
                        <a:rPr lang="en-US" sz="2400" b="1" dirty="0"/>
                        <a:t>4</a:t>
                      </a:r>
                      <a:endParaRPr lang="en-IN" sz="24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t>5</a:t>
                      </a:r>
                      <a:endParaRPr lang="en-IN" sz="24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t>6</a:t>
                      </a:r>
                      <a:endParaRPr lang="en-IN" sz="24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18352038"/>
                  </a:ext>
                </a:extLst>
              </a:tr>
              <a:tr h="704079">
                <a:tc>
                  <a:txBody>
                    <a:bodyPr/>
                    <a:lstStyle/>
                    <a:p>
                      <a:r>
                        <a:rPr lang="en-US" sz="2400" b="1" dirty="0"/>
                        <a:t>7</a:t>
                      </a:r>
                      <a:endParaRPr lang="en-IN" sz="24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t>8</a:t>
                      </a:r>
                      <a:endParaRPr lang="en-IN" sz="24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t>9</a:t>
                      </a:r>
                      <a:endParaRPr lang="en-IN" sz="2400" b="1" dirty="0"/>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80234907"/>
                  </a:ext>
                </a:extLst>
              </a:tr>
            </a:tbl>
          </a:graphicData>
        </a:graphic>
      </p:graphicFrame>
      <p:cxnSp>
        <p:nvCxnSpPr>
          <p:cNvPr id="8" name="Straight Arrow Connector 7">
            <a:extLst>
              <a:ext uri="{FF2B5EF4-FFF2-40B4-BE49-F238E27FC236}">
                <a16:creationId xmlns:a16="http://schemas.microsoft.com/office/drawing/2014/main" xmlns="" id="{D3FB89AB-1292-4548-8F9B-BFD9E9F7F011}"/>
              </a:ext>
            </a:extLst>
          </p:cNvPr>
          <p:cNvCxnSpPr/>
          <p:nvPr/>
        </p:nvCxnSpPr>
        <p:spPr>
          <a:xfrm>
            <a:off x="1583499" y="1796819"/>
            <a:ext cx="57606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xmlns="" id="{1714495D-779B-472C-AD08-2579C5F698D3}"/>
              </a:ext>
            </a:extLst>
          </p:cNvPr>
          <p:cNvCxnSpPr/>
          <p:nvPr/>
        </p:nvCxnSpPr>
        <p:spPr>
          <a:xfrm>
            <a:off x="2543605" y="1796819"/>
            <a:ext cx="57606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xmlns="" id="{3329E8A4-FBAE-4B59-B82A-75FAA4CA08AF}"/>
              </a:ext>
            </a:extLst>
          </p:cNvPr>
          <p:cNvCxnSpPr>
            <a:cxnSpLocks/>
          </p:cNvCxnSpPr>
          <p:nvPr/>
        </p:nvCxnSpPr>
        <p:spPr>
          <a:xfrm>
            <a:off x="3503712" y="1892830"/>
            <a:ext cx="0" cy="5648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xmlns="" id="{B58E8021-21B7-490D-AC6E-E07CEB39DAE0}"/>
              </a:ext>
            </a:extLst>
          </p:cNvPr>
          <p:cNvCxnSpPr>
            <a:cxnSpLocks/>
          </p:cNvCxnSpPr>
          <p:nvPr/>
        </p:nvCxnSpPr>
        <p:spPr>
          <a:xfrm flipH="1">
            <a:off x="2648005" y="3332989"/>
            <a:ext cx="66368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xmlns="" id="{0B523D80-D5B0-486C-A0B8-C50317D37791}"/>
              </a:ext>
            </a:extLst>
          </p:cNvPr>
          <p:cNvCxnSpPr>
            <a:cxnSpLocks/>
          </p:cNvCxnSpPr>
          <p:nvPr/>
        </p:nvCxnSpPr>
        <p:spPr>
          <a:xfrm flipH="1">
            <a:off x="1679510" y="3332989"/>
            <a:ext cx="66368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xmlns="" id="{62FEE98C-4CB5-424C-8A49-AF8FEAAB8C5C}"/>
              </a:ext>
            </a:extLst>
          </p:cNvPr>
          <p:cNvCxnSpPr>
            <a:cxnSpLocks/>
          </p:cNvCxnSpPr>
          <p:nvPr/>
        </p:nvCxnSpPr>
        <p:spPr>
          <a:xfrm flipH="1" flipV="1">
            <a:off x="1679510" y="2649736"/>
            <a:ext cx="1" cy="49123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xmlns="" id="{E3FA6A37-3AF6-4F7E-843D-B1ECC4A48413}"/>
              </a:ext>
            </a:extLst>
          </p:cNvPr>
          <p:cNvCxnSpPr/>
          <p:nvPr/>
        </p:nvCxnSpPr>
        <p:spPr>
          <a:xfrm>
            <a:off x="1882709" y="2660915"/>
            <a:ext cx="57606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xmlns="" id="{48074267-8471-416B-9178-2FE2C08C940C}"/>
              </a:ext>
            </a:extLst>
          </p:cNvPr>
          <p:cNvCxnSpPr>
            <a:cxnSpLocks/>
          </p:cNvCxnSpPr>
          <p:nvPr/>
        </p:nvCxnSpPr>
        <p:spPr>
          <a:xfrm>
            <a:off x="3503712" y="2672094"/>
            <a:ext cx="0" cy="5648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499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48D993D3-E698-D510-1E0E-9F3B651B8BAA}"/>
              </a:ext>
            </a:extLst>
          </p:cNvPr>
          <p:cNvSpPr txBox="1"/>
          <p:nvPr/>
        </p:nvSpPr>
        <p:spPr>
          <a:xfrm>
            <a:off x="486697" y="413485"/>
            <a:ext cx="11430000" cy="6001643"/>
          </a:xfrm>
          <a:prstGeom prst="rect">
            <a:avLst/>
          </a:prstGeom>
          <a:noFill/>
        </p:spPr>
        <p:txBody>
          <a:bodyPr wrap="square">
            <a:spAutoFit/>
          </a:bodyPr>
          <a:lstStyle/>
          <a:p>
            <a:pPr marL="0" indent="0" algn="just">
              <a:buNone/>
            </a:pPr>
            <a:r>
              <a:rPr lang="en-IN" sz="1600" dirty="0">
                <a:solidFill>
                  <a:schemeClr val="bg1"/>
                </a:solidFill>
                <a:latin typeface="Century Gothic" panose="020B0502020202020204" pitchFamily="34" charset="0"/>
                <a:cs typeface="Aparajita" panose="02020603050405020304" pitchFamily="18" charset="0"/>
              </a:rPr>
              <a:t>Given two non-negative integers n1 and n2, where n1&lt;n2. </a:t>
            </a:r>
          </a:p>
          <a:p>
            <a:pPr marL="0" indent="0" algn="just">
              <a:buNone/>
            </a:pPr>
            <a:r>
              <a:rPr lang="en-IN" sz="1600" dirty="0">
                <a:solidFill>
                  <a:schemeClr val="bg1"/>
                </a:solidFill>
                <a:latin typeface="Century Gothic" panose="020B0502020202020204" pitchFamily="34" charset="0"/>
                <a:cs typeface="Aparajita" panose="02020603050405020304" pitchFamily="18" charset="0"/>
              </a:rPr>
              <a:t>The task is to find the total number of integers in the range [n1, n2](both inclusive) which have no repeated digits.</a:t>
            </a:r>
          </a:p>
          <a:p>
            <a:pPr marL="0" indent="0" algn="just">
              <a:buNone/>
            </a:pPr>
            <a:endParaRPr lang="en-IN" sz="1600" dirty="0">
              <a:solidFill>
                <a:schemeClr val="bg1"/>
              </a:solidFill>
              <a:latin typeface="Century Gothic" panose="020B0502020202020204" pitchFamily="34" charset="0"/>
              <a:cs typeface="Aparajita" panose="02020603050405020304" pitchFamily="18" charset="0"/>
            </a:endParaRPr>
          </a:p>
          <a:p>
            <a:pPr marL="0" indent="0" algn="just">
              <a:buNone/>
            </a:pPr>
            <a:r>
              <a:rPr lang="en-IN" sz="1600" dirty="0">
                <a:solidFill>
                  <a:schemeClr val="bg1"/>
                </a:solidFill>
                <a:latin typeface="Century Gothic" panose="020B0502020202020204" pitchFamily="34" charset="0"/>
                <a:cs typeface="Aparajita" panose="02020603050405020304" pitchFamily="18" charset="0"/>
              </a:rPr>
              <a:t>For example:</a:t>
            </a:r>
          </a:p>
          <a:p>
            <a:pPr marL="0" indent="0" algn="just">
              <a:buNone/>
            </a:pPr>
            <a:r>
              <a:rPr lang="en-IN" sz="1600" dirty="0">
                <a:solidFill>
                  <a:schemeClr val="bg1"/>
                </a:solidFill>
                <a:latin typeface="Century Gothic" panose="020B0502020202020204" pitchFamily="34" charset="0"/>
                <a:cs typeface="Aparajita" panose="02020603050405020304" pitchFamily="18" charset="0"/>
              </a:rPr>
              <a:t>Suppose n1=11 and n2=15.</a:t>
            </a:r>
          </a:p>
          <a:p>
            <a:pPr marL="0" indent="0" algn="just">
              <a:buNone/>
            </a:pPr>
            <a:r>
              <a:rPr lang="en-IN" sz="1600" dirty="0">
                <a:solidFill>
                  <a:schemeClr val="bg1"/>
                </a:solidFill>
                <a:latin typeface="Century Gothic" panose="020B0502020202020204" pitchFamily="34" charset="0"/>
                <a:cs typeface="Aparajita" panose="02020603050405020304" pitchFamily="18" charset="0"/>
              </a:rPr>
              <a:t>There is the number 11, which has repeated digits, but 12, 13, 14 and 15 have no repeated digits. So, the output</a:t>
            </a:r>
          </a:p>
          <a:p>
            <a:pPr marL="0" indent="0" algn="just">
              <a:buNone/>
            </a:pPr>
            <a:r>
              <a:rPr lang="en-IN" sz="1600" dirty="0">
                <a:solidFill>
                  <a:schemeClr val="bg1"/>
                </a:solidFill>
                <a:latin typeface="Century Gothic" panose="020B0502020202020204" pitchFamily="34" charset="0"/>
                <a:cs typeface="Aparajita" panose="02020603050405020304" pitchFamily="18" charset="0"/>
              </a:rPr>
              <a:t>is 4.</a:t>
            </a:r>
          </a:p>
          <a:p>
            <a:pPr marL="0" indent="0" algn="just">
              <a:buNone/>
            </a:pPr>
            <a:endParaRPr lang="en-IN" sz="1600" dirty="0">
              <a:solidFill>
                <a:schemeClr val="bg1"/>
              </a:solidFill>
              <a:latin typeface="Century Gothic" panose="020B0502020202020204" pitchFamily="34" charset="0"/>
              <a:cs typeface="Aparajita" panose="02020603050405020304" pitchFamily="18" charset="0"/>
            </a:endParaRPr>
          </a:p>
          <a:p>
            <a:pPr marL="0" indent="0" algn="just">
              <a:buNone/>
            </a:pPr>
            <a:endParaRPr lang="en-IN" sz="1600" dirty="0">
              <a:solidFill>
                <a:schemeClr val="bg1"/>
              </a:solidFill>
              <a:latin typeface="Century Gothic" panose="020B0502020202020204" pitchFamily="34" charset="0"/>
              <a:cs typeface="Aparajita" panose="02020603050405020304" pitchFamily="18" charset="0"/>
            </a:endParaRPr>
          </a:p>
          <a:p>
            <a:pPr marL="0" indent="0" algn="just">
              <a:buNone/>
            </a:pPr>
            <a:r>
              <a:rPr lang="en-IN" sz="1600" dirty="0">
                <a:solidFill>
                  <a:schemeClr val="bg1"/>
                </a:solidFill>
                <a:latin typeface="Century Gothic" panose="020B0502020202020204" pitchFamily="34" charset="0"/>
                <a:cs typeface="Aparajita" panose="02020603050405020304" pitchFamily="18" charset="0"/>
              </a:rPr>
              <a:t>Example1:</a:t>
            </a:r>
          </a:p>
          <a:p>
            <a:pPr marL="0" indent="0" algn="just">
              <a:buNone/>
            </a:pPr>
            <a:r>
              <a:rPr lang="en-IN" sz="1600" dirty="0">
                <a:solidFill>
                  <a:schemeClr val="bg1"/>
                </a:solidFill>
                <a:latin typeface="Century Gothic" panose="020B0502020202020204" pitchFamily="34" charset="0"/>
                <a:cs typeface="Aparajita" panose="02020603050405020304" pitchFamily="18" charset="0"/>
              </a:rPr>
              <a:t>Input:</a:t>
            </a:r>
          </a:p>
          <a:p>
            <a:pPr marL="0" indent="0" algn="just">
              <a:buNone/>
            </a:pPr>
            <a:r>
              <a:rPr lang="en-IN" sz="1600" dirty="0">
                <a:solidFill>
                  <a:schemeClr val="bg1"/>
                </a:solidFill>
                <a:latin typeface="Century Gothic" panose="020B0502020202020204" pitchFamily="34" charset="0"/>
                <a:cs typeface="Aparajita" panose="02020603050405020304" pitchFamily="18" charset="0"/>
              </a:rPr>
              <a:t>11 --- Value of n1</a:t>
            </a:r>
          </a:p>
          <a:p>
            <a:pPr marL="0" indent="0" algn="just">
              <a:buNone/>
            </a:pPr>
            <a:r>
              <a:rPr lang="en-IN" sz="1600" dirty="0">
                <a:solidFill>
                  <a:schemeClr val="bg1"/>
                </a:solidFill>
                <a:latin typeface="Century Gothic" panose="020B0502020202020204" pitchFamily="34" charset="0"/>
                <a:cs typeface="Aparajita" panose="02020603050405020304" pitchFamily="18" charset="0"/>
              </a:rPr>
              <a:t>15 -- value of n2</a:t>
            </a:r>
          </a:p>
          <a:p>
            <a:pPr marL="0" indent="0" algn="just">
              <a:buNone/>
            </a:pPr>
            <a:endParaRPr lang="en-IN" sz="1600" dirty="0">
              <a:solidFill>
                <a:schemeClr val="bg1"/>
              </a:solidFill>
              <a:latin typeface="Century Gothic" panose="020B0502020202020204" pitchFamily="34" charset="0"/>
              <a:cs typeface="Aparajita" panose="02020603050405020304" pitchFamily="18" charset="0"/>
            </a:endParaRPr>
          </a:p>
          <a:p>
            <a:pPr marL="0" indent="0" algn="just">
              <a:buNone/>
            </a:pPr>
            <a:r>
              <a:rPr lang="en-IN" sz="1600" dirty="0">
                <a:solidFill>
                  <a:schemeClr val="bg1"/>
                </a:solidFill>
                <a:latin typeface="Century Gothic" panose="020B0502020202020204" pitchFamily="34" charset="0"/>
                <a:cs typeface="Aparajita" panose="02020603050405020304" pitchFamily="18" charset="0"/>
              </a:rPr>
              <a:t>Output:</a:t>
            </a:r>
          </a:p>
          <a:p>
            <a:pPr marL="0" indent="0" algn="just">
              <a:buNone/>
            </a:pPr>
            <a:r>
              <a:rPr lang="en-IN" sz="1600" dirty="0">
                <a:solidFill>
                  <a:schemeClr val="bg1"/>
                </a:solidFill>
                <a:latin typeface="Century Gothic" panose="020B0502020202020204" pitchFamily="34" charset="0"/>
                <a:cs typeface="Aparajita" panose="02020603050405020304" pitchFamily="18" charset="0"/>
              </a:rPr>
              <a:t>4</a:t>
            </a:r>
          </a:p>
          <a:p>
            <a:pPr marL="0" indent="0" algn="just">
              <a:buNone/>
            </a:pPr>
            <a:endParaRPr lang="en-IN" sz="1600" dirty="0">
              <a:solidFill>
                <a:schemeClr val="bg1"/>
              </a:solidFill>
              <a:latin typeface="Century Gothic" panose="020B0502020202020204" pitchFamily="34" charset="0"/>
              <a:cs typeface="Aparajita" panose="02020603050405020304" pitchFamily="18" charset="0"/>
            </a:endParaRPr>
          </a:p>
          <a:p>
            <a:pPr marL="0" indent="0" algn="just">
              <a:buNone/>
            </a:pPr>
            <a:r>
              <a:rPr lang="en-IN" sz="1600" dirty="0">
                <a:solidFill>
                  <a:schemeClr val="bg1"/>
                </a:solidFill>
                <a:latin typeface="Century Gothic" panose="020B0502020202020204" pitchFamily="34" charset="0"/>
                <a:cs typeface="Aparajita" panose="02020603050405020304" pitchFamily="18" charset="0"/>
              </a:rPr>
              <a:t>Example 2:</a:t>
            </a:r>
          </a:p>
          <a:p>
            <a:pPr marL="0" indent="0" algn="just">
              <a:buNone/>
            </a:pPr>
            <a:r>
              <a:rPr lang="en-IN" sz="1600" dirty="0">
                <a:solidFill>
                  <a:schemeClr val="bg1"/>
                </a:solidFill>
                <a:latin typeface="Century Gothic" panose="020B0502020202020204" pitchFamily="34" charset="0"/>
                <a:cs typeface="Aparajita" panose="02020603050405020304" pitchFamily="18" charset="0"/>
              </a:rPr>
              <a:t>Input:</a:t>
            </a:r>
          </a:p>
          <a:p>
            <a:pPr marL="0" indent="0" algn="just">
              <a:buNone/>
            </a:pPr>
            <a:r>
              <a:rPr lang="en-IN" sz="1600" dirty="0">
                <a:solidFill>
                  <a:schemeClr val="bg1"/>
                </a:solidFill>
                <a:latin typeface="Century Gothic" panose="020B0502020202020204" pitchFamily="34" charset="0"/>
                <a:cs typeface="Aparajita" panose="02020603050405020304" pitchFamily="18" charset="0"/>
              </a:rPr>
              <a:t>101 -- value of n1</a:t>
            </a:r>
          </a:p>
          <a:p>
            <a:pPr marL="0" indent="0" algn="just">
              <a:buNone/>
            </a:pPr>
            <a:r>
              <a:rPr lang="en-IN" sz="1600" dirty="0">
                <a:solidFill>
                  <a:schemeClr val="bg1"/>
                </a:solidFill>
                <a:latin typeface="Century Gothic" panose="020B0502020202020204" pitchFamily="34" charset="0"/>
                <a:cs typeface="Aparajita" panose="02020603050405020304" pitchFamily="18" charset="0"/>
              </a:rPr>
              <a:t>200 -- value of n2</a:t>
            </a:r>
          </a:p>
          <a:p>
            <a:pPr marL="0" indent="0" algn="just">
              <a:buNone/>
            </a:pPr>
            <a:endParaRPr lang="en-IN" sz="1600" dirty="0">
              <a:solidFill>
                <a:schemeClr val="bg1"/>
              </a:solidFill>
              <a:latin typeface="Century Gothic" panose="020B0502020202020204" pitchFamily="34" charset="0"/>
              <a:cs typeface="Aparajita" panose="02020603050405020304" pitchFamily="18" charset="0"/>
            </a:endParaRPr>
          </a:p>
          <a:p>
            <a:pPr marL="0" indent="0" algn="just">
              <a:buNone/>
            </a:pPr>
            <a:r>
              <a:rPr lang="en-IN" sz="1600" dirty="0">
                <a:solidFill>
                  <a:schemeClr val="bg1"/>
                </a:solidFill>
                <a:latin typeface="Century Gothic" panose="020B0502020202020204" pitchFamily="34" charset="0"/>
                <a:cs typeface="Aparajita" panose="02020603050405020304" pitchFamily="18" charset="0"/>
              </a:rPr>
              <a:t>Output:</a:t>
            </a:r>
          </a:p>
          <a:p>
            <a:pPr marL="0" indent="0" algn="just">
              <a:buNone/>
            </a:pPr>
            <a:r>
              <a:rPr lang="en-IN" sz="1600" dirty="0">
                <a:solidFill>
                  <a:schemeClr val="bg1"/>
                </a:solidFill>
                <a:latin typeface="Century Gothic" panose="020B0502020202020204" pitchFamily="34" charset="0"/>
                <a:cs typeface="Aparajita" panose="02020603050405020304" pitchFamily="18" charset="0"/>
              </a:rPr>
              <a:t>72</a:t>
            </a:r>
          </a:p>
        </p:txBody>
      </p:sp>
    </p:spTree>
    <p:extLst>
      <p:ext uri="{BB962C8B-B14F-4D97-AF65-F5344CB8AC3E}">
        <p14:creationId xmlns:p14="http://schemas.microsoft.com/office/powerpoint/2010/main" val="2668969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4B9321E9-688F-F3B3-DF65-D1AAFFD81140}"/>
              </a:ext>
            </a:extLst>
          </p:cNvPr>
          <p:cNvSpPr txBox="1"/>
          <p:nvPr/>
        </p:nvSpPr>
        <p:spPr>
          <a:xfrm>
            <a:off x="339212" y="228124"/>
            <a:ext cx="11488993" cy="5293757"/>
          </a:xfrm>
          <a:prstGeom prst="rect">
            <a:avLst/>
          </a:prstGeom>
          <a:noFill/>
        </p:spPr>
        <p:txBody>
          <a:bodyPr wrap="square">
            <a:spAutoFit/>
          </a:bodyPr>
          <a:lstStyle/>
          <a:p>
            <a:pPr algn="just"/>
            <a:r>
              <a:rPr lang="en-US" sz="1400" b="1" dirty="0">
                <a:solidFill>
                  <a:schemeClr val="bg1"/>
                </a:solidFill>
                <a:latin typeface="Quicksand" panose="00000500000000000000" pitchFamily="2" charset="0"/>
                <a:cs typeface="Aparajita" panose="02020603050405020304" pitchFamily="18" charset="0"/>
              </a:rPr>
              <a:t>Problem Statement: </a:t>
            </a:r>
          </a:p>
          <a:p>
            <a:pPr algn="just"/>
            <a:endParaRPr lang="en-US" sz="1800" b="1" dirty="0">
              <a:solidFill>
                <a:schemeClr val="bg1"/>
              </a:solidFill>
              <a:latin typeface="Quicksand" panose="00000500000000000000" pitchFamily="2" charset="0"/>
              <a:cs typeface="Aparajita" panose="02020603050405020304" pitchFamily="18" charset="0"/>
            </a:endParaRPr>
          </a:p>
          <a:p>
            <a:pPr algn="just"/>
            <a:r>
              <a:rPr lang="en-IN" sz="1800" dirty="0">
                <a:solidFill>
                  <a:schemeClr val="bg1"/>
                </a:solidFill>
              </a:rPr>
              <a:t>Given an array </a:t>
            </a:r>
            <a:r>
              <a:rPr lang="en-IN" sz="1800" dirty="0" err="1">
                <a:solidFill>
                  <a:schemeClr val="bg1"/>
                </a:solidFill>
              </a:rPr>
              <a:t>Arr</a:t>
            </a:r>
            <a:r>
              <a:rPr lang="en-IN" sz="1800" dirty="0">
                <a:solidFill>
                  <a:schemeClr val="bg1"/>
                </a:solidFill>
              </a:rPr>
              <a:t>[ ] of N integer numbers. The task is to rewrite the array by putting all multipliers at the end of the given array.</a:t>
            </a:r>
          </a:p>
          <a:p>
            <a:pPr algn="just"/>
            <a:endParaRPr lang="en-IN" sz="1800" dirty="0">
              <a:solidFill>
                <a:schemeClr val="bg1"/>
              </a:solidFill>
            </a:endParaRPr>
          </a:p>
          <a:p>
            <a:pPr algn="just"/>
            <a:r>
              <a:rPr lang="en-IN" sz="1800" dirty="0">
                <a:solidFill>
                  <a:schemeClr val="bg1"/>
                </a:solidFill>
              </a:rPr>
              <a:t>Note : The order of the numbers which are not the multiplier of 10 should remain unaltered ,and similarly the order of the numbers which are the multiplier of 10 should remain unaltered.</a:t>
            </a:r>
          </a:p>
          <a:p>
            <a:pPr algn="just"/>
            <a:endParaRPr lang="en-IN" sz="1800" dirty="0">
              <a:solidFill>
                <a:schemeClr val="bg1"/>
              </a:solidFill>
            </a:endParaRPr>
          </a:p>
          <a:p>
            <a:pPr algn="just"/>
            <a:r>
              <a:rPr lang="en-IN" sz="1800" dirty="0">
                <a:solidFill>
                  <a:schemeClr val="bg1"/>
                </a:solidFill>
              </a:rPr>
              <a:t>For example :</a:t>
            </a:r>
          </a:p>
          <a:p>
            <a:pPr algn="just"/>
            <a:r>
              <a:rPr lang="en-IN" sz="1800" dirty="0">
                <a:solidFill>
                  <a:schemeClr val="bg1"/>
                </a:solidFill>
              </a:rPr>
              <a:t>Suppose N = 9 and </a:t>
            </a:r>
            <a:r>
              <a:rPr lang="en-IN" sz="1800" dirty="0" err="1">
                <a:solidFill>
                  <a:schemeClr val="bg1"/>
                </a:solidFill>
              </a:rPr>
              <a:t>Arr</a:t>
            </a:r>
            <a:r>
              <a:rPr lang="en-IN" sz="1800" dirty="0">
                <a:solidFill>
                  <a:schemeClr val="bg1"/>
                </a:solidFill>
              </a:rPr>
              <a:t>[] = {10, 12, 5, 40, 30, 7, 5, 9, 10}</a:t>
            </a:r>
          </a:p>
          <a:p>
            <a:pPr algn="just"/>
            <a:r>
              <a:rPr lang="en-IN" sz="1800" dirty="0">
                <a:solidFill>
                  <a:schemeClr val="bg1"/>
                </a:solidFill>
              </a:rPr>
              <a:t>You have to push all the multiple of 10 at the end of the array </a:t>
            </a:r>
            <a:r>
              <a:rPr lang="en-IN" sz="1800" dirty="0" err="1">
                <a:solidFill>
                  <a:schemeClr val="bg1"/>
                </a:solidFill>
              </a:rPr>
              <a:t>Arr</a:t>
            </a:r>
            <a:r>
              <a:rPr lang="en-IN" sz="1800" dirty="0">
                <a:solidFill>
                  <a:schemeClr val="bg1"/>
                </a:solidFill>
              </a:rPr>
              <a:t>[].</a:t>
            </a:r>
          </a:p>
          <a:p>
            <a:pPr algn="just"/>
            <a:r>
              <a:rPr lang="en-IN" sz="1800" dirty="0">
                <a:solidFill>
                  <a:schemeClr val="bg1"/>
                </a:solidFill>
              </a:rPr>
              <a:t>Hence the output is : 12 5 7 5 9 10 40 30 10</a:t>
            </a:r>
          </a:p>
          <a:p>
            <a:pPr algn="just"/>
            <a:endParaRPr lang="en-IN" sz="1800" dirty="0">
              <a:solidFill>
                <a:schemeClr val="bg1"/>
              </a:solidFill>
            </a:endParaRPr>
          </a:p>
          <a:p>
            <a:pPr algn="just"/>
            <a:r>
              <a:rPr lang="en-IN" sz="1800" dirty="0">
                <a:solidFill>
                  <a:schemeClr val="bg1"/>
                </a:solidFill>
              </a:rPr>
              <a:t>Test Case:</a:t>
            </a:r>
          </a:p>
          <a:p>
            <a:pPr algn="just"/>
            <a:r>
              <a:rPr lang="en-IN" sz="1800" dirty="0">
                <a:solidFill>
                  <a:schemeClr val="bg1"/>
                </a:solidFill>
              </a:rPr>
              <a:t>N=9</a:t>
            </a:r>
          </a:p>
          <a:p>
            <a:pPr algn="just"/>
            <a:r>
              <a:rPr lang="en-IN" sz="1800" dirty="0">
                <a:solidFill>
                  <a:schemeClr val="bg1"/>
                </a:solidFill>
              </a:rPr>
              <a:t>100 21 5 6 3 7 11 89 10</a:t>
            </a:r>
          </a:p>
          <a:p>
            <a:pPr algn="just"/>
            <a:endParaRPr lang="en-IN" sz="1800" dirty="0">
              <a:solidFill>
                <a:schemeClr val="bg1"/>
              </a:solidFill>
            </a:endParaRPr>
          </a:p>
          <a:p>
            <a:pPr algn="just"/>
            <a:r>
              <a:rPr lang="en-IN" sz="1800" dirty="0">
                <a:solidFill>
                  <a:schemeClr val="bg1"/>
                </a:solidFill>
              </a:rPr>
              <a:t>Output:</a:t>
            </a:r>
          </a:p>
          <a:p>
            <a:pPr algn="just"/>
            <a:r>
              <a:rPr lang="en-IN" sz="1800" dirty="0">
                <a:solidFill>
                  <a:schemeClr val="bg1"/>
                </a:solidFill>
              </a:rPr>
              <a:t> 21 5 6 3 7 11 89 100 10</a:t>
            </a:r>
          </a:p>
        </p:txBody>
      </p:sp>
    </p:spTree>
    <p:extLst>
      <p:ext uri="{BB962C8B-B14F-4D97-AF65-F5344CB8AC3E}">
        <p14:creationId xmlns:p14="http://schemas.microsoft.com/office/powerpoint/2010/main" val="1714709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E06962C2-D1E6-D400-A368-8C5244BEB48A}"/>
              </a:ext>
            </a:extLst>
          </p:cNvPr>
          <p:cNvSpPr txBox="1"/>
          <p:nvPr/>
        </p:nvSpPr>
        <p:spPr>
          <a:xfrm>
            <a:off x="351503" y="280218"/>
            <a:ext cx="11488993" cy="5632311"/>
          </a:xfrm>
          <a:prstGeom prst="rect">
            <a:avLst/>
          </a:prstGeom>
          <a:noFill/>
        </p:spPr>
        <p:txBody>
          <a:bodyPr wrap="square">
            <a:spAutoFit/>
          </a:bodyPr>
          <a:lstStyle/>
          <a:p>
            <a:r>
              <a:rPr lang="en-US" sz="2000" b="1" dirty="0">
                <a:solidFill>
                  <a:schemeClr val="bg1"/>
                </a:solidFill>
                <a:latin typeface="Quicksand" panose="00000500000000000000" pitchFamily="2" charset="0"/>
                <a:cs typeface="Aparajita" panose="02020603050405020304" pitchFamily="18" charset="0"/>
              </a:rPr>
              <a:t>Problem Statement: </a:t>
            </a:r>
          </a:p>
          <a:p>
            <a:endParaRPr lang="en-US" sz="2000" b="1" dirty="0">
              <a:solidFill>
                <a:schemeClr val="bg1"/>
              </a:solidFill>
              <a:latin typeface="Quicksand" panose="00000500000000000000" pitchFamily="2" charset="0"/>
              <a:cs typeface="Aparajita" panose="02020603050405020304" pitchFamily="18" charset="0"/>
            </a:endParaRPr>
          </a:p>
          <a:p>
            <a:r>
              <a:rPr lang="en-IN" sz="2000" dirty="0">
                <a:solidFill>
                  <a:schemeClr val="bg1"/>
                </a:solidFill>
              </a:rPr>
              <a:t>For hiring a car, a travel agency charges R1 rupees per hour for the first N hours and then R2 rupees per hour.</a:t>
            </a:r>
          </a:p>
          <a:p>
            <a:r>
              <a:rPr lang="en-IN" sz="2000" dirty="0">
                <a:solidFill>
                  <a:schemeClr val="bg1"/>
                </a:solidFill>
              </a:rPr>
              <a:t>Given the total time of travel in minutes in X.</a:t>
            </a:r>
          </a:p>
          <a:p>
            <a:r>
              <a:rPr lang="en-IN" sz="2000" dirty="0">
                <a:solidFill>
                  <a:schemeClr val="bg1"/>
                </a:solidFill>
              </a:rPr>
              <a:t>The task is to find the total travelling cost in rupees.</a:t>
            </a:r>
          </a:p>
          <a:p>
            <a:r>
              <a:rPr lang="en-IN" sz="2000" dirty="0">
                <a:solidFill>
                  <a:schemeClr val="bg1"/>
                </a:solidFill>
              </a:rPr>
              <a:t>Note : While converting minutes into hours, ceiling value should be considered as the total number of hours.</a:t>
            </a:r>
          </a:p>
          <a:p>
            <a:r>
              <a:rPr lang="en-IN" sz="2000" dirty="0">
                <a:solidFill>
                  <a:schemeClr val="bg1"/>
                </a:solidFill>
              </a:rPr>
              <a:t>For example : If the total travelling time is 90 minutes, i.e. 1.5 hours, it must be considered as 2 hours.</a:t>
            </a:r>
          </a:p>
          <a:p>
            <a:endParaRPr lang="en-IN" sz="2000" dirty="0">
              <a:solidFill>
                <a:schemeClr val="bg1"/>
              </a:solidFill>
            </a:endParaRPr>
          </a:p>
          <a:p>
            <a:r>
              <a:rPr lang="en-IN" sz="2000" dirty="0">
                <a:solidFill>
                  <a:schemeClr val="bg1"/>
                </a:solidFill>
              </a:rPr>
              <a:t>Example :				Test Case:</a:t>
            </a:r>
          </a:p>
          <a:p>
            <a:r>
              <a:rPr lang="en-IN" sz="2000" dirty="0">
                <a:solidFill>
                  <a:schemeClr val="bg1"/>
                </a:solidFill>
              </a:rPr>
              <a:t>Input :					 Input :</a:t>
            </a:r>
          </a:p>
          <a:p>
            <a:r>
              <a:rPr lang="en-IN" sz="2000" dirty="0">
                <a:solidFill>
                  <a:schemeClr val="bg1"/>
                </a:solidFill>
              </a:rPr>
              <a:t>20 -- r1					30</a:t>
            </a:r>
          </a:p>
          <a:p>
            <a:r>
              <a:rPr lang="en-IN" sz="2000" dirty="0">
                <a:solidFill>
                  <a:schemeClr val="bg1"/>
                </a:solidFill>
              </a:rPr>
              <a:t>4  -- n					5	</a:t>
            </a:r>
          </a:p>
          <a:p>
            <a:r>
              <a:rPr lang="en-IN" sz="2000" dirty="0">
                <a:solidFill>
                  <a:schemeClr val="bg1"/>
                </a:solidFill>
              </a:rPr>
              <a:t>40 -- r2					35</a:t>
            </a:r>
          </a:p>
          <a:p>
            <a:r>
              <a:rPr lang="en-IN" sz="2000" dirty="0">
                <a:solidFill>
                  <a:schemeClr val="bg1"/>
                </a:solidFill>
              </a:rPr>
              <a:t>300 – x					500	</a:t>
            </a:r>
          </a:p>
          <a:p>
            <a:endParaRPr lang="en-IN" sz="2000" dirty="0">
              <a:solidFill>
                <a:schemeClr val="bg1"/>
              </a:solidFill>
            </a:endParaRPr>
          </a:p>
          <a:p>
            <a:r>
              <a:rPr lang="en-IN" sz="2000" dirty="0">
                <a:solidFill>
                  <a:schemeClr val="bg1"/>
                </a:solidFill>
              </a:rPr>
              <a:t>Output :					Output:</a:t>
            </a:r>
          </a:p>
          <a:p>
            <a:r>
              <a:rPr lang="en-IN" sz="2000" dirty="0">
                <a:solidFill>
                  <a:schemeClr val="bg1"/>
                </a:solidFill>
              </a:rPr>
              <a:t>120					290</a:t>
            </a:r>
          </a:p>
          <a:p>
            <a:endParaRPr lang="en-IN" sz="2000" dirty="0">
              <a:solidFill>
                <a:schemeClr val="bg1"/>
              </a:solidFill>
            </a:endParaRPr>
          </a:p>
        </p:txBody>
      </p:sp>
    </p:spTree>
    <p:extLst>
      <p:ext uri="{BB962C8B-B14F-4D97-AF65-F5344CB8AC3E}">
        <p14:creationId xmlns:p14="http://schemas.microsoft.com/office/powerpoint/2010/main" val="1315955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2" name="Rectangle 1"/>
          <p:cNvSpPr/>
          <p:nvPr/>
        </p:nvSpPr>
        <p:spPr>
          <a:xfrm>
            <a:off x="425115" y="520291"/>
            <a:ext cx="11486147" cy="5909310"/>
          </a:xfrm>
          <a:prstGeom prst="rect">
            <a:avLst/>
          </a:prstGeom>
        </p:spPr>
        <p:txBody>
          <a:bodyPr wrap="square">
            <a:spAutoFit/>
          </a:bodyPr>
          <a:lstStyle/>
          <a:p>
            <a:r>
              <a:rPr lang="en-IN" dirty="0">
                <a:solidFill>
                  <a:schemeClr val="bg1"/>
                </a:solidFill>
              </a:rPr>
              <a:t>Jack and Jill  are playing string game. Jack has given Jill two strings A and B.</a:t>
            </a:r>
          </a:p>
          <a:p>
            <a:r>
              <a:rPr lang="en-IN" dirty="0">
                <a:solidFill>
                  <a:schemeClr val="bg1"/>
                </a:solidFill>
              </a:rPr>
              <a:t>Jill has to derive a string C from </a:t>
            </a:r>
            <a:r>
              <a:rPr lang="en-IN" dirty="0" err="1">
                <a:solidFill>
                  <a:schemeClr val="bg1"/>
                </a:solidFill>
              </a:rPr>
              <a:t>A,by</a:t>
            </a:r>
            <a:r>
              <a:rPr lang="en-IN" dirty="0">
                <a:solidFill>
                  <a:schemeClr val="bg1"/>
                </a:solidFill>
              </a:rPr>
              <a:t> deleting elements from string A, such that string C does not contain any element of string B.</a:t>
            </a:r>
          </a:p>
          <a:p>
            <a:r>
              <a:rPr lang="en-IN" dirty="0">
                <a:solidFill>
                  <a:schemeClr val="bg1"/>
                </a:solidFill>
              </a:rPr>
              <a:t>Jill needs help to do this task. She wants a program to do this as she is lazy.</a:t>
            </a:r>
          </a:p>
          <a:p>
            <a:r>
              <a:rPr lang="en-IN" dirty="0">
                <a:solidFill>
                  <a:schemeClr val="bg1"/>
                </a:solidFill>
              </a:rPr>
              <a:t>Given strings A and B as input ,give string C as Output.</a:t>
            </a:r>
          </a:p>
          <a:p>
            <a:r>
              <a:rPr lang="en-IN" b="1" dirty="0">
                <a:solidFill>
                  <a:schemeClr val="bg1"/>
                </a:solidFill>
              </a:rPr>
              <a:t>Example 1:</a:t>
            </a:r>
            <a:endParaRPr lang="en-IN" dirty="0">
              <a:solidFill>
                <a:schemeClr val="bg1"/>
              </a:solidFill>
            </a:endParaRPr>
          </a:p>
          <a:p>
            <a:r>
              <a:rPr lang="en-IN" b="1" dirty="0">
                <a:solidFill>
                  <a:schemeClr val="bg1"/>
                </a:solidFill>
              </a:rPr>
              <a:t>Input:</a:t>
            </a:r>
            <a:r>
              <a:rPr lang="en-IN" dirty="0">
                <a:solidFill>
                  <a:schemeClr val="bg1"/>
                </a:solidFill>
              </a:rPr>
              <a:t/>
            </a:r>
            <a:br>
              <a:rPr lang="en-IN" dirty="0">
                <a:solidFill>
                  <a:schemeClr val="bg1"/>
                </a:solidFill>
              </a:rPr>
            </a:br>
            <a:r>
              <a:rPr lang="en-IN" dirty="0">
                <a:solidFill>
                  <a:schemeClr val="bg1"/>
                </a:solidFill>
              </a:rPr>
              <a:t>tiger     -&gt; input string A</a:t>
            </a:r>
            <a:br>
              <a:rPr lang="en-IN" dirty="0">
                <a:solidFill>
                  <a:schemeClr val="bg1"/>
                </a:solidFill>
              </a:rPr>
            </a:br>
            <a:r>
              <a:rPr lang="en-IN" dirty="0" err="1">
                <a:solidFill>
                  <a:schemeClr val="bg1"/>
                </a:solidFill>
              </a:rPr>
              <a:t>ti</a:t>
            </a:r>
            <a:r>
              <a:rPr lang="en-IN" dirty="0">
                <a:solidFill>
                  <a:schemeClr val="bg1"/>
                </a:solidFill>
              </a:rPr>
              <a:t>          -&gt; input string B</a:t>
            </a:r>
          </a:p>
          <a:p>
            <a:r>
              <a:rPr lang="en-IN" b="1" dirty="0">
                <a:solidFill>
                  <a:schemeClr val="bg1"/>
                </a:solidFill>
              </a:rPr>
              <a:t>Output:</a:t>
            </a:r>
            <a:r>
              <a:rPr lang="en-IN" dirty="0">
                <a:solidFill>
                  <a:schemeClr val="bg1"/>
                </a:solidFill>
              </a:rPr>
              <a:t/>
            </a:r>
            <a:br>
              <a:rPr lang="en-IN" dirty="0">
                <a:solidFill>
                  <a:schemeClr val="bg1"/>
                </a:solidFill>
              </a:rPr>
            </a:br>
            <a:r>
              <a:rPr lang="en-IN" dirty="0" err="1">
                <a:solidFill>
                  <a:schemeClr val="bg1"/>
                </a:solidFill>
              </a:rPr>
              <a:t>ger</a:t>
            </a:r>
            <a:r>
              <a:rPr lang="en-IN" dirty="0">
                <a:solidFill>
                  <a:schemeClr val="bg1"/>
                </a:solidFill>
              </a:rPr>
              <a:t>       -&gt; Output string C</a:t>
            </a:r>
          </a:p>
          <a:p>
            <a:r>
              <a:rPr lang="en-IN" b="1" dirty="0">
                <a:solidFill>
                  <a:schemeClr val="bg1"/>
                </a:solidFill>
              </a:rPr>
              <a:t>Explanation:</a:t>
            </a:r>
            <a:r>
              <a:rPr lang="en-IN" dirty="0">
                <a:solidFill>
                  <a:schemeClr val="bg1"/>
                </a:solidFill>
              </a:rPr>
              <a:t/>
            </a:r>
            <a:br>
              <a:rPr lang="en-IN" dirty="0">
                <a:solidFill>
                  <a:schemeClr val="bg1"/>
                </a:solidFill>
              </a:rPr>
            </a:br>
            <a:r>
              <a:rPr lang="en-IN" dirty="0">
                <a:solidFill>
                  <a:schemeClr val="bg1"/>
                </a:solidFill>
              </a:rPr>
              <a:t>After removing “t” and “i” from “tiger”, we are left with “</a:t>
            </a:r>
            <a:r>
              <a:rPr lang="en-IN" dirty="0" err="1">
                <a:solidFill>
                  <a:schemeClr val="bg1"/>
                </a:solidFill>
              </a:rPr>
              <a:t>ger</a:t>
            </a:r>
            <a:r>
              <a:rPr lang="en-IN" dirty="0">
                <a:solidFill>
                  <a:schemeClr val="bg1"/>
                </a:solidFill>
              </a:rPr>
              <a:t>”.</a:t>
            </a:r>
            <a:br>
              <a:rPr lang="en-IN" dirty="0">
                <a:solidFill>
                  <a:schemeClr val="bg1"/>
                </a:solidFill>
              </a:rPr>
            </a:br>
            <a:r>
              <a:rPr lang="en-IN" b="1" dirty="0">
                <a:solidFill>
                  <a:schemeClr val="bg1"/>
                </a:solidFill>
              </a:rPr>
              <a:t>So, the answer is “</a:t>
            </a:r>
            <a:r>
              <a:rPr lang="en-IN" b="1" dirty="0" err="1">
                <a:solidFill>
                  <a:schemeClr val="bg1"/>
                </a:solidFill>
              </a:rPr>
              <a:t>ger</a:t>
            </a:r>
            <a:r>
              <a:rPr lang="en-IN" b="1" dirty="0">
                <a:solidFill>
                  <a:schemeClr val="bg1"/>
                </a:solidFill>
              </a:rPr>
              <a:t>”.</a:t>
            </a:r>
            <a:endParaRPr lang="en-IN" dirty="0">
              <a:solidFill>
                <a:schemeClr val="bg1"/>
              </a:solidFill>
            </a:endParaRPr>
          </a:p>
          <a:p>
            <a:r>
              <a:rPr lang="en-IN" b="1" dirty="0">
                <a:solidFill>
                  <a:schemeClr val="bg1"/>
                </a:solidFill>
              </a:rPr>
              <a:t>Example 2:</a:t>
            </a:r>
            <a:endParaRPr lang="en-IN" dirty="0">
              <a:solidFill>
                <a:schemeClr val="bg1"/>
              </a:solidFill>
            </a:endParaRPr>
          </a:p>
          <a:p>
            <a:r>
              <a:rPr lang="en-IN" b="1" dirty="0">
                <a:solidFill>
                  <a:schemeClr val="bg1"/>
                </a:solidFill>
              </a:rPr>
              <a:t>Input:</a:t>
            </a:r>
            <a:r>
              <a:rPr lang="en-IN" dirty="0">
                <a:solidFill>
                  <a:schemeClr val="bg1"/>
                </a:solidFill>
              </a:rPr>
              <a:t/>
            </a:r>
            <a:br>
              <a:rPr lang="en-IN" dirty="0">
                <a:solidFill>
                  <a:schemeClr val="bg1"/>
                </a:solidFill>
              </a:rPr>
            </a:br>
            <a:r>
              <a:rPr lang="en-IN" dirty="0">
                <a:solidFill>
                  <a:schemeClr val="bg1"/>
                </a:solidFill>
              </a:rPr>
              <a:t>processed     -&gt; input string A</a:t>
            </a:r>
            <a:br>
              <a:rPr lang="en-IN" dirty="0">
                <a:solidFill>
                  <a:schemeClr val="bg1"/>
                </a:solidFill>
              </a:rPr>
            </a:br>
            <a:r>
              <a:rPr lang="en-IN" dirty="0" err="1">
                <a:solidFill>
                  <a:schemeClr val="bg1"/>
                </a:solidFill>
              </a:rPr>
              <a:t>esd</a:t>
            </a:r>
            <a:r>
              <a:rPr lang="en-IN" dirty="0">
                <a:solidFill>
                  <a:schemeClr val="bg1"/>
                </a:solidFill>
              </a:rPr>
              <a:t>                -&gt; input string B</a:t>
            </a:r>
          </a:p>
          <a:p>
            <a:r>
              <a:rPr lang="en-IN" b="1" dirty="0">
                <a:solidFill>
                  <a:schemeClr val="bg1"/>
                </a:solidFill>
              </a:rPr>
              <a:t>Output:</a:t>
            </a:r>
            <a:r>
              <a:rPr lang="en-IN" dirty="0">
                <a:solidFill>
                  <a:schemeClr val="bg1"/>
                </a:solidFill>
              </a:rPr>
              <a:t/>
            </a:r>
            <a:br>
              <a:rPr lang="en-IN" dirty="0">
                <a:solidFill>
                  <a:schemeClr val="bg1"/>
                </a:solidFill>
              </a:rPr>
            </a:br>
            <a:r>
              <a:rPr lang="en-IN" dirty="0" err="1">
                <a:solidFill>
                  <a:schemeClr val="bg1"/>
                </a:solidFill>
              </a:rPr>
              <a:t>proc</a:t>
            </a:r>
            <a:r>
              <a:rPr lang="en-IN" dirty="0">
                <a:solidFill>
                  <a:schemeClr val="bg1"/>
                </a:solidFill>
              </a:rPr>
              <a:t>               -&gt; Output string C</a:t>
            </a:r>
          </a:p>
          <a:p>
            <a:endParaRPr lang="en-IN" dirty="0">
              <a:solidFill>
                <a:schemeClr val="bg1"/>
              </a:solidFill>
            </a:endParaRPr>
          </a:p>
        </p:txBody>
      </p:sp>
    </p:spTree>
    <p:extLst>
      <p:ext uri="{BB962C8B-B14F-4D97-AF65-F5344CB8AC3E}">
        <p14:creationId xmlns:p14="http://schemas.microsoft.com/office/powerpoint/2010/main" val="2569828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2" name="Rectangle 1"/>
          <p:cNvSpPr/>
          <p:nvPr/>
        </p:nvSpPr>
        <p:spPr>
          <a:xfrm>
            <a:off x="473241" y="517409"/>
            <a:ext cx="11040979" cy="3416320"/>
          </a:xfrm>
          <a:prstGeom prst="rect">
            <a:avLst/>
          </a:prstGeom>
        </p:spPr>
        <p:txBody>
          <a:bodyPr wrap="square">
            <a:spAutoFit/>
          </a:bodyPr>
          <a:lstStyle/>
          <a:p>
            <a:r>
              <a:rPr lang="en-IN" b="1" dirty="0">
                <a:solidFill>
                  <a:schemeClr val="bg1"/>
                </a:solidFill>
              </a:rPr>
              <a:t>Explanation:</a:t>
            </a:r>
            <a:r>
              <a:rPr lang="en-IN" dirty="0">
                <a:solidFill>
                  <a:schemeClr val="bg1"/>
                </a:solidFill>
              </a:rPr>
              <a:t/>
            </a:r>
            <a:br>
              <a:rPr lang="en-IN" dirty="0">
                <a:solidFill>
                  <a:schemeClr val="bg1"/>
                </a:solidFill>
              </a:rPr>
            </a:br>
            <a:r>
              <a:rPr lang="en-IN" dirty="0">
                <a:solidFill>
                  <a:schemeClr val="bg1"/>
                </a:solidFill>
              </a:rPr>
              <a:t>After removing “e” “s” and “d” from “processed”, we are left with “</a:t>
            </a:r>
            <a:r>
              <a:rPr lang="en-IN" dirty="0" err="1">
                <a:solidFill>
                  <a:schemeClr val="bg1"/>
                </a:solidFill>
              </a:rPr>
              <a:t>proc</a:t>
            </a:r>
            <a:r>
              <a:rPr lang="en-IN" dirty="0">
                <a:solidFill>
                  <a:schemeClr val="bg1"/>
                </a:solidFill>
              </a:rPr>
              <a:t>”.</a:t>
            </a:r>
            <a:br>
              <a:rPr lang="en-IN" dirty="0">
                <a:solidFill>
                  <a:schemeClr val="bg1"/>
                </a:solidFill>
              </a:rPr>
            </a:br>
            <a:r>
              <a:rPr lang="en-IN" b="1" dirty="0">
                <a:solidFill>
                  <a:schemeClr val="bg1"/>
                </a:solidFill>
              </a:rPr>
              <a:t>So, the answer is “</a:t>
            </a:r>
            <a:r>
              <a:rPr lang="en-IN" b="1" dirty="0" err="1">
                <a:solidFill>
                  <a:schemeClr val="bg1"/>
                </a:solidFill>
              </a:rPr>
              <a:t>proc</a:t>
            </a:r>
            <a:r>
              <a:rPr lang="en-IN" b="1" dirty="0">
                <a:solidFill>
                  <a:schemeClr val="bg1"/>
                </a:solidFill>
              </a:rPr>
              <a:t>”.</a:t>
            </a:r>
            <a:endParaRPr lang="en-IN" dirty="0">
              <a:solidFill>
                <a:schemeClr val="bg1"/>
              </a:solidFill>
            </a:endParaRPr>
          </a:p>
          <a:p>
            <a:r>
              <a:rPr lang="en-IN" b="1" dirty="0">
                <a:solidFill>
                  <a:schemeClr val="bg1"/>
                </a:solidFill>
              </a:rPr>
              <a:t>Example 3:</a:t>
            </a:r>
            <a:endParaRPr lang="en-IN" dirty="0">
              <a:solidFill>
                <a:schemeClr val="bg1"/>
              </a:solidFill>
            </a:endParaRPr>
          </a:p>
          <a:p>
            <a:r>
              <a:rPr lang="en-IN" b="1" dirty="0">
                <a:solidFill>
                  <a:schemeClr val="bg1"/>
                </a:solidFill>
              </a:rPr>
              <a:t>Input:</a:t>
            </a:r>
            <a:r>
              <a:rPr lang="en-IN" dirty="0">
                <a:solidFill>
                  <a:schemeClr val="bg1"/>
                </a:solidFill>
              </a:rPr>
              <a:t/>
            </a:r>
            <a:br>
              <a:rPr lang="en-IN" dirty="0">
                <a:solidFill>
                  <a:schemeClr val="bg1"/>
                </a:solidFill>
              </a:rPr>
            </a:br>
            <a:r>
              <a:rPr lang="en-IN" dirty="0">
                <a:solidFill>
                  <a:schemeClr val="bg1"/>
                </a:solidFill>
              </a:rPr>
              <a:t>talent        -&gt; input string A</a:t>
            </a:r>
            <a:br>
              <a:rPr lang="en-IN" dirty="0">
                <a:solidFill>
                  <a:schemeClr val="bg1"/>
                </a:solidFill>
              </a:rPr>
            </a:br>
            <a:r>
              <a:rPr lang="en-IN" dirty="0">
                <a:solidFill>
                  <a:schemeClr val="bg1"/>
                </a:solidFill>
              </a:rPr>
              <a:t>tens          -&gt; input string B</a:t>
            </a:r>
          </a:p>
          <a:p>
            <a:r>
              <a:rPr lang="en-IN" b="1" dirty="0">
                <a:solidFill>
                  <a:schemeClr val="bg1"/>
                </a:solidFill>
              </a:rPr>
              <a:t>Output:</a:t>
            </a:r>
            <a:r>
              <a:rPr lang="en-IN" dirty="0">
                <a:solidFill>
                  <a:schemeClr val="bg1"/>
                </a:solidFill>
              </a:rPr>
              <a:t/>
            </a:r>
            <a:br>
              <a:rPr lang="en-IN" dirty="0">
                <a:solidFill>
                  <a:schemeClr val="bg1"/>
                </a:solidFill>
              </a:rPr>
            </a:br>
            <a:r>
              <a:rPr lang="en-IN" dirty="0">
                <a:solidFill>
                  <a:schemeClr val="bg1"/>
                </a:solidFill>
              </a:rPr>
              <a:t>al              -&gt; Output string C</a:t>
            </a:r>
          </a:p>
          <a:p>
            <a:r>
              <a:rPr lang="en-IN" b="1" dirty="0">
                <a:solidFill>
                  <a:schemeClr val="bg1"/>
                </a:solidFill>
              </a:rPr>
              <a:t>Explanation:</a:t>
            </a:r>
            <a:r>
              <a:rPr lang="en-IN" dirty="0">
                <a:solidFill>
                  <a:schemeClr val="bg1"/>
                </a:solidFill>
              </a:rPr>
              <a:t/>
            </a:r>
            <a:br>
              <a:rPr lang="en-IN" dirty="0">
                <a:solidFill>
                  <a:schemeClr val="bg1"/>
                </a:solidFill>
              </a:rPr>
            </a:br>
            <a:r>
              <a:rPr lang="en-IN" dirty="0">
                <a:solidFill>
                  <a:schemeClr val="bg1"/>
                </a:solidFill>
              </a:rPr>
              <a:t>After removing “t” “e” and “n” from “talent”, we are left with “al”.</a:t>
            </a:r>
            <a:br>
              <a:rPr lang="en-IN" dirty="0">
                <a:solidFill>
                  <a:schemeClr val="bg1"/>
                </a:solidFill>
              </a:rPr>
            </a:br>
            <a:r>
              <a:rPr lang="en-IN" b="1" dirty="0">
                <a:solidFill>
                  <a:schemeClr val="bg1"/>
                </a:solidFill>
              </a:rPr>
              <a:t>So, the answer is “al”.</a:t>
            </a:r>
            <a:endParaRPr lang="en-IN" dirty="0"/>
          </a:p>
        </p:txBody>
      </p:sp>
    </p:spTree>
    <p:extLst>
      <p:ext uri="{BB962C8B-B14F-4D97-AF65-F5344CB8AC3E}">
        <p14:creationId xmlns:p14="http://schemas.microsoft.com/office/powerpoint/2010/main" val="154521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7B48E25B-1504-AA6D-74B6-132C73140F7B}"/>
              </a:ext>
            </a:extLst>
          </p:cNvPr>
          <p:cNvSpPr txBox="1"/>
          <p:nvPr/>
        </p:nvSpPr>
        <p:spPr>
          <a:xfrm>
            <a:off x="353960" y="399927"/>
            <a:ext cx="11312013" cy="5632311"/>
          </a:xfrm>
          <a:prstGeom prst="rect">
            <a:avLst/>
          </a:prstGeom>
          <a:noFill/>
        </p:spPr>
        <p:txBody>
          <a:bodyPr wrap="square">
            <a:spAutoFit/>
          </a:bodyPr>
          <a:lstStyle/>
          <a:p>
            <a:pPr algn="just"/>
            <a:r>
              <a:rPr lang="en-US" sz="2400" i="0" dirty="0">
                <a:solidFill>
                  <a:schemeClr val="bg1"/>
                </a:solidFill>
                <a:effectLst/>
                <a:latin typeface="Aparajita" panose="02020603050405020304" pitchFamily="18" charset="0"/>
                <a:cs typeface="Aparajita" panose="02020603050405020304" pitchFamily="18" charset="0"/>
              </a:rPr>
              <a:t>Problem Statement:</a:t>
            </a:r>
          </a:p>
          <a:p>
            <a:pPr algn="just"/>
            <a:endParaRPr lang="en-US" sz="2400" dirty="0">
              <a:solidFill>
                <a:schemeClr val="bg1"/>
              </a:solidFill>
              <a:latin typeface="Aparajita" panose="02020603050405020304" pitchFamily="18" charset="0"/>
              <a:cs typeface="Aparajita" panose="02020603050405020304" pitchFamily="18" charset="0"/>
            </a:endParaRPr>
          </a:p>
          <a:p>
            <a:pPr algn="just"/>
            <a:r>
              <a:rPr lang="en-US" sz="2400" i="0" dirty="0">
                <a:solidFill>
                  <a:schemeClr val="bg1"/>
                </a:solidFill>
                <a:effectLst/>
                <a:latin typeface="Aparajita" panose="02020603050405020304" pitchFamily="18" charset="0"/>
                <a:cs typeface="Aparajita" panose="02020603050405020304" pitchFamily="18" charset="0"/>
              </a:rPr>
              <a:t>Write a program to find whether the given number is strong or not?</a:t>
            </a:r>
          </a:p>
          <a:p>
            <a:pPr algn="just"/>
            <a:endParaRPr lang="en-US" sz="2400" dirty="0">
              <a:solidFill>
                <a:schemeClr val="bg1"/>
              </a:solidFill>
              <a:latin typeface="Aparajita" panose="02020603050405020304" pitchFamily="18" charset="0"/>
              <a:cs typeface="Aparajita" panose="02020603050405020304" pitchFamily="18" charset="0"/>
            </a:endParaRPr>
          </a:p>
          <a:p>
            <a:pPr algn="just"/>
            <a:r>
              <a:rPr lang="en-US" sz="2400" i="0" dirty="0">
                <a:solidFill>
                  <a:schemeClr val="bg1"/>
                </a:solidFill>
                <a:effectLst/>
                <a:latin typeface="Aparajita" panose="02020603050405020304" pitchFamily="18" charset="0"/>
                <a:cs typeface="Aparajita" panose="02020603050405020304" pitchFamily="18" charset="0"/>
              </a:rPr>
              <a:t>A number is said to be strong if sum of factorial of digits is equal to the original numbers.</a:t>
            </a:r>
          </a:p>
          <a:p>
            <a:pPr algn="just"/>
            <a:endParaRPr lang="en-US" sz="2400" dirty="0">
              <a:solidFill>
                <a:schemeClr val="bg1"/>
              </a:solidFill>
              <a:latin typeface="Aparajita" panose="02020603050405020304" pitchFamily="18" charset="0"/>
              <a:cs typeface="Aparajita" panose="02020603050405020304" pitchFamily="18" charset="0"/>
            </a:endParaRPr>
          </a:p>
          <a:p>
            <a:pPr algn="just"/>
            <a:r>
              <a:rPr lang="en-US" sz="2400" i="0" dirty="0">
                <a:solidFill>
                  <a:schemeClr val="bg1"/>
                </a:solidFill>
                <a:effectLst/>
                <a:latin typeface="Aparajita" panose="02020603050405020304" pitchFamily="18" charset="0"/>
                <a:cs typeface="Aparajita" panose="02020603050405020304" pitchFamily="18" charset="0"/>
              </a:rPr>
              <a:t>Example: 145</a:t>
            </a:r>
          </a:p>
          <a:p>
            <a:pPr algn="just"/>
            <a:r>
              <a:rPr lang="en-US" sz="2400" dirty="0">
                <a:solidFill>
                  <a:schemeClr val="bg1"/>
                </a:solidFill>
                <a:latin typeface="Aparajita" panose="02020603050405020304" pitchFamily="18" charset="0"/>
                <a:cs typeface="Aparajita" panose="02020603050405020304" pitchFamily="18" charset="0"/>
              </a:rPr>
              <a:t>1! + 4! + 5! = 1 +24 +120 =145</a:t>
            </a:r>
          </a:p>
          <a:p>
            <a:pPr algn="just"/>
            <a:endParaRPr lang="en-US" sz="2400" i="0" dirty="0">
              <a:solidFill>
                <a:schemeClr val="bg1"/>
              </a:solidFill>
              <a:effectLst/>
              <a:latin typeface="Aparajita" panose="02020603050405020304" pitchFamily="18" charset="0"/>
              <a:cs typeface="Aparajita" panose="02020603050405020304" pitchFamily="18" charset="0"/>
            </a:endParaRPr>
          </a:p>
          <a:p>
            <a:pPr algn="just"/>
            <a:r>
              <a:rPr lang="en-US" sz="2400" dirty="0">
                <a:solidFill>
                  <a:schemeClr val="bg1"/>
                </a:solidFill>
                <a:latin typeface="Aparajita" panose="02020603050405020304" pitchFamily="18" charset="0"/>
                <a:cs typeface="Aparajita" panose="02020603050405020304" pitchFamily="18" charset="0"/>
              </a:rPr>
              <a:t>Input:</a:t>
            </a:r>
          </a:p>
          <a:p>
            <a:pPr algn="just"/>
            <a:r>
              <a:rPr lang="en-US" sz="2400" i="0" dirty="0">
                <a:solidFill>
                  <a:schemeClr val="bg1"/>
                </a:solidFill>
                <a:effectLst/>
                <a:latin typeface="Aparajita" panose="02020603050405020304" pitchFamily="18" charset="0"/>
                <a:cs typeface="Aparajita" panose="02020603050405020304" pitchFamily="18" charset="0"/>
              </a:rPr>
              <a:t>145</a:t>
            </a:r>
          </a:p>
          <a:p>
            <a:pPr algn="just"/>
            <a:r>
              <a:rPr lang="en-US" sz="2400" dirty="0">
                <a:solidFill>
                  <a:schemeClr val="bg1"/>
                </a:solidFill>
                <a:latin typeface="Aparajita" panose="02020603050405020304" pitchFamily="18" charset="0"/>
                <a:cs typeface="Aparajita" panose="02020603050405020304" pitchFamily="18" charset="0"/>
              </a:rPr>
              <a:t>Output:</a:t>
            </a:r>
          </a:p>
          <a:p>
            <a:pPr algn="just"/>
            <a:r>
              <a:rPr lang="en-US" sz="2400" i="0" dirty="0">
                <a:solidFill>
                  <a:schemeClr val="bg1"/>
                </a:solidFill>
                <a:effectLst/>
                <a:latin typeface="Aparajita" panose="02020603050405020304" pitchFamily="18" charset="0"/>
                <a:cs typeface="Aparajita" panose="02020603050405020304" pitchFamily="18" charset="0"/>
              </a:rPr>
              <a:t>Yes</a:t>
            </a:r>
          </a:p>
          <a:p>
            <a:pPr algn="just"/>
            <a:r>
              <a:rPr lang="en-US" sz="2400" dirty="0">
                <a:solidFill>
                  <a:schemeClr val="bg1"/>
                </a:solidFill>
                <a:latin typeface="Aparajita" panose="02020603050405020304" pitchFamily="18" charset="0"/>
                <a:cs typeface="Aparajita" panose="02020603050405020304" pitchFamily="18" charset="0"/>
              </a:rPr>
              <a:t>Input: 123</a:t>
            </a:r>
          </a:p>
          <a:p>
            <a:pPr algn="just"/>
            <a:r>
              <a:rPr lang="en-US" sz="2400" i="0" dirty="0">
                <a:solidFill>
                  <a:schemeClr val="bg1"/>
                </a:solidFill>
                <a:effectLst/>
                <a:latin typeface="Aparajita" panose="02020603050405020304" pitchFamily="18" charset="0"/>
                <a:cs typeface="Aparajita" panose="02020603050405020304" pitchFamily="18" charset="0"/>
              </a:rPr>
              <a:t>Output: No </a:t>
            </a:r>
          </a:p>
        </p:txBody>
      </p:sp>
    </p:spTree>
    <p:extLst>
      <p:ext uri="{BB962C8B-B14F-4D97-AF65-F5344CB8AC3E}">
        <p14:creationId xmlns:p14="http://schemas.microsoft.com/office/powerpoint/2010/main" val="2614267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2" name="Rectangle 1"/>
          <p:cNvSpPr/>
          <p:nvPr/>
        </p:nvSpPr>
        <p:spPr>
          <a:xfrm>
            <a:off x="364957" y="415375"/>
            <a:ext cx="11486147" cy="5786199"/>
          </a:xfrm>
          <a:prstGeom prst="rect">
            <a:avLst/>
          </a:prstGeom>
        </p:spPr>
        <p:txBody>
          <a:bodyPr wrap="square">
            <a:spAutoFit/>
          </a:bodyPr>
          <a:lstStyle/>
          <a:p>
            <a:pPr algn="just"/>
            <a:r>
              <a:rPr lang="en-IN" sz="1600" dirty="0">
                <a:solidFill>
                  <a:schemeClr val="bg1"/>
                </a:solidFill>
              </a:rPr>
              <a:t>Alice has introduced a new online game which has N levels i e., 1 to N. She wants to get reviews for each level of this game so she will launch only a single level of game on any particular day, and on that day users of this game are allowed to play only that particular level. As there are N levels so it will take exactly N days to launch all levels of the game, it is not necessary that level of game will be launched in increasing order, she will pick any random level on particular day and launch it, and it is obvious that any level of the game can’t be launched twice. After completing the level, the user will give reviews and she will give them one reward unit for each level the user will complete. Alice has put one constraint on users that only after completing any level of game, user will be able to play higher levels. For E.g. If Alice has launched the 3rd level of the game on the first day and if any user completes it then he will get one reward point, but now. he can’t play the game with level 1 and level 2.</a:t>
            </a:r>
          </a:p>
          <a:p>
            <a:pPr algn="just"/>
            <a:r>
              <a:rPr lang="en-IN" sz="1600" b="1" dirty="0">
                <a:solidFill>
                  <a:schemeClr val="bg1"/>
                </a:solidFill>
              </a:rPr>
              <a:t>NOTE:</a:t>
            </a:r>
            <a:r>
              <a:rPr lang="en-IN" sz="1600" dirty="0">
                <a:solidFill>
                  <a:schemeClr val="bg1"/>
                </a:solidFill>
              </a:rPr>
              <a:t> If a user wants to skip to play on any number of days, he is free to do that.</a:t>
            </a:r>
          </a:p>
          <a:p>
            <a:pPr algn="just"/>
            <a:r>
              <a:rPr lang="en-IN" sz="1600" dirty="0">
                <a:solidFill>
                  <a:schemeClr val="bg1"/>
                </a:solidFill>
              </a:rPr>
              <a:t>You are the best gamer, so you can easily complete all levels. As you want to maximize your reward points, you want to play as many levels as you can. Alice has already announced the order in which she will launch levels of his game, your aim is to maximize your reward points.</a:t>
            </a:r>
          </a:p>
          <a:p>
            <a:pPr algn="just"/>
            <a:r>
              <a:rPr lang="en-IN" sz="1600" dirty="0">
                <a:solidFill>
                  <a:schemeClr val="bg1"/>
                </a:solidFill>
              </a:rPr>
              <a:t>Given number of levels of games(N) and order of level of games launched one by one on each day. You have to output maximum reward points you can earn.</a:t>
            </a:r>
          </a:p>
          <a:p>
            <a:pPr algn="just"/>
            <a:r>
              <a:rPr lang="en-IN" sz="1600" b="1" dirty="0">
                <a:solidFill>
                  <a:schemeClr val="bg1"/>
                </a:solidFill>
              </a:rPr>
              <a:t>Hint:</a:t>
            </a:r>
            <a:r>
              <a:rPr lang="en-IN" sz="1600" dirty="0">
                <a:solidFill>
                  <a:schemeClr val="bg1"/>
                </a:solidFill>
              </a:rPr>
              <a:t> You will play any game if and only if that number is becoming the part of the longest subsequence in array of order of games.</a:t>
            </a:r>
          </a:p>
          <a:p>
            <a:pPr algn="just"/>
            <a:endParaRPr lang="en-IN" sz="1600" b="1" dirty="0">
              <a:solidFill>
                <a:schemeClr val="bg1"/>
              </a:solidFill>
            </a:endParaRPr>
          </a:p>
          <a:p>
            <a:r>
              <a:rPr lang="en-IN" sz="1600" b="1" dirty="0">
                <a:solidFill>
                  <a:schemeClr val="bg1"/>
                </a:solidFill>
              </a:rPr>
              <a:t>Example 1:</a:t>
            </a:r>
            <a:endParaRPr lang="en-IN" sz="1600" dirty="0">
              <a:solidFill>
                <a:schemeClr val="bg1"/>
              </a:solidFill>
            </a:endParaRPr>
          </a:p>
          <a:p>
            <a:r>
              <a:rPr lang="en-IN" sz="1600" b="1" dirty="0">
                <a:solidFill>
                  <a:schemeClr val="bg1"/>
                </a:solidFill>
              </a:rPr>
              <a:t>Input:</a:t>
            </a:r>
            <a:r>
              <a:rPr lang="en-IN" sz="1600" dirty="0">
                <a:solidFill>
                  <a:schemeClr val="bg1"/>
                </a:solidFill>
              </a:rPr>
              <a:t/>
            </a:r>
            <a:br>
              <a:rPr lang="en-IN" sz="1600" dirty="0">
                <a:solidFill>
                  <a:schemeClr val="bg1"/>
                </a:solidFill>
              </a:rPr>
            </a:br>
            <a:r>
              <a:rPr lang="en-IN" sz="1600" dirty="0">
                <a:solidFill>
                  <a:schemeClr val="bg1"/>
                </a:solidFill>
              </a:rPr>
              <a:t>5 -&gt; N = 5</a:t>
            </a:r>
            <a:br>
              <a:rPr lang="en-IN" sz="1600" dirty="0">
                <a:solidFill>
                  <a:schemeClr val="bg1"/>
                </a:solidFill>
              </a:rPr>
            </a:br>
            <a:r>
              <a:rPr lang="en-IN" sz="1600" dirty="0">
                <a:solidFill>
                  <a:schemeClr val="bg1"/>
                </a:solidFill>
              </a:rPr>
              <a:t>2 1 3 4 5 -&gt; Order of levels, Alice will launch one by one</a:t>
            </a:r>
          </a:p>
          <a:p>
            <a:r>
              <a:rPr lang="en-IN" sz="1600" b="1" dirty="0">
                <a:solidFill>
                  <a:schemeClr val="bg1"/>
                </a:solidFill>
              </a:rPr>
              <a:t>Output:</a:t>
            </a:r>
            <a:r>
              <a:rPr lang="en-IN" sz="1600" dirty="0">
                <a:solidFill>
                  <a:schemeClr val="bg1"/>
                </a:solidFill>
              </a:rPr>
              <a:t/>
            </a:r>
            <a:br>
              <a:rPr lang="en-IN" sz="1600" dirty="0">
                <a:solidFill>
                  <a:schemeClr val="bg1"/>
                </a:solidFill>
              </a:rPr>
            </a:br>
            <a:r>
              <a:rPr lang="en-IN" sz="1600" dirty="0">
                <a:solidFill>
                  <a:schemeClr val="bg1"/>
                </a:solidFill>
              </a:rPr>
              <a:t>4</a:t>
            </a:r>
          </a:p>
          <a:p>
            <a:pPr algn="just"/>
            <a:endParaRPr lang="en-IN" dirty="0">
              <a:solidFill>
                <a:schemeClr val="bg1"/>
              </a:solidFill>
            </a:endParaRPr>
          </a:p>
        </p:txBody>
      </p:sp>
    </p:spTree>
    <p:extLst>
      <p:ext uri="{BB962C8B-B14F-4D97-AF65-F5344CB8AC3E}">
        <p14:creationId xmlns:p14="http://schemas.microsoft.com/office/powerpoint/2010/main" val="134624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2" name="Rectangle 1"/>
          <p:cNvSpPr/>
          <p:nvPr/>
        </p:nvSpPr>
        <p:spPr>
          <a:xfrm>
            <a:off x="292769" y="474618"/>
            <a:ext cx="11462084" cy="4708981"/>
          </a:xfrm>
          <a:prstGeom prst="rect">
            <a:avLst/>
          </a:prstGeom>
        </p:spPr>
        <p:txBody>
          <a:bodyPr wrap="square">
            <a:spAutoFit/>
          </a:bodyPr>
          <a:lstStyle/>
          <a:p>
            <a:r>
              <a:rPr lang="en-IN" sz="2000" b="1" dirty="0">
                <a:solidFill>
                  <a:schemeClr val="bg1"/>
                </a:solidFill>
              </a:rPr>
              <a:t>Explanation:</a:t>
            </a:r>
            <a:r>
              <a:rPr lang="en-IN" sz="2000" dirty="0">
                <a:solidFill>
                  <a:schemeClr val="bg1"/>
                </a:solidFill>
              </a:rPr>
              <a:t/>
            </a:r>
            <a:br>
              <a:rPr lang="en-IN" sz="2000" dirty="0">
                <a:solidFill>
                  <a:schemeClr val="bg1"/>
                </a:solidFill>
              </a:rPr>
            </a:br>
            <a:r>
              <a:rPr lang="en-IN" sz="2000" dirty="0">
                <a:solidFill>
                  <a:schemeClr val="bg1"/>
                </a:solidFill>
              </a:rPr>
              <a:t>If you play the 2nd level of the game on the first day, then you will not be able to play the 1st level of the game on the 2nd day. As after completing the 2nd level, you will be able to play higher levels. From 3rd day you can play all upcoming levels as those levels are in increasing order. So, possible sequences of levels of games played to maximize rewards points are [2, 3, 4, 5] or [1, 3, 4, 5]. In both cases you will get 4 reward points.</a:t>
            </a:r>
          </a:p>
          <a:p>
            <a:r>
              <a:rPr lang="en-IN" sz="2000" b="1" dirty="0">
                <a:solidFill>
                  <a:schemeClr val="bg1"/>
                </a:solidFill>
              </a:rPr>
              <a:t>Example 2:</a:t>
            </a:r>
            <a:endParaRPr lang="en-IN" sz="2000" dirty="0">
              <a:solidFill>
                <a:schemeClr val="bg1"/>
              </a:solidFill>
            </a:endParaRPr>
          </a:p>
          <a:p>
            <a:r>
              <a:rPr lang="en-IN" sz="2000" b="1" dirty="0">
                <a:solidFill>
                  <a:schemeClr val="bg1"/>
                </a:solidFill>
              </a:rPr>
              <a:t>Input:</a:t>
            </a:r>
            <a:r>
              <a:rPr lang="en-IN" sz="2000" dirty="0">
                <a:solidFill>
                  <a:schemeClr val="bg1"/>
                </a:solidFill>
              </a:rPr>
              <a:t/>
            </a:r>
            <a:br>
              <a:rPr lang="en-IN" sz="2000" dirty="0">
                <a:solidFill>
                  <a:schemeClr val="bg1"/>
                </a:solidFill>
              </a:rPr>
            </a:br>
            <a:r>
              <a:rPr lang="en-IN" sz="2000" dirty="0">
                <a:solidFill>
                  <a:schemeClr val="bg1"/>
                </a:solidFill>
              </a:rPr>
              <a:t>5 -&gt; N = 5</a:t>
            </a:r>
            <a:br>
              <a:rPr lang="en-IN" sz="2000" dirty="0">
                <a:solidFill>
                  <a:schemeClr val="bg1"/>
                </a:solidFill>
              </a:rPr>
            </a:br>
            <a:r>
              <a:rPr lang="en-IN" sz="2000" dirty="0">
                <a:solidFill>
                  <a:schemeClr val="bg1"/>
                </a:solidFill>
              </a:rPr>
              <a:t>5 4 3 2 1 -&gt; Order of levels, Alice will launch one by one</a:t>
            </a:r>
          </a:p>
          <a:p>
            <a:r>
              <a:rPr lang="en-IN" sz="2000" b="1" dirty="0">
                <a:solidFill>
                  <a:schemeClr val="bg1"/>
                </a:solidFill>
              </a:rPr>
              <a:t>Output:</a:t>
            </a:r>
            <a:r>
              <a:rPr lang="en-IN" sz="2000" dirty="0">
                <a:solidFill>
                  <a:schemeClr val="bg1"/>
                </a:solidFill>
              </a:rPr>
              <a:t/>
            </a:r>
            <a:br>
              <a:rPr lang="en-IN" sz="2000" dirty="0">
                <a:solidFill>
                  <a:schemeClr val="bg1"/>
                </a:solidFill>
              </a:rPr>
            </a:br>
            <a:r>
              <a:rPr lang="en-IN" sz="2000" dirty="0">
                <a:solidFill>
                  <a:schemeClr val="bg1"/>
                </a:solidFill>
              </a:rPr>
              <a:t>1</a:t>
            </a:r>
          </a:p>
          <a:p>
            <a:r>
              <a:rPr lang="en-IN" sz="2000" b="1" dirty="0">
                <a:solidFill>
                  <a:schemeClr val="bg1"/>
                </a:solidFill>
              </a:rPr>
              <a:t>Explanation:</a:t>
            </a:r>
            <a:r>
              <a:rPr lang="en-IN" sz="2000" dirty="0">
                <a:solidFill>
                  <a:schemeClr val="bg1"/>
                </a:solidFill>
              </a:rPr>
              <a:t/>
            </a:r>
            <a:br>
              <a:rPr lang="en-IN" sz="2000" dirty="0">
                <a:solidFill>
                  <a:schemeClr val="bg1"/>
                </a:solidFill>
              </a:rPr>
            </a:br>
            <a:r>
              <a:rPr lang="en-IN" sz="2000" dirty="0">
                <a:solidFill>
                  <a:schemeClr val="bg1"/>
                </a:solidFill>
              </a:rPr>
              <a:t>Alice has launched levels in decreasing order, so you will be able to play exactly one level of game. After playing any level, there are no higher levels on coming days, so maximum reward point is 1.</a:t>
            </a:r>
            <a:endParaRPr lang="en-IN" sz="2000" dirty="0"/>
          </a:p>
        </p:txBody>
      </p:sp>
    </p:spTree>
    <p:extLst>
      <p:ext uri="{BB962C8B-B14F-4D97-AF65-F5344CB8AC3E}">
        <p14:creationId xmlns:p14="http://schemas.microsoft.com/office/powerpoint/2010/main" val="126360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C4F64966-CEBD-4AFF-D8F7-C0DDFC69D31F}"/>
              </a:ext>
            </a:extLst>
          </p:cNvPr>
          <p:cNvSpPr txBox="1"/>
          <p:nvPr/>
        </p:nvSpPr>
        <p:spPr>
          <a:xfrm>
            <a:off x="412956" y="229306"/>
            <a:ext cx="11415252" cy="6093463"/>
          </a:xfrm>
          <a:prstGeom prst="rect">
            <a:avLst/>
          </a:prstGeom>
          <a:noFill/>
        </p:spPr>
        <p:txBody>
          <a:bodyPr wrap="square">
            <a:spAutoFit/>
          </a:bodyPr>
          <a:lstStyle/>
          <a:p>
            <a:pPr marL="0" marR="0">
              <a:lnSpc>
                <a:spcPct val="107000"/>
              </a:lnSpc>
              <a:spcBef>
                <a:spcPts val="0"/>
              </a:spcBef>
              <a:spcAft>
                <a:spcPts val="600"/>
              </a:spcAft>
            </a:pPr>
            <a:r>
              <a:rPr lang="en-IN" sz="1600" b="1" u="sng" kern="0" dirty="0">
                <a:solidFill>
                  <a:schemeClr val="bg1"/>
                </a:solidFill>
                <a:effectLst/>
                <a:latin typeface="Nunito Sans" pitchFamily="2" charset="0"/>
                <a:ea typeface="Times New Roman" panose="02020603050405020304" pitchFamily="18" charset="0"/>
                <a:cs typeface="Times New Roman" panose="02020603050405020304" pitchFamily="18" charset="0"/>
              </a:rPr>
              <a:t>To Zero or Not Zero</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ts val="2100"/>
              </a:lnSpc>
              <a:spcBef>
                <a:spcPts val="0"/>
              </a:spcBef>
              <a:spcAft>
                <a:spcPts val="1200"/>
              </a:spcAft>
            </a:pPr>
            <a:r>
              <a:rPr lang="en-IN" sz="1600" kern="0" dirty="0">
                <a:solidFill>
                  <a:schemeClr val="bg1"/>
                </a:solidFill>
                <a:effectLst/>
                <a:latin typeface="OpenSans"/>
                <a:ea typeface="Times New Roman" panose="02020603050405020304" pitchFamily="18" charset="0"/>
                <a:cs typeface="Times New Roman" panose="02020603050405020304" pitchFamily="18" charset="0"/>
              </a:rPr>
              <a:t>Given a pair of positive integers m and n </a:t>
            </a:r>
            <a:r>
              <a:rPr lang="en-IN" sz="1600" b="1" kern="0" dirty="0">
                <a:solidFill>
                  <a:schemeClr val="bg1"/>
                </a:solidFill>
                <a:effectLst/>
                <a:latin typeface="OpenSans"/>
                <a:ea typeface="Times New Roman" panose="02020603050405020304" pitchFamily="18" charset="0"/>
                <a:cs typeface="Times New Roman" panose="02020603050405020304" pitchFamily="18" charset="0"/>
              </a:rPr>
              <a:t>(m &lt; n; 0 &lt; m &lt; 999; 1 &lt; n &lt; = 999)</a:t>
            </a:r>
            <a:r>
              <a:rPr lang="en-IN" sz="1600" kern="0" dirty="0">
                <a:solidFill>
                  <a:schemeClr val="bg1"/>
                </a:solidFill>
                <a:effectLst/>
                <a:latin typeface="OpenSans"/>
                <a:ea typeface="Times New Roman" panose="02020603050405020304" pitchFamily="18" charset="0"/>
                <a:cs typeface="Times New Roman" panose="02020603050405020304" pitchFamily="18" charset="0"/>
              </a:rPr>
              <a:t>, write a program to smartly affix zeroes, while printing the numbers from </a:t>
            </a:r>
            <a:r>
              <a:rPr lang="en-IN" sz="1600" b="1" kern="0" dirty="0">
                <a:solidFill>
                  <a:schemeClr val="bg1"/>
                </a:solidFill>
                <a:effectLst/>
                <a:latin typeface="OpenSans"/>
                <a:ea typeface="Times New Roman" panose="02020603050405020304" pitchFamily="18" charset="0"/>
                <a:cs typeface="Times New Roman" panose="02020603050405020304" pitchFamily="18" charset="0"/>
              </a:rPr>
              <a:t>m</a:t>
            </a:r>
            <a:r>
              <a:rPr lang="en-IN" sz="1600" kern="0" dirty="0">
                <a:solidFill>
                  <a:schemeClr val="bg1"/>
                </a:solidFill>
                <a:effectLst/>
                <a:latin typeface="OpenSans"/>
                <a:ea typeface="Times New Roman" panose="02020603050405020304" pitchFamily="18" charset="0"/>
                <a:cs typeface="Times New Roman" panose="02020603050405020304" pitchFamily="18" charset="0"/>
              </a:rPr>
              <a:t> to </a:t>
            </a:r>
            <a:r>
              <a:rPr lang="en-IN" sz="1600" b="1" kern="0" dirty="0">
                <a:solidFill>
                  <a:schemeClr val="bg1"/>
                </a:solidFill>
                <a:effectLst/>
                <a:latin typeface="OpenSans"/>
                <a:ea typeface="Times New Roman" panose="02020603050405020304" pitchFamily="18" charset="0"/>
                <a:cs typeface="Times New Roman" panose="02020603050405020304" pitchFamily="18" charset="0"/>
              </a:rPr>
              <a:t>n.</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ts val="2100"/>
              </a:lnSpc>
              <a:spcBef>
                <a:spcPts val="0"/>
              </a:spcBef>
              <a:spcAft>
                <a:spcPts val="1200"/>
              </a:spcAft>
            </a:pPr>
            <a:r>
              <a:rPr lang="en-IN" sz="1600" b="1" kern="0" dirty="0">
                <a:solidFill>
                  <a:schemeClr val="bg1"/>
                </a:solidFill>
                <a:effectLst/>
                <a:latin typeface="OpenSans"/>
                <a:ea typeface="Times New Roman" panose="02020603050405020304" pitchFamily="18" charset="0"/>
                <a:cs typeface="Times New Roman" panose="02020603050405020304" pitchFamily="18" charset="0"/>
              </a:rPr>
              <a:t>Example-1</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ts val="2100"/>
              </a:lnSpc>
              <a:spcBef>
                <a:spcPts val="0"/>
              </a:spcBef>
              <a:spcAft>
                <a:spcPts val="1200"/>
              </a:spcAft>
            </a:pPr>
            <a:r>
              <a:rPr lang="en-IN" sz="1600" b="1" kern="0" dirty="0">
                <a:solidFill>
                  <a:schemeClr val="bg1"/>
                </a:solidFill>
                <a:effectLst/>
                <a:latin typeface="OpenSans"/>
                <a:ea typeface="Times New Roman" panose="02020603050405020304" pitchFamily="18" charset="0"/>
                <a:cs typeface="Times New Roman" panose="02020603050405020304" pitchFamily="18" charset="0"/>
              </a:rPr>
              <a:t>Input</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ts val="2100"/>
              </a:lnSpc>
              <a:spcBef>
                <a:spcPts val="0"/>
              </a:spcBef>
              <a:spcAft>
                <a:spcPts val="1200"/>
              </a:spcAft>
            </a:pPr>
            <a:r>
              <a:rPr lang="en-IN" sz="1600" kern="0" dirty="0">
                <a:solidFill>
                  <a:schemeClr val="bg1"/>
                </a:solidFill>
                <a:effectLst/>
                <a:latin typeface="OpenSans"/>
                <a:ea typeface="Times New Roman" panose="02020603050405020304" pitchFamily="18" charset="0"/>
                <a:cs typeface="Times New Roman" panose="02020603050405020304" pitchFamily="18" charset="0"/>
              </a:rPr>
              <a:t>5 10</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ts val="2100"/>
              </a:lnSpc>
              <a:spcBef>
                <a:spcPts val="0"/>
              </a:spcBef>
              <a:spcAft>
                <a:spcPts val="1200"/>
              </a:spcAft>
            </a:pPr>
            <a:r>
              <a:rPr lang="en-IN" sz="1600" b="1" kern="0" dirty="0">
                <a:solidFill>
                  <a:schemeClr val="bg1"/>
                </a:solidFill>
                <a:effectLst/>
                <a:latin typeface="OpenSans"/>
                <a:ea typeface="Times New Roman" panose="02020603050405020304" pitchFamily="18" charset="0"/>
                <a:cs typeface="Times New Roman" panose="02020603050405020304" pitchFamily="18" charset="0"/>
              </a:rPr>
              <a:t>Expected output</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ts val="2100"/>
              </a:lnSpc>
              <a:spcBef>
                <a:spcPts val="0"/>
              </a:spcBef>
              <a:spcAft>
                <a:spcPts val="1200"/>
              </a:spcAft>
            </a:pPr>
            <a:r>
              <a:rPr lang="en-IN" sz="1600" kern="0" dirty="0">
                <a:solidFill>
                  <a:schemeClr val="bg1"/>
                </a:solidFill>
                <a:effectLst/>
                <a:latin typeface="OpenSans"/>
                <a:ea typeface="Times New Roman" panose="02020603050405020304" pitchFamily="18" charset="0"/>
                <a:cs typeface="Times New Roman" panose="02020603050405020304" pitchFamily="18" charset="0"/>
              </a:rPr>
              <a:t>05 06 07 08 09 10</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6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endParaRPr lang="en-IN" sz="14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ts val="2100"/>
              </a:lnSpc>
              <a:spcBef>
                <a:spcPts val="0"/>
              </a:spcBef>
              <a:spcAft>
                <a:spcPts val="1200"/>
              </a:spcAft>
            </a:pPr>
            <a:r>
              <a:rPr lang="en-IN" sz="1600" b="1" dirty="0">
                <a:solidFill>
                  <a:schemeClr val="bg1"/>
                </a:solidFill>
                <a:effectLst/>
                <a:latin typeface="OpenSans"/>
                <a:ea typeface="Times New Roman" panose="02020603050405020304" pitchFamily="18" charset="0"/>
              </a:rPr>
              <a:t>Example-2</a:t>
            </a:r>
            <a:endParaRPr lang="en-IN" sz="1600" dirty="0">
              <a:solidFill>
                <a:schemeClr val="bg1"/>
              </a:solidFill>
              <a:effectLst/>
              <a:latin typeface="Times New Roman" panose="02020603050405020304" pitchFamily="18" charset="0"/>
              <a:ea typeface="Times New Roman" panose="02020603050405020304" pitchFamily="18" charset="0"/>
            </a:endParaRPr>
          </a:p>
          <a:p>
            <a:pPr marL="0" marR="0" algn="l">
              <a:lnSpc>
                <a:spcPts val="2100"/>
              </a:lnSpc>
              <a:spcBef>
                <a:spcPts val="0"/>
              </a:spcBef>
              <a:spcAft>
                <a:spcPts val="1200"/>
              </a:spcAft>
            </a:pPr>
            <a:r>
              <a:rPr lang="en-IN" sz="1600" b="1" dirty="0">
                <a:solidFill>
                  <a:schemeClr val="bg1"/>
                </a:solidFill>
                <a:effectLst/>
                <a:latin typeface="OpenSans"/>
                <a:ea typeface="Times New Roman" panose="02020603050405020304" pitchFamily="18" charset="0"/>
              </a:rPr>
              <a:t>Input</a:t>
            </a:r>
            <a:endParaRPr lang="en-IN" sz="1600" dirty="0">
              <a:solidFill>
                <a:schemeClr val="bg1"/>
              </a:solidFill>
              <a:effectLst/>
              <a:latin typeface="Times New Roman" panose="02020603050405020304" pitchFamily="18" charset="0"/>
              <a:ea typeface="Times New Roman" panose="02020603050405020304" pitchFamily="18" charset="0"/>
            </a:endParaRPr>
          </a:p>
          <a:p>
            <a:pPr marL="0" marR="0" algn="l">
              <a:lnSpc>
                <a:spcPts val="2100"/>
              </a:lnSpc>
              <a:spcBef>
                <a:spcPts val="0"/>
              </a:spcBef>
              <a:spcAft>
                <a:spcPts val="1200"/>
              </a:spcAft>
            </a:pPr>
            <a:r>
              <a:rPr lang="en-IN" sz="1600" dirty="0">
                <a:solidFill>
                  <a:schemeClr val="bg1"/>
                </a:solidFill>
                <a:effectLst/>
                <a:latin typeface="OpenSans"/>
                <a:ea typeface="Times New Roman" panose="02020603050405020304" pitchFamily="18" charset="0"/>
              </a:rPr>
              <a:t>9 100</a:t>
            </a:r>
            <a:endParaRPr lang="en-IN" sz="1600" dirty="0">
              <a:solidFill>
                <a:schemeClr val="bg1"/>
              </a:solidFill>
              <a:effectLst/>
              <a:latin typeface="Times New Roman" panose="02020603050405020304" pitchFamily="18" charset="0"/>
              <a:ea typeface="Times New Roman" panose="02020603050405020304" pitchFamily="18" charset="0"/>
            </a:endParaRPr>
          </a:p>
          <a:p>
            <a:pPr marL="0" marR="0" algn="l">
              <a:lnSpc>
                <a:spcPts val="2100"/>
              </a:lnSpc>
              <a:spcBef>
                <a:spcPts val="0"/>
              </a:spcBef>
              <a:spcAft>
                <a:spcPts val="1200"/>
              </a:spcAft>
            </a:pPr>
            <a:r>
              <a:rPr lang="en-IN" sz="1600" b="1" dirty="0">
                <a:solidFill>
                  <a:schemeClr val="bg1"/>
                </a:solidFill>
                <a:effectLst/>
                <a:latin typeface="OpenSans"/>
                <a:ea typeface="Times New Roman" panose="02020603050405020304" pitchFamily="18" charset="0"/>
              </a:rPr>
              <a:t>Expected output</a:t>
            </a:r>
            <a:endParaRPr lang="en-IN" sz="1600" dirty="0">
              <a:solidFill>
                <a:schemeClr val="bg1"/>
              </a:solidFill>
              <a:effectLst/>
              <a:latin typeface="Times New Roman" panose="02020603050405020304" pitchFamily="18" charset="0"/>
              <a:ea typeface="Times New Roman" panose="02020603050405020304" pitchFamily="18" charset="0"/>
            </a:endParaRPr>
          </a:p>
          <a:p>
            <a:pPr marL="0" marR="0" algn="l">
              <a:lnSpc>
                <a:spcPts val="2100"/>
              </a:lnSpc>
              <a:spcBef>
                <a:spcPts val="0"/>
              </a:spcBef>
              <a:spcAft>
                <a:spcPts val="1200"/>
              </a:spcAft>
            </a:pPr>
            <a:r>
              <a:rPr lang="en-IN" sz="1600" dirty="0">
                <a:solidFill>
                  <a:schemeClr val="bg1"/>
                </a:solidFill>
                <a:effectLst/>
                <a:latin typeface="OpenSans"/>
                <a:ea typeface="Times New Roman" panose="02020603050405020304" pitchFamily="18" charset="0"/>
              </a:rPr>
              <a:t>009 010 011 012 013 014 015 016 017 018 019 020 021 022 023 024 025 026 027 028 029 030 031 032 033 034 035 036 037 038 039 040 041 042 043 044 045 046 047 048 049 050 051 052 053 054 055 056 057 058 059 060 061 062 063 064 065 067 068 069 070 071 072 073 074 075 076 077 078 079 080 081 082 083 084 085 086 087 088 089 090 091 092 093 094 095 096 097 098 099 100</a:t>
            </a:r>
            <a:endParaRPr lang="en-IN" sz="16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0881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NAL BLACK no cam copy.jpg"/>
          <p:cNvPicPr>
            <a:picLocks noChangeAspect="1"/>
          </p:cNvPicPr>
          <p:nvPr/>
        </p:nvPicPr>
        <p:blipFill>
          <a:blip r:embed="rId3"/>
          <a:stretch>
            <a:fillRect/>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5EE8893E-FC5B-8526-104B-6B9CDCA1F231}"/>
              </a:ext>
            </a:extLst>
          </p:cNvPr>
          <p:cNvSpPr txBox="1"/>
          <p:nvPr/>
        </p:nvSpPr>
        <p:spPr>
          <a:xfrm>
            <a:off x="427702" y="253090"/>
            <a:ext cx="11621729" cy="4953087"/>
          </a:xfrm>
          <a:prstGeom prst="rect">
            <a:avLst/>
          </a:prstGeom>
          <a:noFill/>
        </p:spPr>
        <p:txBody>
          <a:bodyPr wrap="square">
            <a:spAutoFit/>
          </a:bodyPr>
          <a:lstStyle/>
          <a:p>
            <a:pPr marL="0" marR="0">
              <a:spcBef>
                <a:spcPts val="0"/>
              </a:spcBef>
              <a:spcAft>
                <a:spcPts val="600"/>
              </a:spcAft>
            </a:pPr>
            <a:r>
              <a:rPr lang="en-IN" sz="2000" b="1" u="sng" dirty="0">
                <a:solidFill>
                  <a:schemeClr val="bg1"/>
                </a:solidFill>
                <a:effectLst/>
                <a:latin typeface="Nunito Sans" pitchFamily="2" charset="0"/>
                <a:ea typeface="Times New Roman" panose="02020603050405020304" pitchFamily="18" charset="0"/>
              </a:rPr>
              <a:t>Oddly Even</a:t>
            </a:r>
            <a:endParaRPr lang="en-IN" sz="1600" b="1" dirty="0">
              <a:solidFill>
                <a:schemeClr val="bg1"/>
              </a:solidFill>
              <a:effectLst/>
              <a:latin typeface="Times New Roman" panose="02020603050405020304" pitchFamily="18" charset="0"/>
              <a:ea typeface="Times New Roman" panose="02020603050405020304" pitchFamily="18" charset="0"/>
            </a:endParaRPr>
          </a:p>
          <a:p>
            <a:pPr marL="0" marR="0" algn="l">
              <a:lnSpc>
                <a:spcPts val="2100"/>
              </a:lnSpc>
              <a:spcBef>
                <a:spcPts val="0"/>
              </a:spcBef>
              <a:spcAft>
                <a:spcPts val="1200"/>
              </a:spcAft>
            </a:pPr>
            <a:r>
              <a:rPr lang="en-IN" sz="1800" dirty="0">
                <a:solidFill>
                  <a:schemeClr val="bg1"/>
                </a:solidFill>
                <a:effectLst/>
                <a:latin typeface="OpenSans"/>
                <a:ea typeface="Times New Roman" panose="02020603050405020304" pitchFamily="18" charset="0"/>
              </a:rPr>
              <a:t>Given a maximum of 100 digit numbers as input, find the difference between the sum of odd and even position digits.</a:t>
            </a:r>
            <a:endParaRPr lang="en-IN" sz="1400" dirty="0">
              <a:solidFill>
                <a:schemeClr val="bg1"/>
              </a:solidFill>
              <a:effectLst/>
              <a:latin typeface="Times New Roman" panose="02020603050405020304" pitchFamily="18" charset="0"/>
              <a:ea typeface="Times New Roman" panose="02020603050405020304" pitchFamily="18" charset="0"/>
            </a:endParaRPr>
          </a:p>
          <a:p>
            <a:pPr marL="0" marR="0" algn="l">
              <a:lnSpc>
                <a:spcPts val="2100"/>
              </a:lnSpc>
              <a:spcBef>
                <a:spcPts val="0"/>
              </a:spcBef>
              <a:spcAft>
                <a:spcPts val="1200"/>
              </a:spcAft>
            </a:pPr>
            <a:r>
              <a:rPr lang="en-IN" sz="1800" b="1" dirty="0">
                <a:solidFill>
                  <a:schemeClr val="bg1"/>
                </a:solidFill>
                <a:effectLst/>
                <a:latin typeface="OpenSans"/>
                <a:ea typeface="Times New Roman" panose="02020603050405020304" pitchFamily="18" charset="0"/>
              </a:rPr>
              <a:t>Input 1:</a:t>
            </a:r>
            <a:endParaRPr lang="en-IN" sz="1400" dirty="0">
              <a:solidFill>
                <a:schemeClr val="bg1"/>
              </a:solidFill>
              <a:effectLst/>
              <a:latin typeface="Times New Roman" panose="02020603050405020304" pitchFamily="18" charset="0"/>
              <a:ea typeface="Times New Roman" panose="02020603050405020304" pitchFamily="18" charset="0"/>
            </a:endParaRPr>
          </a:p>
          <a:p>
            <a:pPr marL="0" marR="0" algn="l">
              <a:lnSpc>
                <a:spcPts val="2100"/>
              </a:lnSpc>
              <a:spcBef>
                <a:spcPts val="0"/>
              </a:spcBef>
              <a:spcAft>
                <a:spcPts val="1200"/>
              </a:spcAft>
            </a:pPr>
            <a:r>
              <a:rPr lang="en-IN" sz="1800" dirty="0">
                <a:solidFill>
                  <a:schemeClr val="bg1"/>
                </a:solidFill>
                <a:effectLst/>
                <a:latin typeface="OpenSans"/>
                <a:ea typeface="Times New Roman" panose="02020603050405020304" pitchFamily="18" charset="0"/>
              </a:rPr>
              <a:t>4567</a:t>
            </a:r>
            <a:endParaRPr lang="en-IN" sz="1400" dirty="0">
              <a:solidFill>
                <a:schemeClr val="bg1"/>
              </a:solidFill>
              <a:effectLst/>
              <a:latin typeface="Times New Roman" panose="02020603050405020304" pitchFamily="18" charset="0"/>
              <a:ea typeface="Times New Roman" panose="02020603050405020304" pitchFamily="18" charset="0"/>
            </a:endParaRPr>
          </a:p>
          <a:p>
            <a:pPr marL="0" marR="0" algn="l">
              <a:lnSpc>
                <a:spcPts val="2100"/>
              </a:lnSpc>
              <a:spcBef>
                <a:spcPts val="0"/>
              </a:spcBef>
              <a:spcAft>
                <a:spcPts val="1200"/>
              </a:spcAft>
            </a:pPr>
            <a:r>
              <a:rPr lang="en-IN" sz="1800" b="1" dirty="0">
                <a:solidFill>
                  <a:schemeClr val="bg1"/>
                </a:solidFill>
                <a:effectLst/>
                <a:latin typeface="OpenSans"/>
                <a:ea typeface="Times New Roman" panose="02020603050405020304" pitchFamily="18" charset="0"/>
              </a:rPr>
              <a:t>Expected output: </a:t>
            </a:r>
            <a:endParaRPr lang="en-IN" sz="1400" dirty="0">
              <a:solidFill>
                <a:schemeClr val="bg1"/>
              </a:solidFill>
              <a:effectLst/>
              <a:latin typeface="Times New Roman" panose="02020603050405020304" pitchFamily="18" charset="0"/>
              <a:ea typeface="Times New Roman" panose="02020603050405020304" pitchFamily="18" charset="0"/>
            </a:endParaRPr>
          </a:p>
          <a:p>
            <a:pPr marL="0" marR="0" algn="l">
              <a:lnSpc>
                <a:spcPts val="2100"/>
              </a:lnSpc>
              <a:spcBef>
                <a:spcPts val="0"/>
              </a:spcBef>
              <a:spcAft>
                <a:spcPts val="1200"/>
              </a:spcAft>
            </a:pPr>
            <a:r>
              <a:rPr lang="en-IN" sz="1800" dirty="0">
                <a:solidFill>
                  <a:schemeClr val="bg1"/>
                </a:solidFill>
                <a:effectLst/>
                <a:latin typeface="OpenSans"/>
                <a:ea typeface="Times New Roman" panose="02020603050405020304" pitchFamily="18" charset="0"/>
              </a:rPr>
              <a:t>2</a:t>
            </a:r>
            <a:endParaRPr lang="en-IN" sz="1400" dirty="0">
              <a:solidFill>
                <a:schemeClr val="bg1"/>
              </a:solidFill>
              <a:effectLst/>
              <a:latin typeface="Times New Roman" panose="02020603050405020304" pitchFamily="18" charset="0"/>
              <a:ea typeface="Times New Roman" panose="02020603050405020304" pitchFamily="18" charset="0"/>
            </a:endParaRPr>
          </a:p>
          <a:p>
            <a:pPr marL="0" marR="0" algn="l">
              <a:lnSpc>
                <a:spcPts val="2100"/>
              </a:lnSpc>
              <a:spcBef>
                <a:spcPts val="0"/>
              </a:spcBef>
              <a:spcAft>
                <a:spcPts val="1200"/>
              </a:spcAft>
            </a:pPr>
            <a:r>
              <a:rPr lang="en-IN" sz="1800" b="1" u="sng" dirty="0">
                <a:solidFill>
                  <a:schemeClr val="bg1"/>
                </a:solidFill>
                <a:effectLst/>
                <a:latin typeface="OpenSans"/>
                <a:ea typeface="Times New Roman" panose="02020603050405020304" pitchFamily="18" charset="0"/>
              </a:rPr>
              <a:t>Explanation</a:t>
            </a:r>
            <a:endParaRPr lang="en-IN" sz="1400" dirty="0">
              <a:solidFill>
                <a:schemeClr val="bg1"/>
              </a:solidFill>
              <a:effectLst/>
              <a:latin typeface="Times New Roman" panose="02020603050405020304" pitchFamily="18" charset="0"/>
              <a:ea typeface="Times New Roman" panose="02020603050405020304" pitchFamily="18" charset="0"/>
            </a:endParaRPr>
          </a:p>
          <a:p>
            <a:pPr marL="0" marR="0" algn="l">
              <a:lnSpc>
                <a:spcPts val="2100"/>
              </a:lnSpc>
              <a:spcBef>
                <a:spcPts val="0"/>
              </a:spcBef>
              <a:spcAft>
                <a:spcPts val="1200"/>
              </a:spcAft>
            </a:pPr>
            <a:r>
              <a:rPr lang="en-IN" sz="1800" dirty="0">
                <a:solidFill>
                  <a:schemeClr val="bg1"/>
                </a:solidFill>
                <a:effectLst/>
                <a:latin typeface="OpenSans"/>
                <a:ea typeface="Times New Roman" panose="02020603050405020304" pitchFamily="18" charset="0"/>
              </a:rPr>
              <a:t>The Sum of odd position digits 4 and 6 is 10. The Sum of even position digits 5 and 7 is 12. The difference is 12-10=2.</a:t>
            </a:r>
            <a:endParaRPr lang="en-IN" sz="1400" dirty="0">
              <a:solidFill>
                <a:schemeClr val="bg1"/>
              </a:solidFill>
              <a:effectLst/>
              <a:latin typeface="Times New Roman" panose="02020603050405020304" pitchFamily="18" charset="0"/>
              <a:ea typeface="Times New Roman" panose="02020603050405020304" pitchFamily="18" charset="0"/>
            </a:endParaRPr>
          </a:p>
          <a:p>
            <a:pPr marL="0" marR="0" algn="l">
              <a:lnSpc>
                <a:spcPts val="2100"/>
              </a:lnSpc>
              <a:spcBef>
                <a:spcPts val="0"/>
              </a:spcBef>
              <a:spcAft>
                <a:spcPts val="1200"/>
              </a:spcAft>
            </a:pPr>
            <a:r>
              <a:rPr lang="en-IN" sz="1800" b="1" dirty="0">
                <a:solidFill>
                  <a:schemeClr val="bg1"/>
                </a:solidFill>
                <a:effectLst/>
                <a:latin typeface="OpenSans"/>
                <a:ea typeface="Times New Roman" panose="02020603050405020304" pitchFamily="18" charset="0"/>
              </a:rPr>
              <a:t>Input #2: </a:t>
            </a:r>
            <a:endParaRPr lang="en-IN" sz="1400" dirty="0">
              <a:solidFill>
                <a:schemeClr val="bg1"/>
              </a:solidFill>
              <a:effectLst/>
              <a:latin typeface="Times New Roman" panose="02020603050405020304" pitchFamily="18" charset="0"/>
              <a:ea typeface="Times New Roman" panose="02020603050405020304" pitchFamily="18" charset="0"/>
            </a:endParaRPr>
          </a:p>
          <a:p>
            <a:pPr marL="0" marR="0" algn="l">
              <a:lnSpc>
                <a:spcPts val="2100"/>
              </a:lnSpc>
              <a:spcBef>
                <a:spcPts val="0"/>
              </a:spcBef>
              <a:spcAft>
                <a:spcPts val="1200"/>
              </a:spcAft>
            </a:pPr>
            <a:r>
              <a:rPr lang="en-IN" sz="1800" dirty="0">
                <a:solidFill>
                  <a:schemeClr val="bg1"/>
                </a:solidFill>
                <a:effectLst/>
                <a:latin typeface="OpenSans"/>
                <a:ea typeface="Times New Roman" panose="02020603050405020304" pitchFamily="18" charset="0"/>
              </a:rPr>
              <a:t>9834698765123</a:t>
            </a:r>
          </a:p>
          <a:p>
            <a:pPr marL="0" marR="0" algn="l">
              <a:lnSpc>
                <a:spcPts val="2100"/>
              </a:lnSpc>
              <a:spcBef>
                <a:spcPts val="0"/>
              </a:spcBef>
              <a:spcAft>
                <a:spcPts val="1200"/>
              </a:spcAft>
            </a:pPr>
            <a:r>
              <a:rPr lang="en-IN" dirty="0">
                <a:solidFill>
                  <a:schemeClr val="bg1"/>
                </a:solidFill>
                <a:latin typeface="OpenSans"/>
                <a:ea typeface="Times New Roman" panose="02020603050405020304" pitchFamily="18" charset="0"/>
              </a:rPr>
              <a:t>Output: </a:t>
            </a:r>
          </a:p>
          <a:p>
            <a:pPr marL="0" marR="0" algn="l">
              <a:lnSpc>
                <a:spcPts val="2100"/>
              </a:lnSpc>
              <a:spcBef>
                <a:spcPts val="0"/>
              </a:spcBef>
              <a:spcAft>
                <a:spcPts val="1200"/>
              </a:spcAft>
            </a:pPr>
            <a:r>
              <a:rPr lang="en-IN" sz="1400" dirty="0">
                <a:solidFill>
                  <a:schemeClr val="bg1"/>
                </a:solidFill>
                <a:effectLst/>
                <a:latin typeface="OpenSans"/>
                <a:ea typeface="Times New Roman" panose="02020603050405020304" pitchFamily="18" charset="0"/>
              </a:rPr>
              <a:t>1</a:t>
            </a:r>
            <a:endParaRPr lang="en-IN" sz="14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39640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2594</Words>
  <Application>Microsoft Office PowerPoint</Application>
  <PresentationFormat>Widescreen</PresentationFormat>
  <Paragraphs>452</Paragraphs>
  <Slides>29</Slides>
  <Notes>29</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29</vt:i4>
      </vt:variant>
    </vt:vector>
  </HeadingPairs>
  <TitlesOfParts>
    <vt:vector size="45" baseType="lpstr">
      <vt:lpstr>Aparajita</vt:lpstr>
      <vt:lpstr>Aptos</vt:lpstr>
      <vt:lpstr>Arial</vt:lpstr>
      <vt:lpstr>Calibri</vt:lpstr>
      <vt:lpstr>Calibri Light</vt:lpstr>
      <vt:lpstr>Century Gothic</vt:lpstr>
      <vt:lpstr>Mangal</vt:lpstr>
      <vt:lpstr>Montserrat</vt:lpstr>
      <vt:lpstr>Nunito sans</vt:lpstr>
      <vt:lpstr>Nunito sans</vt:lpstr>
      <vt:lpstr>OpenSans</vt:lpstr>
      <vt:lpstr>Quicksand</vt:lpstr>
      <vt:lpstr>Segoe UI</vt:lpstr>
      <vt:lpstr>Times New Roman</vt:lpstr>
      <vt:lpstr>Univers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cp:revision>
  <dcterms:created xsi:type="dcterms:W3CDTF">2025-03-09T04:22:29Z</dcterms:created>
  <dcterms:modified xsi:type="dcterms:W3CDTF">2025-03-09T04:27:17Z</dcterms:modified>
</cp:coreProperties>
</file>