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Kollektif" charset="1" panose="020B0604020101010102"/>
      <p:regular r:id="rId16"/>
    </p:embeddedFont>
    <p:embeddedFont>
      <p:font typeface="Kollektif Bold" charset="1" panose="020B0604020101010102"/>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17919354" y="7333597"/>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5719770" y="898486"/>
            <a:ext cx="858754" cy="1344429"/>
          </a:xfrm>
          <a:custGeom>
            <a:avLst/>
            <a:gdLst/>
            <a:ahLst/>
            <a:cxnLst/>
            <a:rect r="r" b="b" t="t" l="l"/>
            <a:pathLst>
              <a:path h="1344429" w="858754">
                <a:moveTo>
                  <a:pt x="0" y="0"/>
                </a:moveTo>
                <a:lnTo>
                  <a:pt x="858754" y="0"/>
                </a:lnTo>
                <a:lnTo>
                  <a:pt x="858754" y="1344429"/>
                </a:lnTo>
                <a:lnTo>
                  <a:pt x="0" y="1344429"/>
                </a:lnTo>
                <a:lnTo>
                  <a:pt x="0" y="0"/>
                </a:lnTo>
                <a:close/>
              </a:path>
            </a:pathLst>
          </a:custGeom>
          <a:blipFill>
            <a:blip r:embed="rId5">
              <a:extLst>
                <a:ext uri="{96DAC541-7B7A-43D3-8B79-37D633B846F1}">
                  <asvg:svgBlip xmlns:asvg="http://schemas.microsoft.com/office/drawing/2016/SVG/main" r:embed="rId6"/>
                </a:ext>
              </a:extLst>
            </a:blip>
            <a:stretch>
              <a:fillRect l="-163" t="0" r="-163" b="0"/>
            </a:stretch>
          </a:blipFill>
        </p:spPr>
      </p:sp>
      <p:sp>
        <p:nvSpPr>
          <p:cNvPr name="Freeform 6" id="6"/>
          <p:cNvSpPr/>
          <p:nvPr/>
        </p:nvSpPr>
        <p:spPr>
          <a:xfrm flipH="false" flipV="false" rot="-10800000">
            <a:off x="16578524" y="1077773"/>
            <a:ext cx="629715" cy="985855"/>
          </a:xfrm>
          <a:custGeom>
            <a:avLst/>
            <a:gdLst/>
            <a:ahLst/>
            <a:cxnLst/>
            <a:rect r="r" b="b" t="t" l="l"/>
            <a:pathLst>
              <a:path h="985855" w="629715">
                <a:moveTo>
                  <a:pt x="0" y="0"/>
                </a:moveTo>
                <a:lnTo>
                  <a:pt x="629715" y="0"/>
                </a:lnTo>
                <a:lnTo>
                  <a:pt x="629715" y="985855"/>
                </a:lnTo>
                <a:lnTo>
                  <a:pt x="0" y="985855"/>
                </a:lnTo>
                <a:lnTo>
                  <a:pt x="0" y="0"/>
                </a:lnTo>
                <a:close/>
              </a:path>
            </a:pathLst>
          </a:custGeom>
          <a:blipFill>
            <a:blip r:embed="rId5">
              <a:extLst>
                <a:ext uri="{96DAC541-7B7A-43D3-8B79-37D633B846F1}">
                  <asvg:svgBlip xmlns:asvg="http://schemas.microsoft.com/office/drawing/2016/SVG/main" r:embed="rId6"/>
                </a:ext>
              </a:extLst>
            </a:blip>
            <a:stretch>
              <a:fillRect l="-429" t="0" r="-429" b="0"/>
            </a:stretch>
          </a:blipFill>
        </p:spPr>
      </p:sp>
      <p:sp>
        <p:nvSpPr>
          <p:cNvPr name="TextBox 7" id="7"/>
          <p:cNvSpPr txBox="true"/>
          <p:nvPr/>
        </p:nvSpPr>
        <p:spPr>
          <a:xfrm rot="0">
            <a:off x="10314597" y="5597910"/>
            <a:ext cx="7604756" cy="4233672"/>
          </a:xfrm>
          <a:prstGeom prst="rect">
            <a:avLst/>
          </a:prstGeom>
        </p:spPr>
        <p:txBody>
          <a:bodyPr anchor="t" rtlCol="false" tIns="0" lIns="0" bIns="0" rIns="0">
            <a:spAutoFit/>
          </a:bodyPr>
          <a:lstStyle/>
          <a:p>
            <a:pPr algn="l">
              <a:lnSpc>
                <a:spcPts val="5523"/>
              </a:lnSpc>
            </a:pPr>
            <a:r>
              <a:rPr lang="en-US" sz="3945">
                <a:solidFill>
                  <a:srgbClr val="FFFFFF"/>
                </a:solidFill>
                <a:latin typeface="Kollektif"/>
                <a:ea typeface="Kollektif"/>
                <a:cs typeface="Kollektif"/>
                <a:sym typeface="Kollektif"/>
              </a:rPr>
              <a:t>BY - </a:t>
            </a:r>
          </a:p>
          <a:p>
            <a:pPr algn="l">
              <a:lnSpc>
                <a:spcPts val="5523"/>
              </a:lnSpc>
            </a:pPr>
            <a:r>
              <a:rPr lang="en-US" sz="3945">
                <a:solidFill>
                  <a:srgbClr val="FFFFFF"/>
                </a:solidFill>
                <a:latin typeface="Kollektif"/>
                <a:ea typeface="Kollektif"/>
                <a:cs typeface="Kollektif"/>
                <a:sym typeface="Kollektif"/>
              </a:rPr>
              <a:t>ABHINAV                   220619</a:t>
            </a:r>
          </a:p>
          <a:p>
            <a:pPr algn="l">
              <a:lnSpc>
                <a:spcPts val="5523"/>
              </a:lnSpc>
            </a:pPr>
            <a:r>
              <a:rPr lang="en-US" sz="3945">
                <a:solidFill>
                  <a:srgbClr val="FFFFFF"/>
                </a:solidFill>
                <a:latin typeface="Kollektif"/>
                <a:ea typeface="Kollektif"/>
                <a:cs typeface="Kollektif"/>
                <a:sym typeface="Kollektif"/>
              </a:rPr>
              <a:t>AYUSH GURJAR        220466</a:t>
            </a:r>
          </a:p>
          <a:p>
            <a:pPr algn="l">
              <a:lnSpc>
                <a:spcPts val="5523"/>
              </a:lnSpc>
            </a:pPr>
            <a:r>
              <a:rPr lang="en-US" sz="3945">
                <a:solidFill>
                  <a:srgbClr val="FFFFFF"/>
                </a:solidFill>
                <a:latin typeface="Kollektif"/>
                <a:ea typeface="Kollektif"/>
                <a:cs typeface="Kollektif"/>
                <a:sym typeface="Kollektif"/>
              </a:rPr>
              <a:t>JATIN SINGH            220347</a:t>
            </a:r>
          </a:p>
          <a:p>
            <a:pPr algn="l">
              <a:lnSpc>
                <a:spcPts val="5523"/>
              </a:lnSpc>
            </a:pPr>
            <a:r>
              <a:rPr lang="en-US" sz="3945">
                <a:solidFill>
                  <a:srgbClr val="FFFFFF"/>
                </a:solidFill>
                <a:latin typeface="Kollektif"/>
                <a:ea typeface="Kollektif"/>
                <a:cs typeface="Kollektif"/>
                <a:sym typeface="Kollektif"/>
              </a:rPr>
              <a:t>HIMANSHU                220593</a:t>
            </a:r>
          </a:p>
          <a:p>
            <a:pPr algn="l">
              <a:lnSpc>
                <a:spcPts val="5523"/>
              </a:lnSpc>
            </a:pPr>
            <a:r>
              <a:rPr lang="en-US" sz="3945">
                <a:solidFill>
                  <a:srgbClr val="FFFFFF"/>
                </a:solidFill>
                <a:latin typeface="Kollektif"/>
                <a:ea typeface="Kollektif"/>
                <a:cs typeface="Kollektif"/>
                <a:sym typeface="Kollektif"/>
              </a:rPr>
              <a:t>VISHAL YADAV        220621</a:t>
            </a:r>
          </a:p>
        </p:txBody>
      </p:sp>
      <p:grpSp>
        <p:nvGrpSpPr>
          <p:cNvPr name="Group 8" id="8"/>
          <p:cNvGrpSpPr/>
          <p:nvPr/>
        </p:nvGrpSpPr>
        <p:grpSpPr>
          <a:xfrm rot="-2700000">
            <a:off x="-3962566" y="7089155"/>
            <a:ext cx="7415398" cy="3565095"/>
            <a:chOff x="0" y="0"/>
            <a:chExt cx="660400" cy="317500"/>
          </a:xfrm>
        </p:grpSpPr>
        <p:sp>
          <p:nvSpPr>
            <p:cNvPr name="Freeform 9" id="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0" id="1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1" id="11"/>
          <p:cNvSpPr/>
          <p:nvPr/>
        </p:nvSpPr>
        <p:spPr>
          <a:xfrm flipV="true">
            <a:off x="14156022" y="6969008"/>
            <a:ext cx="5132702" cy="5185216"/>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4468699" y="7329318"/>
            <a:ext cx="5038853" cy="5038853"/>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4827169" y="7680631"/>
            <a:ext cx="4867141" cy="4867141"/>
          </a:xfrm>
          <a:prstGeom prst="line">
            <a:avLst/>
          </a:prstGeom>
          <a:ln cap="flat" w="28575">
            <a:solidFill>
              <a:srgbClr val="8CA9AD"/>
            </a:solidFill>
            <a:prstDash val="solid"/>
            <a:headEnd type="none" len="sm" w="sm"/>
            <a:tailEnd type="none" len="sm" w="sm"/>
          </a:ln>
        </p:spPr>
      </p:sp>
      <p:sp>
        <p:nvSpPr>
          <p:cNvPr name="TextBox 14" id="14"/>
          <p:cNvSpPr txBox="true"/>
          <p:nvPr/>
        </p:nvSpPr>
        <p:spPr>
          <a:xfrm rot="0">
            <a:off x="1722448" y="1390673"/>
            <a:ext cx="11942149" cy="3752827"/>
          </a:xfrm>
          <a:prstGeom prst="rect">
            <a:avLst/>
          </a:prstGeom>
        </p:spPr>
        <p:txBody>
          <a:bodyPr anchor="t" rtlCol="false" tIns="0" lIns="0" bIns="0" rIns="0">
            <a:spAutoFit/>
          </a:bodyPr>
          <a:lstStyle/>
          <a:p>
            <a:pPr algn="ctr">
              <a:lnSpc>
                <a:spcPts val="13499"/>
              </a:lnSpc>
            </a:pPr>
            <a:r>
              <a:rPr lang="en-US" b="true" sz="13499">
                <a:solidFill>
                  <a:srgbClr val="FFFFFF"/>
                </a:solidFill>
                <a:latin typeface="Kollektif Bold"/>
                <a:ea typeface="Kollektif Bold"/>
                <a:cs typeface="Kollektif Bold"/>
                <a:sym typeface="Kollektif Bold"/>
              </a:rPr>
              <a:t>LAPTOP PRICE PREDICTION</a:t>
            </a:r>
          </a:p>
        </p:txBody>
      </p:sp>
      <p:sp>
        <p:nvSpPr>
          <p:cNvPr name="Freeform 15" id="15"/>
          <p:cNvSpPr/>
          <p:nvPr/>
        </p:nvSpPr>
        <p:spPr>
          <a:xfrm flipH="false" flipV="false" rot="-10800000">
            <a:off x="1202610" y="893866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18801" y="778789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5400000">
            <a:off x="486796" y="663741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0">
            <a:off x="61068" y="948057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0">
            <a:off x="1570604" y="663741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5" id="25"/>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6" id="26"/>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true" flipV="true" rot="0">
            <a:off x="96734" y="5321277"/>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8" id="28"/>
          <p:cNvSpPr/>
          <p:nvPr/>
        </p:nvSpPr>
        <p:spPr>
          <a:xfrm flipH="true" flipV="true" rot="5400000">
            <a:off x="1180543" y="5321277"/>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9" id="29"/>
          <p:cNvGrpSpPr/>
          <p:nvPr/>
        </p:nvGrpSpPr>
        <p:grpSpPr>
          <a:xfrm rot="2700000">
            <a:off x="-5100642" y="-2413311"/>
            <a:ext cx="7415398" cy="3565095"/>
            <a:chOff x="0" y="0"/>
            <a:chExt cx="660400" cy="317500"/>
          </a:xfrm>
        </p:grpSpPr>
        <p:sp>
          <p:nvSpPr>
            <p:cNvPr name="Freeform 30" id="3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1" id="3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282" r="0" b="-282"/>
            </a:stretch>
          </a:blipFill>
        </p:spPr>
      </p:sp>
      <p:sp>
        <p:nvSpPr>
          <p:cNvPr name="Freeform 5" id="5"/>
          <p:cNvSpPr/>
          <p:nvPr/>
        </p:nvSpPr>
        <p:spPr>
          <a:xfrm flipH="false" flipV="false" rot="0">
            <a:off x="17894875" y="8334077"/>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843386" y="4189844"/>
            <a:ext cx="1218296" cy="1907312"/>
          </a:xfrm>
          <a:custGeom>
            <a:avLst/>
            <a:gdLst/>
            <a:ahLst/>
            <a:cxnLst/>
            <a:rect r="r" b="b" t="t" l="l"/>
            <a:pathLst>
              <a:path h="1907312" w="1218296">
                <a:moveTo>
                  <a:pt x="0" y="0"/>
                </a:moveTo>
                <a:lnTo>
                  <a:pt x="1218296" y="0"/>
                </a:lnTo>
                <a:lnTo>
                  <a:pt x="1218296"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238" t="0" r="-238" b="0"/>
            </a:stretch>
          </a:blipFill>
        </p:spPr>
      </p:sp>
      <p:sp>
        <p:nvSpPr>
          <p:cNvPr name="TextBox 7" id="7"/>
          <p:cNvSpPr txBox="true"/>
          <p:nvPr/>
        </p:nvSpPr>
        <p:spPr>
          <a:xfrm rot="0">
            <a:off x="4061681" y="3492114"/>
            <a:ext cx="10164638" cy="2605042"/>
          </a:xfrm>
          <a:prstGeom prst="rect">
            <a:avLst/>
          </a:prstGeom>
        </p:spPr>
        <p:txBody>
          <a:bodyPr anchor="t" rtlCol="false" tIns="0" lIns="0" bIns="0" rIns="0">
            <a:spAutoFit/>
          </a:bodyPr>
          <a:lstStyle/>
          <a:p>
            <a:pPr algn="ctr">
              <a:lnSpc>
                <a:spcPts val="19164"/>
              </a:lnSpc>
            </a:pPr>
            <a:r>
              <a:rPr lang="en-US" sz="13688">
                <a:solidFill>
                  <a:srgbClr val="FFFFFF"/>
                </a:solidFill>
                <a:latin typeface="Kollektif"/>
                <a:ea typeface="Kollektif"/>
                <a:cs typeface="Kollektif"/>
                <a:sym typeface="Kollektif"/>
              </a:rPr>
              <a:t>THANK YOU</a:t>
            </a:r>
          </a:p>
        </p:txBody>
      </p:sp>
      <p:sp>
        <p:nvSpPr>
          <p:cNvPr name="Freeform 8" id="8"/>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9"/>
                </a:lnTo>
                <a:lnTo>
                  <a:pt x="0" y="1344429"/>
                </a:lnTo>
                <a:lnTo>
                  <a:pt x="0" y="0"/>
                </a:lnTo>
                <a:close/>
              </a:path>
            </a:pathLst>
          </a:custGeom>
          <a:blipFill>
            <a:blip r:embed="rId7">
              <a:extLst>
                <a:ext uri="{96DAC541-7B7A-43D3-8B79-37D633B846F1}">
                  <asvg:svgBlip xmlns:asvg="http://schemas.microsoft.com/office/drawing/2016/SVG/main" r:embed="rId8"/>
                </a:ext>
              </a:extLst>
            </a:blip>
            <a:stretch>
              <a:fillRect l="-163" t="0" r="-163" b="0"/>
            </a:stretch>
          </a:blipFill>
        </p:spPr>
      </p:sp>
      <p:sp>
        <p:nvSpPr>
          <p:cNvPr name="Freeform 9" id="9"/>
          <p:cNvSpPr/>
          <p:nvPr/>
        </p:nvSpPr>
        <p:spPr>
          <a:xfrm flipH="false" flipV="false" rot="0">
            <a:off x="1390081" y="4650573"/>
            <a:ext cx="629715" cy="985855"/>
          </a:xfrm>
          <a:custGeom>
            <a:avLst/>
            <a:gdLst/>
            <a:ahLst/>
            <a:cxnLst/>
            <a:rect r="r" b="b" t="t" l="l"/>
            <a:pathLst>
              <a:path h="985855" w="629715">
                <a:moveTo>
                  <a:pt x="0" y="0"/>
                </a:moveTo>
                <a:lnTo>
                  <a:pt x="629715" y="0"/>
                </a:lnTo>
                <a:lnTo>
                  <a:pt x="629715" y="985855"/>
                </a:lnTo>
                <a:lnTo>
                  <a:pt x="0" y="985855"/>
                </a:lnTo>
                <a:lnTo>
                  <a:pt x="0" y="0"/>
                </a:lnTo>
                <a:close/>
              </a:path>
            </a:pathLst>
          </a:custGeom>
          <a:blipFill>
            <a:blip r:embed="rId7">
              <a:extLst>
                <a:ext uri="{96DAC541-7B7A-43D3-8B79-37D633B846F1}">
                  <asvg:svgBlip xmlns:asvg="http://schemas.microsoft.com/office/drawing/2016/SVG/main" r:embed="rId8"/>
                </a:ext>
              </a:extLst>
            </a:blip>
            <a:stretch>
              <a:fillRect l="-429" t="0" r="-429" b="0"/>
            </a:stretch>
          </a:blipFill>
        </p:spPr>
      </p:sp>
      <p:sp>
        <p:nvSpPr>
          <p:cNvPr name="Freeform 10" id="10"/>
          <p:cNvSpPr/>
          <p:nvPr/>
        </p:nvSpPr>
        <p:spPr>
          <a:xfrm flipH="false" flipV="false" rot="-10800000">
            <a:off x="14226319" y="4189844"/>
            <a:ext cx="1218296" cy="1907312"/>
          </a:xfrm>
          <a:custGeom>
            <a:avLst/>
            <a:gdLst/>
            <a:ahLst/>
            <a:cxnLst/>
            <a:rect r="r" b="b" t="t" l="l"/>
            <a:pathLst>
              <a:path h="1907312" w="1218296">
                <a:moveTo>
                  <a:pt x="0" y="0"/>
                </a:moveTo>
                <a:lnTo>
                  <a:pt x="1218296" y="0"/>
                </a:lnTo>
                <a:lnTo>
                  <a:pt x="1218296"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238" t="0" r="-238" b="0"/>
            </a:stretch>
          </a:blipFill>
        </p:spPr>
      </p:sp>
      <p:sp>
        <p:nvSpPr>
          <p:cNvPr name="Freeform 11" id="11"/>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9"/>
                </a:lnTo>
                <a:lnTo>
                  <a:pt x="0" y="1344429"/>
                </a:lnTo>
                <a:lnTo>
                  <a:pt x="0" y="0"/>
                </a:lnTo>
                <a:close/>
              </a:path>
            </a:pathLst>
          </a:custGeom>
          <a:blipFill>
            <a:blip r:embed="rId7">
              <a:extLst>
                <a:ext uri="{96DAC541-7B7A-43D3-8B79-37D633B846F1}">
                  <asvg:svgBlip xmlns:asvg="http://schemas.microsoft.com/office/drawing/2016/SVG/main" r:embed="rId8"/>
                </a:ext>
              </a:extLst>
            </a:blip>
            <a:stretch>
              <a:fillRect l="-163" t="0" r="-163" b="0"/>
            </a:stretch>
          </a:blipFill>
        </p:spPr>
      </p:sp>
      <p:sp>
        <p:nvSpPr>
          <p:cNvPr name="Freeform 12" id="12"/>
          <p:cNvSpPr/>
          <p:nvPr/>
        </p:nvSpPr>
        <p:spPr>
          <a:xfrm flipH="false" flipV="false" rot="-10800000">
            <a:off x="16268205" y="4650573"/>
            <a:ext cx="629715" cy="985855"/>
          </a:xfrm>
          <a:custGeom>
            <a:avLst/>
            <a:gdLst/>
            <a:ahLst/>
            <a:cxnLst/>
            <a:rect r="r" b="b" t="t" l="l"/>
            <a:pathLst>
              <a:path h="985855" w="629715">
                <a:moveTo>
                  <a:pt x="0" y="0"/>
                </a:moveTo>
                <a:lnTo>
                  <a:pt x="629715" y="0"/>
                </a:lnTo>
                <a:lnTo>
                  <a:pt x="629715" y="985855"/>
                </a:lnTo>
                <a:lnTo>
                  <a:pt x="0" y="985855"/>
                </a:lnTo>
                <a:lnTo>
                  <a:pt x="0" y="0"/>
                </a:lnTo>
                <a:close/>
              </a:path>
            </a:pathLst>
          </a:custGeom>
          <a:blipFill>
            <a:blip r:embed="rId7">
              <a:extLst>
                <a:ext uri="{96DAC541-7B7A-43D3-8B79-37D633B846F1}">
                  <asvg:svgBlip xmlns:asvg="http://schemas.microsoft.com/office/drawing/2016/SVG/main" r:embed="rId8"/>
                </a:ext>
              </a:extLst>
            </a:blip>
            <a:stretch>
              <a:fillRect l="-429" t="0" r="-429"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282" r="0" b="-282"/>
            </a:stretch>
          </a:blipFill>
        </p:spPr>
      </p:sp>
      <p:sp>
        <p:nvSpPr>
          <p:cNvPr name="Freeform 5" id="5"/>
          <p:cNvSpPr/>
          <p:nvPr/>
        </p:nvSpPr>
        <p:spPr>
          <a:xfrm flipH="false" flipV="false" rot="0">
            <a:off x="17894875" y="8334077"/>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03618" y="4830865"/>
            <a:ext cx="3823106" cy="5673172"/>
          </a:xfrm>
          <a:custGeom>
            <a:avLst/>
            <a:gdLst/>
            <a:ahLst/>
            <a:cxnLst/>
            <a:rect r="r" b="b" t="t" l="l"/>
            <a:pathLst>
              <a:path h="5673172" w="3823106">
                <a:moveTo>
                  <a:pt x="0" y="0"/>
                </a:moveTo>
                <a:lnTo>
                  <a:pt x="3823106" y="0"/>
                </a:lnTo>
                <a:lnTo>
                  <a:pt x="3823106" y="5673172"/>
                </a:lnTo>
                <a:lnTo>
                  <a:pt x="0" y="56731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9">
              <a:extLst>
                <a:ext uri="{96DAC541-7B7A-43D3-8B79-37D633B846F1}">
                  <asvg:svgBlip xmlns:asvg="http://schemas.microsoft.com/office/drawing/2016/SVG/main" r:embed="rId10"/>
                </a:ext>
              </a:extLst>
            </a:blip>
            <a:stretch>
              <a:fillRect l="-416" t="0" r="-416" b="0"/>
            </a:stretch>
          </a:blipFill>
        </p:spPr>
      </p:sp>
      <p:sp>
        <p:nvSpPr>
          <p:cNvPr name="Freeform 8" id="8"/>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9">
              <a:extLst>
                <a:ext uri="{96DAC541-7B7A-43D3-8B79-37D633B846F1}">
                  <asvg:svgBlip xmlns:asvg="http://schemas.microsoft.com/office/drawing/2016/SVG/main" r:embed="rId10"/>
                </a:ext>
              </a:extLst>
            </a:blip>
            <a:stretch>
              <a:fillRect l="-416" t="0" r="-416" b="0"/>
            </a:stretch>
          </a:blipFill>
        </p:spPr>
      </p:sp>
      <p:sp>
        <p:nvSpPr>
          <p:cNvPr name="Freeform 9" id="9"/>
          <p:cNvSpPr/>
          <p:nvPr/>
        </p:nvSpPr>
        <p:spPr>
          <a:xfrm flipH="false" flipV="false" rot="0">
            <a:off x="11480118"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9">
              <a:extLst>
                <a:ext uri="{96DAC541-7B7A-43D3-8B79-37D633B846F1}">
                  <asvg:svgBlip xmlns:asvg="http://schemas.microsoft.com/office/drawing/2016/SVG/main" r:embed="rId10"/>
                </a:ext>
              </a:extLst>
            </a:blip>
            <a:stretch>
              <a:fillRect l="-416" t="0" r="-416" b="0"/>
            </a:stretch>
          </a:blipFill>
        </p:spPr>
      </p:sp>
      <p:sp>
        <p:nvSpPr>
          <p:cNvPr name="TextBox 10" id="10"/>
          <p:cNvSpPr txBox="true"/>
          <p:nvPr/>
        </p:nvSpPr>
        <p:spPr>
          <a:xfrm rot="0">
            <a:off x="5259803" y="2660768"/>
            <a:ext cx="11510388" cy="6714867"/>
          </a:xfrm>
          <a:prstGeom prst="rect">
            <a:avLst/>
          </a:prstGeom>
        </p:spPr>
        <p:txBody>
          <a:bodyPr anchor="t" rtlCol="false" tIns="0" lIns="0" bIns="0" rIns="0">
            <a:spAutoFit/>
          </a:bodyPr>
          <a:lstStyle/>
          <a:p>
            <a:pPr algn="just">
              <a:lnSpc>
                <a:spcPts val="5268"/>
              </a:lnSpc>
            </a:pPr>
            <a:r>
              <a:rPr lang="en-US" sz="3763">
                <a:solidFill>
                  <a:srgbClr val="FFFFFF"/>
                </a:solidFill>
                <a:latin typeface="Kollektif"/>
                <a:ea typeface="Kollektif"/>
                <a:cs typeface="Kollektif"/>
                <a:sym typeface="Kollektif"/>
              </a:rPr>
              <a:t>This project focuses on predicting laptop prices using a robust machine learning pipeline. By leveraging real-world data from Flipkart, the methodology integrates data collection, preprocessing, exploratory analysis, and model implementation to deliver accurate predictions. The final deployment involves a user-friendly Flask-based web application for real-time price estimation. This presentation outlines each phase of the methodology and its contribution to achieving the project’s goals.</a:t>
            </a:r>
          </a:p>
        </p:txBody>
      </p:sp>
      <p:sp>
        <p:nvSpPr>
          <p:cNvPr name="TextBox 11" id="11"/>
          <p:cNvSpPr txBox="true"/>
          <p:nvPr/>
        </p:nvSpPr>
        <p:spPr>
          <a:xfrm rot="0">
            <a:off x="109207" y="439904"/>
            <a:ext cx="11942149" cy="2047852"/>
          </a:xfrm>
          <a:prstGeom prst="rect">
            <a:avLst/>
          </a:prstGeom>
        </p:spPr>
        <p:txBody>
          <a:bodyPr anchor="t" rtlCol="false" tIns="0" lIns="0" bIns="0" rIns="0">
            <a:spAutoFit/>
          </a:bodyPr>
          <a:lstStyle/>
          <a:p>
            <a:pPr algn="ctr">
              <a:lnSpc>
                <a:spcPts val="13499"/>
              </a:lnSpc>
            </a:pPr>
            <a:r>
              <a:rPr lang="en-US" b="true" sz="13499">
                <a:solidFill>
                  <a:srgbClr val="FFFFFF"/>
                </a:solidFill>
                <a:latin typeface="Kollektif Bold"/>
                <a:ea typeface="Kollektif Bold"/>
                <a:cs typeface="Kollektif Bold"/>
                <a:sym typeface="Kollektif Bold"/>
              </a:rPr>
              <a:t>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17894875" y="8334077"/>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98771" y="237750"/>
            <a:ext cx="13797124" cy="3284880"/>
          </a:xfrm>
          <a:prstGeom prst="rect">
            <a:avLst/>
          </a:prstGeom>
        </p:spPr>
        <p:txBody>
          <a:bodyPr anchor="t" rtlCol="false" tIns="0" lIns="0" bIns="0" rIns="0">
            <a:spAutoFit/>
          </a:bodyPr>
          <a:lstStyle/>
          <a:p>
            <a:pPr algn="ctr">
              <a:lnSpc>
                <a:spcPts val="8116"/>
              </a:lnSpc>
            </a:pPr>
            <a:r>
              <a:rPr lang="en-US" sz="7881">
                <a:solidFill>
                  <a:srgbClr val="FFFFFF"/>
                </a:solidFill>
                <a:latin typeface="Kollektif"/>
                <a:ea typeface="Kollektif"/>
                <a:cs typeface="Kollektif"/>
                <a:sym typeface="Kollektif"/>
              </a:rPr>
              <a:t>DATA COLLECTION: SCRAPING FROM FLIPKART</a:t>
            </a:r>
          </a:p>
          <a:p>
            <a:pPr algn="ctr">
              <a:lnSpc>
                <a:spcPts val="8116"/>
              </a:lnSpc>
            </a:pPr>
          </a:p>
        </p:txBody>
      </p:sp>
      <p:sp>
        <p:nvSpPr>
          <p:cNvPr name="Freeform 6" id="6"/>
          <p:cNvSpPr/>
          <p:nvPr/>
        </p:nvSpPr>
        <p:spPr>
          <a:xfrm flipH="false" flipV="false" rot="0">
            <a:off x="1578292" y="306225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416" t="0" r="-416" b="0"/>
            </a:stretch>
          </a:blipFill>
        </p:spPr>
      </p:sp>
      <p:sp>
        <p:nvSpPr>
          <p:cNvPr name="Freeform 7" id="7"/>
          <p:cNvSpPr/>
          <p:nvPr/>
        </p:nvSpPr>
        <p:spPr>
          <a:xfrm flipH="false" flipV="false" rot="0">
            <a:off x="2043412" y="306225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416" t="0" r="-416" b="0"/>
            </a:stretch>
          </a:blipFill>
        </p:spPr>
      </p:sp>
      <p:sp>
        <p:nvSpPr>
          <p:cNvPr name="Freeform 8" id="8"/>
          <p:cNvSpPr/>
          <p:nvPr/>
        </p:nvSpPr>
        <p:spPr>
          <a:xfrm flipH="false" flipV="false" rot="0">
            <a:off x="2508532" y="3062257"/>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416" t="0" r="-416" b="0"/>
            </a:stretch>
          </a:blipFill>
        </p:spPr>
      </p:sp>
      <p:sp>
        <p:nvSpPr>
          <p:cNvPr name="TextBox 9" id="9"/>
          <p:cNvSpPr txBox="true"/>
          <p:nvPr/>
        </p:nvSpPr>
        <p:spPr>
          <a:xfrm rot="0">
            <a:off x="330466" y="2384076"/>
            <a:ext cx="1529715" cy="561954"/>
          </a:xfrm>
          <a:prstGeom prst="rect">
            <a:avLst/>
          </a:prstGeom>
        </p:spPr>
        <p:txBody>
          <a:bodyPr anchor="t" rtlCol="false" tIns="0" lIns="0" bIns="0" rIns="0">
            <a:spAutoFit/>
          </a:bodyPr>
          <a:lstStyle/>
          <a:p>
            <a:pPr algn="ctr">
              <a:lnSpc>
                <a:spcPts val="4198"/>
              </a:lnSpc>
            </a:pPr>
            <a:r>
              <a:rPr lang="en-US" sz="2999">
                <a:solidFill>
                  <a:srgbClr val="FFFFFF"/>
                </a:solidFill>
                <a:latin typeface="Kollektif"/>
                <a:ea typeface="Kollektif"/>
                <a:cs typeface="Kollektif"/>
                <a:sym typeface="Kollektif"/>
              </a:rPr>
              <a:t>Source:</a:t>
            </a:r>
          </a:p>
        </p:txBody>
      </p:sp>
      <p:sp>
        <p:nvSpPr>
          <p:cNvPr name="TextBox 10" id="10"/>
          <p:cNvSpPr txBox="true"/>
          <p:nvPr/>
        </p:nvSpPr>
        <p:spPr>
          <a:xfrm rot="0">
            <a:off x="330466" y="2947957"/>
            <a:ext cx="16134279" cy="1609704"/>
          </a:xfrm>
          <a:prstGeom prst="rect">
            <a:avLst/>
          </a:prstGeom>
        </p:spPr>
        <p:txBody>
          <a:bodyPr anchor="t" rtlCol="false" tIns="0" lIns="0" bIns="0" rIns="0">
            <a:spAutoFit/>
          </a:bodyPr>
          <a:lstStyle/>
          <a:p>
            <a:pPr algn="just" marL="685666" indent="-228555" lvl="2">
              <a:lnSpc>
                <a:spcPts val="4198"/>
              </a:lnSpc>
              <a:buFont typeface="Arial"/>
              <a:buChar char="⚬"/>
            </a:pPr>
            <a:r>
              <a:rPr lang="en-US" sz="2999">
                <a:solidFill>
                  <a:srgbClr val="FFFFFF"/>
                </a:solidFill>
                <a:latin typeface="Kollektif"/>
                <a:ea typeface="Kollektif"/>
                <a:cs typeface="Kollektif"/>
                <a:sym typeface="Kollektif"/>
              </a:rPr>
              <a:t>Flipkart, one of India's largest and most popular e-commerce platforms.</a:t>
            </a:r>
          </a:p>
          <a:p>
            <a:pPr algn="just" marL="685666" indent="-228555" lvl="2">
              <a:lnSpc>
                <a:spcPts val="4198"/>
              </a:lnSpc>
              <a:buFont typeface="Arial"/>
              <a:buChar char="⚬"/>
            </a:pPr>
            <a:r>
              <a:rPr lang="en-US" sz="2999">
                <a:solidFill>
                  <a:srgbClr val="FFFFFF"/>
                </a:solidFill>
                <a:latin typeface="Kollektif"/>
                <a:ea typeface="Kollektif"/>
                <a:cs typeface="Kollektif"/>
                <a:sym typeface="Kollektif"/>
              </a:rPr>
              <a:t>Offers a wide variety of laptops with diverse configurations and price points.</a:t>
            </a:r>
          </a:p>
          <a:p>
            <a:pPr algn="just" marL="685666" indent="-228555" lvl="2">
              <a:lnSpc>
                <a:spcPts val="4198"/>
              </a:lnSpc>
              <a:buFont typeface="Arial"/>
              <a:buChar char="⚬"/>
            </a:pPr>
            <a:r>
              <a:rPr lang="en-US" sz="2999">
                <a:solidFill>
                  <a:srgbClr val="FFFFFF"/>
                </a:solidFill>
                <a:latin typeface="Kollektif"/>
                <a:ea typeface="Kollektif"/>
                <a:cs typeface="Kollektif"/>
                <a:sym typeface="Kollektif"/>
              </a:rPr>
              <a:t>Ensures that the dataset reflects real-world market trends and scenarios.</a:t>
            </a:r>
          </a:p>
        </p:txBody>
      </p:sp>
      <p:sp>
        <p:nvSpPr>
          <p:cNvPr name="TextBox 11" id="11"/>
          <p:cNvSpPr txBox="true"/>
          <p:nvPr/>
        </p:nvSpPr>
        <p:spPr>
          <a:xfrm rot="0">
            <a:off x="330466" y="5029200"/>
            <a:ext cx="2333982" cy="561954"/>
          </a:xfrm>
          <a:prstGeom prst="rect">
            <a:avLst/>
          </a:prstGeom>
        </p:spPr>
        <p:txBody>
          <a:bodyPr anchor="t" rtlCol="false" tIns="0" lIns="0" bIns="0" rIns="0">
            <a:spAutoFit/>
          </a:bodyPr>
          <a:lstStyle/>
          <a:p>
            <a:pPr algn="ctr">
              <a:lnSpc>
                <a:spcPts val="4198"/>
              </a:lnSpc>
            </a:pPr>
            <a:r>
              <a:rPr lang="en-US" sz="2999">
                <a:solidFill>
                  <a:srgbClr val="FFFFFF"/>
                </a:solidFill>
                <a:latin typeface="Kollektif"/>
                <a:ea typeface="Kollektif"/>
                <a:cs typeface="Kollektif"/>
                <a:sym typeface="Kollektif"/>
              </a:rPr>
              <a:t>Tools Used:</a:t>
            </a:r>
          </a:p>
        </p:txBody>
      </p:sp>
      <p:sp>
        <p:nvSpPr>
          <p:cNvPr name="TextBox 12" id="12"/>
          <p:cNvSpPr txBox="true"/>
          <p:nvPr/>
        </p:nvSpPr>
        <p:spPr>
          <a:xfrm rot="0">
            <a:off x="330466" y="5637075"/>
            <a:ext cx="18288000" cy="1609704"/>
          </a:xfrm>
          <a:prstGeom prst="rect">
            <a:avLst/>
          </a:prstGeom>
        </p:spPr>
        <p:txBody>
          <a:bodyPr anchor="t" rtlCol="false" tIns="0" lIns="0" bIns="0" rIns="0">
            <a:spAutoFit/>
          </a:bodyPr>
          <a:lstStyle/>
          <a:p>
            <a:pPr algn="l" marL="685666" indent="-228555" lvl="2">
              <a:lnSpc>
                <a:spcPts val="4198"/>
              </a:lnSpc>
              <a:buFont typeface="Arial"/>
              <a:buChar char="⚬"/>
            </a:pPr>
            <a:r>
              <a:rPr lang="en-US" sz="2999">
                <a:solidFill>
                  <a:srgbClr val="FFFFFF"/>
                </a:solidFill>
                <a:latin typeface="Kollektif"/>
                <a:ea typeface="Kollektif"/>
                <a:cs typeface="Kollektif"/>
                <a:sym typeface="Kollektif"/>
              </a:rPr>
              <a:t>Python-based web scraping tools such as BeautifulSoup and Selenium.</a:t>
            </a:r>
          </a:p>
          <a:p>
            <a:pPr algn="l" marL="685666" indent="-228555" lvl="2">
              <a:lnSpc>
                <a:spcPts val="4198"/>
              </a:lnSpc>
              <a:buFont typeface="Arial"/>
              <a:buChar char="⚬"/>
            </a:pPr>
            <a:r>
              <a:rPr lang="en-US" sz="2999">
                <a:solidFill>
                  <a:srgbClr val="FFFFFF"/>
                </a:solidFill>
                <a:latin typeface="Kollektif"/>
                <a:ea typeface="Kollektif"/>
                <a:cs typeface="Kollektif"/>
                <a:sym typeface="Kollektif"/>
              </a:rPr>
              <a:t>These tools were employed to automate the extraction of detailed information from Flipkart's laptop listings.</a:t>
            </a:r>
          </a:p>
        </p:txBody>
      </p:sp>
      <p:sp>
        <p:nvSpPr>
          <p:cNvPr name="TextBox 13" id="13"/>
          <p:cNvSpPr txBox="true"/>
          <p:nvPr/>
        </p:nvSpPr>
        <p:spPr>
          <a:xfrm rot="0">
            <a:off x="330466" y="7694741"/>
            <a:ext cx="3933349" cy="561954"/>
          </a:xfrm>
          <a:prstGeom prst="rect">
            <a:avLst/>
          </a:prstGeom>
        </p:spPr>
        <p:txBody>
          <a:bodyPr anchor="t" rtlCol="false" tIns="0" lIns="0" bIns="0" rIns="0">
            <a:spAutoFit/>
          </a:bodyPr>
          <a:lstStyle/>
          <a:p>
            <a:pPr algn="ctr">
              <a:lnSpc>
                <a:spcPts val="4198"/>
              </a:lnSpc>
            </a:pPr>
            <a:r>
              <a:rPr lang="en-US" sz="2999">
                <a:solidFill>
                  <a:srgbClr val="FFFFFF"/>
                </a:solidFill>
                <a:latin typeface="Kollektif"/>
                <a:ea typeface="Kollektif"/>
                <a:cs typeface="Kollektif"/>
                <a:sym typeface="Kollektif"/>
              </a:rPr>
              <a:t>Extracted Features:</a:t>
            </a:r>
          </a:p>
        </p:txBody>
      </p:sp>
      <p:sp>
        <p:nvSpPr>
          <p:cNvPr name="TextBox 14" id="14"/>
          <p:cNvSpPr txBox="true"/>
          <p:nvPr/>
        </p:nvSpPr>
        <p:spPr>
          <a:xfrm rot="0">
            <a:off x="330466" y="8256695"/>
            <a:ext cx="17685028" cy="1085829"/>
          </a:xfrm>
          <a:prstGeom prst="rect">
            <a:avLst/>
          </a:prstGeom>
        </p:spPr>
        <p:txBody>
          <a:bodyPr anchor="t" rtlCol="false" tIns="0" lIns="0" bIns="0" rIns="0">
            <a:spAutoFit/>
          </a:bodyPr>
          <a:lstStyle/>
          <a:p>
            <a:pPr algn="l" marL="685666" indent="-228555" lvl="2">
              <a:lnSpc>
                <a:spcPts val="4198"/>
              </a:lnSpc>
              <a:buFont typeface="Arial"/>
              <a:buChar char="⚬"/>
            </a:pPr>
            <a:r>
              <a:rPr lang="en-US" sz="2999">
                <a:solidFill>
                  <a:srgbClr val="FFFFFF"/>
                </a:solidFill>
                <a:latin typeface="Kollektif"/>
                <a:ea typeface="Kollektif"/>
                <a:cs typeface="Kollektif"/>
                <a:sym typeface="Kollektif"/>
              </a:rPr>
              <a:t>B</a:t>
            </a:r>
            <a:r>
              <a:rPr lang="en-US" sz="2999">
                <a:solidFill>
                  <a:srgbClr val="FFFFFF"/>
                </a:solidFill>
                <a:latin typeface="Kollektif"/>
                <a:ea typeface="Kollektif"/>
                <a:cs typeface="Kollektif"/>
                <a:sym typeface="Kollektif"/>
              </a:rPr>
              <a:t>rand, Model, Processor type and Generation, RAM size, Storage type and Capacity, Operating System, User Ratings, Reviews, and Prices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47"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18085335" y="7545031"/>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055675"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416" t="0" r="-416" b="0"/>
            </a:stretch>
          </a:blipFill>
        </p:spPr>
      </p:sp>
      <p:sp>
        <p:nvSpPr>
          <p:cNvPr name="Freeform 6" id="6"/>
          <p:cNvSpPr/>
          <p:nvPr/>
        </p:nvSpPr>
        <p:spPr>
          <a:xfrm flipH="false" flipV="false" rot="0">
            <a:off x="2520796"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416" t="0" r="-416" b="0"/>
            </a:stretch>
          </a:blipFill>
        </p:spPr>
      </p:sp>
      <p:sp>
        <p:nvSpPr>
          <p:cNvPr name="Freeform 7" id="7"/>
          <p:cNvSpPr/>
          <p:nvPr/>
        </p:nvSpPr>
        <p:spPr>
          <a:xfrm flipH="false" flipV="false" rot="0">
            <a:off x="2985916"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5">
              <a:extLst>
                <a:ext uri="{96DAC541-7B7A-43D3-8B79-37D633B846F1}">
                  <asvg:svgBlip xmlns:asvg="http://schemas.microsoft.com/office/drawing/2016/SVG/main" r:embed="rId6"/>
                </a:ext>
              </a:extLst>
            </a:blip>
            <a:stretch>
              <a:fillRect l="-416" t="0" r="-416" b="0"/>
            </a:stretch>
          </a:blipFill>
        </p:spPr>
      </p:sp>
      <p:sp>
        <p:nvSpPr>
          <p:cNvPr name="TextBox 8" id="8"/>
          <p:cNvSpPr txBox="true"/>
          <p:nvPr/>
        </p:nvSpPr>
        <p:spPr>
          <a:xfrm rot="0">
            <a:off x="2450044" y="-22780"/>
            <a:ext cx="13387912" cy="2424024"/>
          </a:xfrm>
          <a:prstGeom prst="rect">
            <a:avLst/>
          </a:prstGeom>
        </p:spPr>
        <p:txBody>
          <a:bodyPr anchor="t" rtlCol="false" tIns="0" lIns="0" bIns="0" rIns="0">
            <a:spAutoFit/>
          </a:bodyPr>
          <a:lstStyle/>
          <a:p>
            <a:pPr algn="ctr">
              <a:lnSpc>
                <a:spcPts val="10240"/>
              </a:lnSpc>
            </a:pPr>
            <a:r>
              <a:rPr lang="en-US" b="true" sz="7314">
                <a:solidFill>
                  <a:srgbClr val="FFFFFF"/>
                </a:solidFill>
                <a:latin typeface="Kollektif Bold"/>
                <a:ea typeface="Kollektif Bold"/>
                <a:cs typeface="Kollektif Bold"/>
                <a:sym typeface="Kollektif Bold"/>
              </a:rPr>
              <a:t>DATA PREPROCESSING</a:t>
            </a:r>
          </a:p>
          <a:p>
            <a:pPr algn="ctr">
              <a:lnSpc>
                <a:spcPts val="6040"/>
              </a:lnSpc>
            </a:pPr>
          </a:p>
        </p:txBody>
      </p:sp>
      <p:sp>
        <p:nvSpPr>
          <p:cNvPr name="TextBox 9" id="9"/>
          <p:cNvSpPr txBox="true"/>
          <p:nvPr/>
        </p:nvSpPr>
        <p:spPr>
          <a:xfrm rot="0">
            <a:off x="1028700" y="1403597"/>
            <a:ext cx="16230600" cy="1583659"/>
          </a:xfrm>
          <a:prstGeom prst="rect">
            <a:avLst/>
          </a:prstGeom>
        </p:spPr>
        <p:txBody>
          <a:bodyPr anchor="t" rtlCol="false" tIns="0" lIns="0" bIns="0" rIns="0">
            <a:spAutoFit/>
          </a:bodyPr>
          <a:lstStyle/>
          <a:p>
            <a:pPr algn="l">
              <a:lnSpc>
                <a:spcPts val="4059"/>
              </a:lnSpc>
            </a:pPr>
            <a:r>
              <a:rPr lang="en-US" sz="2898">
                <a:solidFill>
                  <a:srgbClr val="FFFFFF"/>
                </a:solidFill>
                <a:latin typeface="Kollektif"/>
                <a:ea typeface="Kollektif"/>
                <a:cs typeface="Kollektif"/>
                <a:sym typeface="Kollektif"/>
              </a:rPr>
              <a:t>The raw data extracted from Flipkart required extensive preprocessing to prepare it for analysis and model training. This involved several key steps:</a:t>
            </a:r>
          </a:p>
          <a:p>
            <a:pPr algn="l">
              <a:lnSpc>
                <a:spcPts val="4059"/>
              </a:lnSpc>
            </a:pPr>
          </a:p>
        </p:txBody>
      </p:sp>
      <p:grpSp>
        <p:nvGrpSpPr>
          <p:cNvPr name="Group 10" id="10"/>
          <p:cNvGrpSpPr/>
          <p:nvPr/>
        </p:nvGrpSpPr>
        <p:grpSpPr>
          <a:xfrm rot="0">
            <a:off x="556962" y="2823432"/>
            <a:ext cx="5145816" cy="2853707"/>
            <a:chOff x="0" y="0"/>
            <a:chExt cx="1355277" cy="751594"/>
          </a:xfrm>
        </p:grpSpPr>
        <p:sp>
          <p:nvSpPr>
            <p:cNvPr name="Freeform 11" id="11"/>
            <p:cNvSpPr/>
            <p:nvPr/>
          </p:nvSpPr>
          <p:spPr>
            <a:xfrm flipH="false" flipV="false" rot="0">
              <a:off x="0" y="0"/>
              <a:ext cx="1355277" cy="751594"/>
            </a:xfrm>
            <a:custGeom>
              <a:avLst/>
              <a:gdLst/>
              <a:ahLst/>
              <a:cxnLst/>
              <a:rect r="r" b="b" t="t" l="l"/>
              <a:pathLst>
                <a:path h="751594" w="1355277">
                  <a:moveTo>
                    <a:pt x="76730" y="0"/>
                  </a:moveTo>
                  <a:lnTo>
                    <a:pt x="1278547" y="0"/>
                  </a:lnTo>
                  <a:cubicBezTo>
                    <a:pt x="1298897" y="0"/>
                    <a:pt x="1318413" y="8084"/>
                    <a:pt x="1332803" y="22474"/>
                  </a:cubicBezTo>
                  <a:cubicBezTo>
                    <a:pt x="1347193" y="36863"/>
                    <a:pt x="1355277" y="56380"/>
                    <a:pt x="1355277" y="76730"/>
                  </a:cubicBezTo>
                  <a:lnTo>
                    <a:pt x="1355277" y="674864"/>
                  </a:lnTo>
                  <a:cubicBezTo>
                    <a:pt x="1355277" y="695214"/>
                    <a:pt x="1347193" y="714730"/>
                    <a:pt x="1332803" y="729120"/>
                  </a:cubicBezTo>
                  <a:cubicBezTo>
                    <a:pt x="1318413" y="743510"/>
                    <a:pt x="1298897" y="751594"/>
                    <a:pt x="1278547" y="751594"/>
                  </a:cubicBezTo>
                  <a:lnTo>
                    <a:pt x="76730" y="751594"/>
                  </a:lnTo>
                  <a:cubicBezTo>
                    <a:pt x="56380" y="751594"/>
                    <a:pt x="36863" y="743510"/>
                    <a:pt x="22474" y="729120"/>
                  </a:cubicBezTo>
                  <a:cubicBezTo>
                    <a:pt x="8084" y="714730"/>
                    <a:pt x="0" y="695214"/>
                    <a:pt x="0" y="674864"/>
                  </a:cubicBezTo>
                  <a:lnTo>
                    <a:pt x="0" y="76730"/>
                  </a:lnTo>
                  <a:cubicBezTo>
                    <a:pt x="0" y="56380"/>
                    <a:pt x="8084" y="36863"/>
                    <a:pt x="22474" y="22474"/>
                  </a:cubicBezTo>
                  <a:cubicBezTo>
                    <a:pt x="36863" y="8084"/>
                    <a:pt x="56380" y="0"/>
                    <a:pt x="76730" y="0"/>
                  </a:cubicBezTo>
                  <a:close/>
                </a:path>
              </a:pathLst>
            </a:custGeom>
            <a:solidFill>
              <a:srgbClr val="FFFFFF"/>
            </a:solidFill>
          </p:spPr>
        </p:sp>
        <p:sp>
          <p:nvSpPr>
            <p:cNvPr name="TextBox 12" id="12"/>
            <p:cNvSpPr txBox="true"/>
            <p:nvPr/>
          </p:nvSpPr>
          <p:spPr>
            <a:xfrm>
              <a:off x="0" y="19050"/>
              <a:ext cx="1355277" cy="732544"/>
            </a:xfrm>
            <a:prstGeom prst="rect">
              <a:avLst/>
            </a:prstGeom>
          </p:spPr>
          <p:txBody>
            <a:bodyPr anchor="ctr" rtlCol="false" tIns="50800" lIns="50800" bIns="50800" rIns="50800"/>
            <a:lstStyle/>
            <a:p>
              <a:pPr algn="ctr">
                <a:lnSpc>
                  <a:spcPts val="2553"/>
                </a:lnSpc>
              </a:pPr>
            </a:p>
          </p:txBody>
        </p:sp>
      </p:grpSp>
      <p:sp>
        <p:nvSpPr>
          <p:cNvPr name="TextBox 13" id="13"/>
          <p:cNvSpPr txBox="true"/>
          <p:nvPr/>
        </p:nvSpPr>
        <p:spPr>
          <a:xfrm rot="0">
            <a:off x="805681" y="2877183"/>
            <a:ext cx="4715828" cy="1278865"/>
          </a:xfrm>
          <a:prstGeom prst="rect">
            <a:avLst/>
          </a:prstGeom>
        </p:spPr>
        <p:txBody>
          <a:bodyPr anchor="t" rtlCol="false" tIns="0" lIns="0" bIns="0" rIns="0">
            <a:spAutoFit/>
          </a:bodyPr>
          <a:lstStyle/>
          <a:p>
            <a:pPr algn="ctr">
              <a:lnSpc>
                <a:spcPts val="4479"/>
              </a:lnSpc>
            </a:pPr>
            <a:r>
              <a:rPr lang="en-US" sz="3199">
                <a:solidFill>
                  <a:srgbClr val="000000"/>
                </a:solidFill>
                <a:latin typeface="Kollektif"/>
                <a:ea typeface="Kollektif"/>
                <a:cs typeface="Kollektif"/>
                <a:sym typeface="Kollektif"/>
              </a:rPr>
              <a:t>Handling Missing Values</a:t>
            </a:r>
          </a:p>
          <a:p>
            <a:pPr algn="ctr">
              <a:lnSpc>
                <a:spcPts val="6159"/>
              </a:lnSpc>
            </a:pPr>
          </a:p>
        </p:txBody>
      </p:sp>
      <p:sp>
        <p:nvSpPr>
          <p:cNvPr name="TextBox 14" id="14"/>
          <p:cNvSpPr txBox="true"/>
          <p:nvPr/>
        </p:nvSpPr>
        <p:spPr>
          <a:xfrm rot="0">
            <a:off x="692764" y="3421866"/>
            <a:ext cx="4941662" cy="2437053"/>
          </a:xfrm>
          <a:prstGeom prst="rect">
            <a:avLst/>
          </a:prstGeom>
        </p:spPr>
        <p:txBody>
          <a:bodyPr anchor="t" rtlCol="false" tIns="0" lIns="0" bIns="0" rIns="0">
            <a:spAutoFit/>
          </a:bodyPr>
          <a:lstStyle/>
          <a:p>
            <a:pPr algn="ctr">
              <a:lnSpc>
                <a:spcPts val="3220"/>
              </a:lnSpc>
            </a:pPr>
            <a:r>
              <a:rPr lang="en-US" sz="2300">
                <a:solidFill>
                  <a:srgbClr val="000000"/>
                </a:solidFill>
                <a:latin typeface="Kollektif"/>
                <a:ea typeface="Kollektif"/>
                <a:cs typeface="Kollektif"/>
                <a:sym typeface="Kollektif"/>
              </a:rPr>
              <a:t>Rows with missing values in essential features, such as price or processor details, were removed. This ensures that the model only learns from complete and reliable data points.</a:t>
            </a:r>
          </a:p>
          <a:p>
            <a:pPr algn="ctr">
              <a:lnSpc>
                <a:spcPts val="3220"/>
              </a:lnSpc>
            </a:pPr>
          </a:p>
        </p:txBody>
      </p:sp>
      <p:grpSp>
        <p:nvGrpSpPr>
          <p:cNvPr name="Group 15" id="15"/>
          <p:cNvGrpSpPr/>
          <p:nvPr/>
        </p:nvGrpSpPr>
        <p:grpSpPr>
          <a:xfrm rot="0">
            <a:off x="6846882" y="2867961"/>
            <a:ext cx="5145816" cy="3158507"/>
            <a:chOff x="0" y="0"/>
            <a:chExt cx="1355277" cy="831870"/>
          </a:xfrm>
        </p:grpSpPr>
        <p:sp>
          <p:nvSpPr>
            <p:cNvPr name="Freeform 16" id="16"/>
            <p:cNvSpPr/>
            <p:nvPr/>
          </p:nvSpPr>
          <p:spPr>
            <a:xfrm flipH="false" flipV="false" rot="0">
              <a:off x="0" y="0"/>
              <a:ext cx="1355277" cy="831870"/>
            </a:xfrm>
            <a:custGeom>
              <a:avLst/>
              <a:gdLst/>
              <a:ahLst/>
              <a:cxnLst/>
              <a:rect r="r" b="b" t="t" l="l"/>
              <a:pathLst>
                <a:path h="831870" w="1355277">
                  <a:moveTo>
                    <a:pt x="76730" y="0"/>
                  </a:moveTo>
                  <a:lnTo>
                    <a:pt x="1278547" y="0"/>
                  </a:lnTo>
                  <a:cubicBezTo>
                    <a:pt x="1298897" y="0"/>
                    <a:pt x="1318413" y="8084"/>
                    <a:pt x="1332803" y="22474"/>
                  </a:cubicBezTo>
                  <a:cubicBezTo>
                    <a:pt x="1347193" y="36863"/>
                    <a:pt x="1355277" y="56380"/>
                    <a:pt x="1355277" y="76730"/>
                  </a:cubicBezTo>
                  <a:lnTo>
                    <a:pt x="1355277" y="755140"/>
                  </a:lnTo>
                  <a:cubicBezTo>
                    <a:pt x="1355277" y="775490"/>
                    <a:pt x="1347193" y="795007"/>
                    <a:pt x="1332803" y="809396"/>
                  </a:cubicBezTo>
                  <a:cubicBezTo>
                    <a:pt x="1318413" y="823786"/>
                    <a:pt x="1298897" y="831870"/>
                    <a:pt x="1278547" y="831870"/>
                  </a:cubicBezTo>
                  <a:lnTo>
                    <a:pt x="76730" y="831870"/>
                  </a:lnTo>
                  <a:cubicBezTo>
                    <a:pt x="56380" y="831870"/>
                    <a:pt x="36863" y="823786"/>
                    <a:pt x="22474" y="809396"/>
                  </a:cubicBezTo>
                  <a:cubicBezTo>
                    <a:pt x="8084" y="795007"/>
                    <a:pt x="0" y="775490"/>
                    <a:pt x="0" y="755140"/>
                  </a:cubicBezTo>
                  <a:lnTo>
                    <a:pt x="0" y="76730"/>
                  </a:lnTo>
                  <a:cubicBezTo>
                    <a:pt x="0" y="56380"/>
                    <a:pt x="8084" y="36863"/>
                    <a:pt x="22474" y="22474"/>
                  </a:cubicBezTo>
                  <a:cubicBezTo>
                    <a:pt x="36863" y="8084"/>
                    <a:pt x="56380" y="0"/>
                    <a:pt x="76730" y="0"/>
                  </a:cubicBezTo>
                  <a:close/>
                </a:path>
              </a:pathLst>
            </a:custGeom>
            <a:solidFill>
              <a:srgbClr val="FFFFFF"/>
            </a:solidFill>
          </p:spPr>
        </p:sp>
        <p:sp>
          <p:nvSpPr>
            <p:cNvPr name="TextBox 17" id="17"/>
            <p:cNvSpPr txBox="true"/>
            <p:nvPr/>
          </p:nvSpPr>
          <p:spPr>
            <a:xfrm>
              <a:off x="0" y="19050"/>
              <a:ext cx="1355277" cy="812820"/>
            </a:xfrm>
            <a:prstGeom prst="rect">
              <a:avLst/>
            </a:prstGeom>
          </p:spPr>
          <p:txBody>
            <a:bodyPr anchor="ctr" rtlCol="false" tIns="50800" lIns="50800" bIns="50800" rIns="50800"/>
            <a:lstStyle/>
            <a:p>
              <a:pPr algn="ctr">
                <a:lnSpc>
                  <a:spcPts val="2553"/>
                </a:lnSpc>
              </a:pPr>
            </a:p>
          </p:txBody>
        </p:sp>
      </p:grpSp>
      <p:sp>
        <p:nvSpPr>
          <p:cNvPr name="TextBox 18" id="18"/>
          <p:cNvSpPr txBox="true"/>
          <p:nvPr/>
        </p:nvSpPr>
        <p:spPr>
          <a:xfrm rot="0">
            <a:off x="7283928" y="2877183"/>
            <a:ext cx="4271724" cy="1156042"/>
          </a:xfrm>
          <a:prstGeom prst="rect">
            <a:avLst/>
          </a:prstGeom>
        </p:spPr>
        <p:txBody>
          <a:bodyPr anchor="t" rtlCol="false" tIns="0" lIns="0" bIns="0" rIns="0">
            <a:spAutoFit/>
          </a:bodyPr>
          <a:lstStyle/>
          <a:p>
            <a:pPr algn="ctr">
              <a:lnSpc>
                <a:spcPts val="4478"/>
              </a:lnSpc>
            </a:pPr>
            <a:r>
              <a:rPr lang="en-US" sz="3198">
                <a:solidFill>
                  <a:srgbClr val="000000"/>
                </a:solidFill>
                <a:latin typeface="Kollektif"/>
                <a:ea typeface="Kollektif"/>
                <a:cs typeface="Kollektif"/>
                <a:sym typeface="Kollektif"/>
              </a:rPr>
              <a:t>Removing Duplicates</a:t>
            </a:r>
          </a:p>
          <a:p>
            <a:pPr algn="ctr">
              <a:lnSpc>
                <a:spcPts val="4343"/>
              </a:lnSpc>
            </a:pPr>
          </a:p>
        </p:txBody>
      </p:sp>
      <p:sp>
        <p:nvSpPr>
          <p:cNvPr name="TextBox 19" id="19"/>
          <p:cNvSpPr txBox="true"/>
          <p:nvPr/>
        </p:nvSpPr>
        <p:spPr>
          <a:xfrm rot="0">
            <a:off x="7398634" y="3427080"/>
            <a:ext cx="4042312" cy="2837155"/>
          </a:xfrm>
          <a:prstGeom prst="rect">
            <a:avLst/>
          </a:prstGeom>
        </p:spPr>
        <p:txBody>
          <a:bodyPr anchor="t" rtlCol="false" tIns="0" lIns="0" bIns="0" rIns="0">
            <a:spAutoFit/>
          </a:bodyPr>
          <a:lstStyle/>
          <a:p>
            <a:pPr algn="ctr">
              <a:lnSpc>
                <a:spcPts val="3219"/>
              </a:lnSpc>
            </a:pPr>
            <a:r>
              <a:rPr lang="en-US" sz="2299">
                <a:solidFill>
                  <a:srgbClr val="000000"/>
                </a:solidFill>
                <a:latin typeface="Kollektif"/>
                <a:ea typeface="Kollektif"/>
                <a:cs typeface="Kollektif"/>
                <a:sym typeface="Kollektif"/>
              </a:rPr>
              <a:t>Duplicate entries were identified and eliminated to avoid bias in the data. Duplicate entries can skew model training, leading to inaccurate predictions.</a:t>
            </a:r>
          </a:p>
          <a:p>
            <a:pPr algn="ctr">
              <a:lnSpc>
                <a:spcPts val="3219"/>
              </a:lnSpc>
            </a:pPr>
          </a:p>
        </p:txBody>
      </p:sp>
      <p:grpSp>
        <p:nvGrpSpPr>
          <p:cNvPr name="Group 20" id="20"/>
          <p:cNvGrpSpPr/>
          <p:nvPr/>
        </p:nvGrpSpPr>
        <p:grpSpPr>
          <a:xfrm rot="0">
            <a:off x="12939519" y="2823432"/>
            <a:ext cx="5145816" cy="2853707"/>
            <a:chOff x="0" y="0"/>
            <a:chExt cx="1355277" cy="751594"/>
          </a:xfrm>
        </p:grpSpPr>
        <p:sp>
          <p:nvSpPr>
            <p:cNvPr name="Freeform 21" id="21"/>
            <p:cNvSpPr/>
            <p:nvPr/>
          </p:nvSpPr>
          <p:spPr>
            <a:xfrm flipH="false" flipV="false" rot="0">
              <a:off x="0" y="0"/>
              <a:ext cx="1355277" cy="751594"/>
            </a:xfrm>
            <a:custGeom>
              <a:avLst/>
              <a:gdLst/>
              <a:ahLst/>
              <a:cxnLst/>
              <a:rect r="r" b="b" t="t" l="l"/>
              <a:pathLst>
                <a:path h="751594" w="1355277">
                  <a:moveTo>
                    <a:pt x="76730" y="0"/>
                  </a:moveTo>
                  <a:lnTo>
                    <a:pt x="1278547" y="0"/>
                  </a:lnTo>
                  <a:cubicBezTo>
                    <a:pt x="1298897" y="0"/>
                    <a:pt x="1318413" y="8084"/>
                    <a:pt x="1332803" y="22474"/>
                  </a:cubicBezTo>
                  <a:cubicBezTo>
                    <a:pt x="1347193" y="36863"/>
                    <a:pt x="1355277" y="56380"/>
                    <a:pt x="1355277" y="76730"/>
                  </a:cubicBezTo>
                  <a:lnTo>
                    <a:pt x="1355277" y="674864"/>
                  </a:lnTo>
                  <a:cubicBezTo>
                    <a:pt x="1355277" y="695214"/>
                    <a:pt x="1347193" y="714730"/>
                    <a:pt x="1332803" y="729120"/>
                  </a:cubicBezTo>
                  <a:cubicBezTo>
                    <a:pt x="1318413" y="743510"/>
                    <a:pt x="1298897" y="751594"/>
                    <a:pt x="1278547" y="751594"/>
                  </a:cubicBezTo>
                  <a:lnTo>
                    <a:pt x="76730" y="751594"/>
                  </a:lnTo>
                  <a:cubicBezTo>
                    <a:pt x="56380" y="751594"/>
                    <a:pt x="36863" y="743510"/>
                    <a:pt x="22474" y="729120"/>
                  </a:cubicBezTo>
                  <a:cubicBezTo>
                    <a:pt x="8084" y="714730"/>
                    <a:pt x="0" y="695214"/>
                    <a:pt x="0" y="674864"/>
                  </a:cubicBezTo>
                  <a:lnTo>
                    <a:pt x="0" y="76730"/>
                  </a:lnTo>
                  <a:cubicBezTo>
                    <a:pt x="0" y="56380"/>
                    <a:pt x="8084" y="36863"/>
                    <a:pt x="22474" y="22474"/>
                  </a:cubicBezTo>
                  <a:cubicBezTo>
                    <a:pt x="36863" y="8084"/>
                    <a:pt x="56380" y="0"/>
                    <a:pt x="76730" y="0"/>
                  </a:cubicBezTo>
                  <a:close/>
                </a:path>
              </a:pathLst>
            </a:custGeom>
            <a:solidFill>
              <a:srgbClr val="FFFFFF"/>
            </a:solidFill>
          </p:spPr>
        </p:sp>
        <p:sp>
          <p:nvSpPr>
            <p:cNvPr name="TextBox 22" id="22"/>
            <p:cNvSpPr txBox="true"/>
            <p:nvPr/>
          </p:nvSpPr>
          <p:spPr>
            <a:xfrm>
              <a:off x="0" y="19050"/>
              <a:ext cx="1355277" cy="732544"/>
            </a:xfrm>
            <a:prstGeom prst="rect">
              <a:avLst/>
            </a:prstGeom>
          </p:spPr>
          <p:txBody>
            <a:bodyPr anchor="ctr" rtlCol="false" tIns="50800" lIns="50800" bIns="50800" rIns="50800"/>
            <a:lstStyle/>
            <a:p>
              <a:pPr algn="ctr">
                <a:lnSpc>
                  <a:spcPts val="2553"/>
                </a:lnSpc>
              </a:pPr>
            </a:p>
          </p:txBody>
        </p:sp>
      </p:grpSp>
      <p:sp>
        <p:nvSpPr>
          <p:cNvPr name="TextBox 23" id="23"/>
          <p:cNvSpPr txBox="true"/>
          <p:nvPr/>
        </p:nvSpPr>
        <p:spPr>
          <a:xfrm rot="0">
            <a:off x="13515831" y="2877183"/>
            <a:ext cx="4068366" cy="1166470"/>
          </a:xfrm>
          <a:prstGeom prst="rect">
            <a:avLst/>
          </a:prstGeom>
        </p:spPr>
        <p:txBody>
          <a:bodyPr anchor="t" rtlCol="false" tIns="0" lIns="0" bIns="0" rIns="0">
            <a:spAutoFit/>
          </a:bodyPr>
          <a:lstStyle/>
          <a:p>
            <a:pPr algn="ctr">
              <a:lnSpc>
                <a:spcPts val="4479"/>
              </a:lnSpc>
            </a:pPr>
            <a:r>
              <a:rPr lang="en-US" sz="3199">
                <a:solidFill>
                  <a:srgbClr val="000000"/>
                </a:solidFill>
                <a:latin typeface="Kollektif"/>
                <a:ea typeface="Kollektif"/>
                <a:cs typeface="Kollektif"/>
                <a:sym typeface="Kollektif"/>
              </a:rPr>
              <a:t>Data Transformation</a:t>
            </a:r>
          </a:p>
          <a:p>
            <a:pPr algn="ctr">
              <a:lnSpc>
                <a:spcPts val="4479"/>
              </a:lnSpc>
            </a:pPr>
          </a:p>
        </p:txBody>
      </p:sp>
      <p:sp>
        <p:nvSpPr>
          <p:cNvPr name="TextBox 24" id="24"/>
          <p:cNvSpPr txBox="true"/>
          <p:nvPr/>
        </p:nvSpPr>
        <p:spPr>
          <a:xfrm rot="0">
            <a:off x="13205153" y="3427080"/>
            <a:ext cx="4689722" cy="2437102"/>
          </a:xfrm>
          <a:prstGeom prst="rect">
            <a:avLst/>
          </a:prstGeom>
        </p:spPr>
        <p:txBody>
          <a:bodyPr anchor="t" rtlCol="false" tIns="0" lIns="0" bIns="0" rIns="0">
            <a:spAutoFit/>
          </a:bodyPr>
          <a:lstStyle/>
          <a:p>
            <a:pPr algn="ctr">
              <a:lnSpc>
                <a:spcPts val="3219"/>
              </a:lnSpc>
            </a:pPr>
            <a:r>
              <a:rPr lang="en-US" sz="2298">
                <a:solidFill>
                  <a:srgbClr val="000000"/>
                </a:solidFill>
                <a:latin typeface="Kollektif"/>
                <a:ea typeface="Kollektif"/>
                <a:cs typeface="Kollektif"/>
                <a:sym typeface="Kollektif"/>
              </a:rPr>
              <a:t>Categorical features, such as brand, color, and operating system, were converted into numerical values using one-hot encoding or label encoding. </a:t>
            </a:r>
          </a:p>
          <a:p>
            <a:pPr algn="ctr">
              <a:lnSpc>
                <a:spcPts val="3219"/>
              </a:lnSpc>
            </a:pPr>
          </a:p>
        </p:txBody>
      </p:sp>
      <p:grpSp>
        <p:nvGrpSpPr>
          <p:cNvPr name="Group 25" id="25"/>
          <p:cNvGrpSpPr/>
          <p:nvPr/>
        </p:nvGrpSpPr>
        <p:grpSpPr>
          <a:xfrm rot="0">
            <a:off x="1897294" y="6292810"/>
            <a:ext cx="5963334" cy="2853707"/>
            <a:chOff x="0" y="0"/>
            <a:chExt cx="1570590" cy="751594"/>
          </a:xfrm>
        </p:grpSpPr>
        <p:sp>
          <p:nvSpPr>
            <p:cNvPr name="Freeform 26" id="26"/>
            <p:cNvSpPr/>
            <p:nvPr/>
          </p:nvSpPr>
          <p:spPr>
            <a:xfrm flipH="false" flipV="false" rot="0">
              <a:off x="0" y="0"/>
              <a:ext cx="1570590" cy="751594"/>
            </a:xfrm>
            <a:custGeom>
              <a:avLst/>
              <a:gdLst/>
              <a:ahLst/>
              <a:cxnLst/>
              <a:rect r="r" b="b" t="t" l="l"/>
              <a:pathLst>
                <a:path h="751594" w="1570590">
                  <a:moveTo>
                    <a:pt x="66211" y="0"/>
                  </a:moveTo>
                  <a:lnTo>
                    <a:pt x="1504379" y="0"/>
                  </a:lnTo>
                  <a:cubicBezTo>
                    <a:pt x="1521939" y="0"/>
                    <a:pt x="1538780" y="6976"/>
                    <a:pt x="1551197" y="19393"/>
                  </a:cubicBezTo>
                  <a:cubicBezTo>
                    <a:pt x="1563614" y="31810"/>
                    <a:pt x="1570590" y="48651"/>
                    <a:pt x="1570590" y="66211"/>
                  </a:cubicBezTo>
                  <a:lnTo>
                    <a:pt x="1570590" y="685383"/>
                  </a:lnTo>
                  <a:cubicBezTo>
                    <a:pt x="1570590" y="721950"/>
                    <a:pt x="1540946" y="751594"/>
                    <a:pt x="1504379" y="751594"/>
                  </a:cubicBezTo>
                  <a:lnTo>
                    <a:pt x="66211" y="751594"/>
                  </a:lnTo>
                  <a:cubicBezTo>
                    <a:pt x="29644" y="751594"/>
                    <a:pt x="0" y="721950"/>
                    <a:pt x="0" y="685383"/>
                  </a:cubicBezTo>
                  <a:lnTo>
                    <a:pt x="0" y="66211"/>
                  </a:lnTo>
                  <a:cubicBezTo>
                    <a:pt x="0" y="48651"/>
                    <a:pt x="6976" y="31810"/>
                    <a:pt x="19393" y="19393"/>
                  </a:cubicBezTo>
                  <a:cubicBezTo>
                    <a:pt x="31810" y="6976"/>
                    <a:pt x="48651" y="0"/>
                    <a:pt x="66211" y="0"/>
                  </a:cubicBezTo>
                  <a:close/>
                </a:path>
              </a:pathLst>
            </a:custGeom>
            <a:solidFill>
              <a:srgbClr val="FFFFFF"/>
            </a:solidFill>
          </p:spPr>
        </p:sp>
        <p:sp>
          <p:nvSpPr>
            <p:cNvPr name="TextBox 27" id="27"/>
            <p:cNvSpPr txBox="true"/>
            <p:nvPr/>
          </p:nvSpPr>
          <p:spPr>
            <a:xfrm>
              <a:off x="0" y="19050"/>
              <a:ext cx="1570590" cy="732544"/>
            </a:xfrm>
            <a:prstGeom prst="rect">
              <a:avLst/>
            </a:prstGeom>
          </p:spPr>
          <p:txBody>
            <a:bodyPr anchor="ctr" rtlCol="false" tIns="50800" lIns="50800" bIns="50800" rIns="50800"/>
            <a:lstStyle/>
            <a:p>
              <a:pPr algn="ctr">
                <a:lnSpc>
                  <a:spcPts val="2553"/>
                </a:lnSpc>
              </a:pPr>
            </a:p>
          </p:txBody>
        </p:sp>
      </p:grpSp>
      <p:sp>
        <p:nvSpPr>
          <p:cNvPr name="TextBox 28" id="28"/>
          <p:cNvSpPr txBox="true"/>
          <p:nvPr/>
        </p:nvSpPr>
        <p:spPr>
          <a:xfrm rot="0">
            <a:off x="3172428" y="6371910"/>
            <a:ext cx="3212902" cy="604496"/>
          </a:xfrm>
          <a:prstGeom prst="rect">
            <a:avLst/>
          </a:prstGeom>
        </p:spPr>
        <p:txBody>
          <a:bodyPr anchor="t" rtlCol="false" tIns="0" lIns="0" bIns="0" rIns="0">
            <a:spAutoFit/>
          </a:bodyPr>
          <a:lstStyle/>
          <a:p>
            <a:pPr algn="ctr">
              <a:lnSpc>
                <a:spcPts val="4478"/>
              </a:lnSpc>
            </a:pPr>
            <a:r>
              <a:rPr lang="en-US" sz="3198">
                <a:solidFill>
                  <a:srgbClr val="000000"/>
                </a:solidFill>
                <a:latin typeface="Kollektif"/>
                <a:ea typeface="Kollektif"/>
                <a:cs typeface="Kollektif"/>
                <a:sym typeface="Kollektif"/>
              </a:rPr>
              <a:t>Standardization</a:t>
            </a:r>
          </a:p>
        </p:txBody>
      </p:sp>
      <p:sp>
        <p:nvSpPr>
          <p:cNvPr name="TextBox 29" id="29"/>
          <p:cNvSpPr txBox="true"/>
          <p:nvPr/>
        </p:nvSpPr>
        <p:spPr>
          <a:xfrm rot="0">
            <a:off x="2051727" y="7001633"/>
            <a:ext cx="5654468" cy="2437102"/>
          </a:xfrm>
          <a:prstGeom prst="rect">
            <a:avLst/>
          </a:prstGeom>
        </p:spPr>
        <p:txBody>
          <a:bodyPr anchor="t" rtlCol="false" tIns="0" lIns="0" bIns="0" rIns="0">
            <a:spAutoFit/>
          </a:bodyPr>
          <a:lstStyle/>
          <a:p>
            <a:pPr algn="ctr">
              <a:lnSpc>
                <a:spcPts val="3219"/>
              </a:lnSpc>
            </a:pPr>
            <a:r>
              <a:rPr lang="en-US" sz="2298">
                <a:solidFill>
                  <a:srgbClr val="000000"/>
                </a:solidFill>
                <a:latin typeface="Kollektif"/>
                <a:ea typeface="Kollektif"/>
                <a:cs typeface="Kollektif"/>
                <a:sym typeface="Kollektif"/>
              </a:rPr>
              <a:t>Features with varying scales, like weight and screen size, were standardized to a common scale. This ensures that all features contribute equally to the model's learning process.</a:t>
            </a:r>
          </a:p>
          <a:p>
            <a:pPr algn="ctr">
              <a:lnSpc>
                <a:spcPts val="3219"/>
              </a:lnSpc>
            </a:pPr>
          </a:p>
        </p:txBody>
      </p:sp>
      <p:grpSp>
        <p:nvGrpSpPr>
          <p:cNvPr name="Group 30" id="30"/>
          <p:cNvGrpSpPr/>
          <p:nvPr/>
        </p:nvGrpSpPr>
        <p:grpSpPr>
          <a:xfrm rot="0">
            <a:off x="9536236" y="6330910"/>
            <a:ext cx="7053359" cy="2853707"/>
            <a:chOff x="0" y="0"/>
            <a:chExt cx="1857675" cy="751594"/>
          </a:xfrm>
        </p:grpSpPr>
        <p:sp>
          <p:nvSpPr>
            <p:cNvPr name="Freeform 31" id="31"/>
            <p:cNvSpPr/>
            <p:nvPr/>
          </p:nvSpPr>
          <p:spPr>
            <a:xfrm flipH="false" flipV="false" rot="0">
              <a:off x="0" y="0"/>
              <a:ext cx="1857675" cy="751594"/>
            </a:xfrm>
            <a:custGeom>
              <a:avLst/>
              <a:gdLst/>
              <a:ahLst/>
              <a:cxnLst/>
              <a:rect r="r" b="b" t="t" l="l"/>
              <a:pathLst>
                <a:path h="751594" w="1857675">
                  <a:moveTo>
                    <a:pt x="55979" y="0"/>
                  </a:moveTo>
                  <a:lnTo>
                    <a:pt x="1801696" y="0"/>
                  </a:lnTo>
                  <a:cubicBezTo>
                    <a:pt x="1816543" y="0"/>
                    <a:pt x="1830781" y="5898"/>
                    <a:pt x="1841279" y="16396"/>
                  </a:cubicBezTo>
                  <a:cubicBezTo>
                    <a:pt x="1851777" y="26894"/>
                    <a:pt x="1857675" y="41132"/>
                    <a:pt x="1857675" y="55979"/>
                  </a:cubicBezTo>
                  <a:lnTo>
                    <a:pt x="1857675" y="695615"/>
                  </a:lnTo>
                  <a:cubicBezTo>
                    <a:pt x="1857675" y="726531"/>
                    <a:pt x="1832612" y="751594"/>
                    <a:pt x="1801696" y="751594"/>
                  </a:cubicBezTo>
                  <a:lnTo>
                    <a:pt x="55979" y="751594"/>
                  </a:lnTo>
                  <a:cubicBezTo>
                    <a:pt x="25063" y="751594"/>
                    <a:pt x="0" y="726531"/>
                    <a:pt x="0" y="695615"/>
                  </a:cubicBezTo>
                  <a:lnTo>
                    <a:pt x="0" y="55979"/>
                  </a:lnTo>
                  <a:cubicBezTo>
                    <a:pt x="0" y="25063"/>
                    <a:pt x="25063" y="0"/>
                    <a:pt x="55979" y="0"/>
                  </a:cubicBezTo>
                  <a:close/>
                </a:path>
              </a:pathLst>
            </a:custGeom>
            <a:solidFill>
              <a:srgbClr val="FFFFFF"/>
            </a:solidFill>
          </p:spPr>
        </p:sp>
        <p:sp>
          <p:nvSpPr>
            <p:cNvPr name="TextBox 32" id="32"/>
            <p:cNvSpPr txBox="true"/>
            <p:nvPr/>
          </p:nvSpPr>
          <p:spPr>
            <a:xfrm>
              <a:off x="0" y="19050"/>
              <a:ext cx="1857675" cy="732544"/>
            </a:xfrm>
            <a:prstGeom prst="rect">
              <a:avLst/>
            </a:prstGeom>
          </p:spPr>
          <p:txBody>
            <a:bodyPr anchor="ctr" rtlCol="false" tIns="50800" lIns="50800" bIns="50800" rIns="50800"/>
            <a:lstStyle/>
            <a:p>
              <a:pPr algn="ctr">
                <a:lnSpc>
                  <a:spcPts val="2553"/>
                </a:lnSpc>
              </a:pPr>
            </a:p>
          </p:txBody>
        </p:sp>
      </p:grpSp>
      <p:sp>
        <p:nvSpPr>
          <p:cNvPr name="TextBox 33" id="33"/>
          <p:cNvSpPr txBox="true"/>
          <p:nvPr/>
        </p:nvSpPr>
        <p:spPr>
          <a:xfrm rot="0">
            <a:off x="11311011" y="6331259"/>
            <a:ext cx="3408997" cy="1166470"/>
          </a:xfrm>
          <a:prstGeom prst="rect">
            <a:avLst/>
          </a:prstGeom>
        </p:spPr>
        <p:txBody>
          <a:bodyPr anchor="t" rtlCol="false" tIns="0" lIns="0" bIns="0" rIns="0">
            <a:spAutoFit/>
          </a:bodyPr>
          <a:lstStyle/>
          <a:p>
            <a:pPr algn="ctr">
              <a:lnSpc>
                <a:spcPts val="4479"/>
              </a:lnSpc>
            </a:pPr>
            <a:r>
              <a:rPr lang="en-US" sz="3199">
                <a:solidFill>
                  <a:srgbClr val="000000"/>
                </a:solidFill>
                <a:latin typeface="Kollektif"/>
                <a:ea typeface="Kollektif"/>
                <a:cs typeface="Kollektif"/>
                <a:sym typeface="Kollektif"/>
              </a:rPr>
              <a:t>Outlier Detection</a:t>
            </a:r>
          </a:p>
          <a:p>
            <a:pPr algn="ctr">
              <a:lnSpc>
                <a:spcPts val="4479"/>
              </a:lnSpc>
            </a:pPr>
          </a:p>
        </p:txBody>
      </p:sp>
      <p:sp>
        <p:nvSpPr>
          <p:cNvPr name="TextBox 34" id="34"/>
          <p:cNvSpPr txBox="true"/>
          <p:nvPr/>
        </p:nvSpPr>
        <p:spPr>
          <a:xfrm rot="0">
            <a:off x="9564811" y="7001633"/>
            <a:ext cx="6901398" cy="2437102"/>
          </a:xfrm>
          <a:prstGeom prst="rect">
            <a:avLst/>
          </a:prstGeom>
        </p:spPr>
        <p:txBody>
          <a:bodyPr anchor="t" rtlCol="false" tIns="0" lIns="0" bIns="0" rIns="0">
            <a:spAutoFit/>
          </a:bodyPr>
          <a:lstStyle/>
          <a:p>
            <a:pPr algn="ctr">
              <a:lnSpc>
                <a:spcPts val="3219"/>
              </a:lnSpc>
            </a:pPr>
            <a:r>
              <a:rPr lang="en-US" sz="2298">
                <a:solidFill>
                  <a:srgbClr val="000000"/>
                </a:solidFill>
                <a:latin typeface="Kollektif"/>
                <a:ea typeface="Kollektif"/>
                <a:cs typeface="Kollektif"/>
                <a:sym typeface="Kollektif"/>
              </a:rPr>
              <a:t>Extreme values, or outliers, in features like price were detected and either corrected or excluded. Outliers can negatively impact model performance and distort predictions. This step ensures model reliability by eliminating these extreme values.</a:t>
            </a:r>
          </a:p>
          <a:p>
            <a:pPr algn="ctr">
              <a:lnSpc>
                <a:spcPts val="321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282" r="0" b="-282"/>
            </a:stretch>
          </a:blipFill>
        </p:spPr>
      </p:sp>
      <p:sp>
        <p:nvSpPr>
          <p:cNvPr name="Freeform 5" id="5"/>
          <p:cNvSpPr/>
          <p:nvPr/>
        </p:nvSpPr>
        <p:spPr>
          <a:xfrm flipH="false" flipV="false" rot="0">
            <a:off x="17894875" y="8334077"/>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02972" y="-74446"/>
            <a:ext cx="17291903" cy="3260821"/>
          </a:xfrm>
          <a:prstGeom prst="rect">
            <a:avLst/>
          </a:prstGeom>
        </p:spPr>
        <p:txBody>
          <a:bodyPr anchor="t" rtlCol="false" tIns="0" lIns="0" bIns="0" rIns="0">
            <a:spAutoFit/>
          </a:bodyPr>
          <a:lstStyle/>
          <a:p>
            <a:pPr algn="l">
              <a:lnSpc>
                <a:spcPts val="12003"/>
              </a:lnSpc>
            </a:pPr>
            <a:r>
              <a:rPr lang="en-US" sz="8574" b="true">
                <a:solidFill>
                  <a:srgbClr val="FFFFFF"/>
                </a:solidFill>
                <a:latin typeface="Kollektif Bold"/>
                <a:ea typeface="Kollektif Bold"/>
                <a:cs typeface="Kollektif Bold"/>
                <a:sym typeface="Kollektif Bold"/>
              </a:rPr>
              <a:t>EXPLORATORY DATA ANALYSIS</a:t>
            </a:r>
          </a:p>
          <a:p>
            <a:pPr algn="l">
              <a:lnSpc>
                <a:spcPts val="12843"/>
              </a:lnSpc>
            </a:pPr>
          </a:p>
        </p:txBody>
      </p:sp>
      <p:sp>
        <p:nvSpPr>
          <p:cNvPr name="Freeform 7" id="7"/>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8" id="8"/>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9" id="9"/>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TextBox 10" id="10"/>
          <p:cNvSpPr txBox="true"/>
          <p:nvPr/>
        </p:nvSpPr>
        <p:spPr>
          <a:xfrm rot="0">
            <a:off x="856121" y="1890555"/>
            <a:ext cx="8416171"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This analysis involved several techniques:</a:t>
            </a:r>
          </a:p>
        </p:txBody>
      </p:sp>
      <p:sp>
        <p:nvSpPr>
          <p:cNvPr name="TextBox 11" id="11"/>
          <p:cNvSpPr txBox="true"/>
          <p:nvPr/>
        </p:nvSpPr>
        <p:spPr>
          <a:xfrm rot="0">
            <a:off x="223705" y="3335576"/>
            <a:ext cx="5678573" cy="5030445"/>
          </a:xfrm>
          <a:prstGeom prst="rect">
            <a:avLst/>
          </a:prstGeom>
        </p:spPr>
        <p:txBody>
          <a:bodyPr anchor="t" rtlCol="false" tIns="0" lIns="0" bIns="0" rIns="0">
            <a:spAutoFit/>
          </a:bodyPr>
          <a:lstStyle/>
          <a:p>
            <a:pPr algn="ctr">
              <a:lnSpc>
                <a:spcPts val="4898"/>
              </a:lnSpc>
            </a:pPr>
            <a:r>
              <a:rPr lang="en-US" sz="3499">
                <a:solidFill>
                  <a:srgbClr val="FFFFFF"/>
                </a:solidFill>
                <a:latin typeface="Kollektif"/>
                <a:ea typeface="Kollektif"/>
                <a:cs typeface="Kollektif"/>
                <a:sym typeface="Kollektif"/>
              </a:rPr>
              <a:t>Correlation Analysis</a:t>
            </a:r>
          </a:p>
          <a:p>
            <a:pPr algn="ctr">
              <a:lnSpc>
                <a:spcPts val="4619"/>
              </a:lnSpc>
            </a:pPr>
          </a:p>
          <a:p>
            <a:pPr algn="ctr">
              <a:lnSpc>
                <a:spcPts val="3359"/>
              </a:lnSpc>
            </a:pPr>
            <a:r>
              <a:rPr lang="en-US" sz="2399">
                <a:solidFill>
                  <a:srgbClr val="FFFFFF"/>
                </a:solidFill>
                <a:latin typeface="Kollektif"/>
                <a:ea typeface="Kollektif"/>
                <a:cs typeface="Kollektif"/>
                <a:sym typeface="Kollektif"/>
              </a:rPr>
              <a:t>The EDA focused on analyzing the correlations between different features and their impact on laptop price. Key insights were gained from examining correlations between RAM, processor generation, SSD capacity, and price, revealing the significant predictors influencing laptop pricing.</a:t>
            </a:r>
          </a:p>
          <a:p>
            <a:pPr algn="ctr">
              <a:lnSpc>
                <a:spcPts val="3359"/>
              </a:lnSpc>
            </a:pPr>
          </a:p>
        </p:txBody>
      </p:sp>
      <p:sp>
        <p:nvSpPr>
          <p:cNvPr name="TextBox 12" id="12"/>
          <p:cNvSpPr txBox="true"/>
          <p:nvPr/>
        </p:nvSpPr>
        <p:spPr>
          <a:xfrm rot="0">
            <a:off x="6418538" y="3335576"/>
            <a:ext cx="5180044" cy="5112360"/>
          </a:xfrm>
          <a:prstGeom prst="rect">
            <a:avLst/>
          </a:prstGeom>
        </p:spPr>
        <p:txBody>
          <a:bodyPr anchor="t" rtlCol="false" tIns="0" lIns="0" bIns="0" rIns="0">
            <a:spAutoFit/>
          </a:bodyPr>
          <a:lstStyle/>
          <a:p>
            <a:pPr algn="ctr">
              <a:lnSpc>
                <a:spcPts val="4898"/>
              </a:lnSpc>
            </a:pPr>
            <a:r>
              <a:rPr lang="en-US" sz="3499">
                <a:solidFill>
                  <a:srgbClr val="FFFFFF"/>
                </a:solidFill>
                <a:latin typeface="Kollektif"/>
                <a:ea typeface="Kollektif"/>
                <a:cs typeface="Kollektif"/>
                <a:sym typeface="Kollektif"/>
              </a:rPr>
              <a:t>Visualization</a:t>
            </a:r>
          </a:p>
          <a:p>
            <a:pPr algn="ctr">
              <a:lnSpc>
                <a:spcPts val="4619"/>
              </a:lnSpc>
            </a:pPr>
          </a:p>
          <a:p>
            <a:pPr algn="ctr">
              <a:lnSpc>
                <a:spcPts val="3359"/>
              </a:lnSpc>
            </a:pPr>
            <a:r>
              <a:rPr lang="en-US" sz="2399">
                <a:solidFill>
                  <a:srgbClr val="FFFFFF"/>
                </a:solidFill>
                <a:latin typeface="Kollektif"/>
                <a:ea typeface="Kollektif"/>
                <a:cs typeface="Kollektif"/>
                <a:sym typeface="Kollektif"/>
              </a:rPr>
              <a:t>Data visualization tools were employed to create various charts, including histograms, box plots, and scatter plots. These visualizations helped visualize the distribution of price, understand the relationships between features, and identify potential patterns or trends influencing pricing.</a:t>
            </a:r>
          </a:p>
          <a:p>
            <a:pPr algn="ctr">
              <a:lnSpc>
                <a:spcPts val="4619"/>
              </a:lnSpc>
            </a:pPr>
          </a:p>
        </p:txBody>
      </p:sp>
      <p:sp>
        <p:nvSpPr>
          <p:cNvPr name="TextBox 13" id="13"/>
          <p:cNvSpPr txBox="true"/>
          <p:nvPr/>
        </p:nvSpPr>
        <p:spPr>
          <a:xfrm rot="0">
            <a:off x="12145676" y="3335576"/>
            <a:ext cx="5836139" cy="5170780"/>
          </a:xfrm>
          <a:prstGeom prst="rect">
            <a:avLst/>
          </a:prstGeom>
        </p:spPr>
        <p:txBody>
          <a:bodyPr anchor="t" rtlCol="false" tIns="0" lIns="0" bIns="0" rIns="0">
            <a:spAutoFit/>
          </a:bodyPr>
          <a:lstStyle/>
          <a:p>
            <a:pPr algn="ctr">
              <a:lnSpc>
                <a:spcPts val="4898"/>
              </a:lnSpc>
            </a:pPr>
            <a:r>
              <a:rPr lang="en-US" sz="3499">
                <a:solidFill>
                  <a:srgbClr val="FFFFFF"/>
                </a:solidFill>
                <a:latin typeface="Kollektif"/>
                <a:ea typeface="Kollektif"/>
                <a:cs typeface="Kollektif"/>
                <a:sym typeface="Kollektif"/>
              </a:rPr>
              <a:t>Insights</a:t>
            </a:r>
          </a:p>
          <a:p>
            <a:pPr algn="ctr">
              <a:lnSpc>
                <a:spcPts val="4899"/>
              </a:lnSpc>
            </a:pPr>
          </a:p>
          <a:p>
            <a:pPr algn="ctr">
              <a:lnSpc>
                <a:spcPts val="3359"/>
              </a:lnSpc>
            </a:pPr>
            <a:r>
              <a:rPr lang="en-US" sz="2399">
                <a:solidFill>
                  <a:srgbClr val="FFFFFF"/>
                </a:solidFill>
                <a:latin typeface="Kollektif"/>
                <a:ea typeface="Kollektif"/>
                <a:cs typeface="Kollektif"/>
                <a:sym typeface="Kollektif"/>
              </a:rPr>
              <a:t>The EDA yielded actionable insights into the factors driving laptop prices. For instance, it was observed that higher RAM, newer processor generations, and larger SSD capacities generally result in higher prices. This analysis provided valuable guidance for feature selection and model development.</a:t>
            </a:r>
          </a:p>
          <a:p>
            <a:pPr algn="ctr">
              <a:lnSpc>
                <a:spcPts val="48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1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282" r="0" b="-282"/>
            </a:stretch>
          </a:blipFill>
        </p:spPr>
      </p:sp>
      <p:sp>
        <p:nvSpPr>
          <p:cNvPr name="Freeform 5" id="5"/>
          <p:cNvSpPr/>
          <p:nvPr/>
        </p:nvSpPr>
        <p:spPr>
          <a:xfrm flipH="false" flipV="false" rot="0">
            <a:off x="17894875" y="7852554"/>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02972" y="293194"/>
            <a:ext cx="16491234" cy="3129966"/>
          </a:xfrm>
          <a:prstGeom prst="rect">
            <a:avLst/>
          </a:prstGeom>
        </p:spPr>
        <p:txBody>
          <a:bodyPr anchor="t" rtlCol="false" tIns="0" lIns="0" bIns="0" rIns="0">
            <a:spAutoFit/>
          </a:bodyPr>
          <a:lstStyle/>
          <a:p>
            <a:pPr algn="l">
              <a:lnSpc>
                <a:spcPts val="8080"/>
              </a:lnSpc>
            </a:pPr>
            <a:r>
              <a:rPr lang="en-US" sz="5772" b="true">
                <a:solidFill>
                  <a:srgbClr val="FFFFFF"/>
                </a:solidFill>
                <a:latin typeface="Kollektif Bold"/>
                <a:ea typeface="Kollektif Bold"/>
                <a:cs typeface="Kollektif Bold"/>
                <a:sym typeface="Kollektif Bold"/>
              </a:rPr>
              <a:t>MODEL IMPLEMENTATION: PREDICTING LAPTOP PRICES WITH MACHINE LEARNING</a:t>
            </a:r>
          </a:p>
          <a:p>
            <a:pPr algn="l">
              <a:lnSpc>
                <a:spcPts val="8080"/>
              </a:lnSpc>
            </a:pPr>
          </a:p>
        </p:txBody>
      </p:sp>
      <p:sp>
        <p:nvSpPr>
          <p:cNvPr name="Freeform 7" id="7"/>
          <p:cNvSpPr/>
          <p:nvPr/>
        </p:nvSpPr>
        <p:spPr>
          <a:xfrm flipH="false" flipV="false" rot="0">
            <a:off x="211042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8" id="8"/>
          <p:cNvSpPr/>
          <p:nvPr/>
        </p:nvSpPr>
        <p:spPr>
          <a:xfrm flipH="false" flipV="false" rot="0">
            <a:off x="257554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9" id="9"/>
          <p:cNvSpPr/>
          <p:nvPr/>
        </p:nvSpPr>
        <p:spPr>
          <a:xfrm flipH="false" flipV="false" rot="0">
            <a:off x="3040664" y="212830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TextBox 10" id="10"/>
          <p:cNvSpPr txBox="true"/>
          <p:nvPr/>
        </p:nvSpPr>
        <p:spPr>
          <a:xfrm rot="0">
            <a:off x="1482511" y="2955633"/>
            <a:ext cx="1996797" cy="1211555"/>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Algorithm</a:t>
            </a:r>
          </a:p>
          <a:p>
            <a:pPr algn="ctr">
              <a:lnSpc>
                <a:spcPts val="4618"/>
              </a:lnSpc>
            </a:pPr>
          </a:p>
        </p:txBody>
      </p:sp>
      <p:sp>
        <p:nvSpPr>
          <p:cNvPr name="TextBox 11" id="11"/>
          <p:cNvSpPr txBox="true"/>
          <p:nvPr/>
        </p:nvSpPr>
        <p:spPr>
          <a:xfrm rot="0">
            <a:off x="1453936" y="3903370"/>
            <a:ext cx="3461742" cy="1211555"/>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Lasso Regression</a:t>
            </a:r>
          </a:p>
          <a:p>
            <a:pPr algn="ctr">
              <a:lnSpc>
                <a:spcPts val="4618"/>
              </a:lnSpc>
            </a:pPr>
          </a:p>
        </p:txBody>
      </p:sp>
      <p:sp>
        <p:nvSpPr>
          <p:cNvPr name="TextBox 12" id="12"/>
          <p:cNvSpPr txBox="true"/>
          <p:nvPr/>
        </p:nvSpPr>
        <p:spPr>
          <a:xfrm rot="0">
            <a:off x="1095464" y="4691062"/>
            <a:ext cx="4025622" cy="1211555"/>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KNN Regression</a:t>
            </a:r>
          </a:p>
          <a:p>
            <a:pPr algn="ctr">
              <a:lnSpc>
                <a:spcPts val="4618"/>
              </a:lnSpc>
            </a:pPr>
          </a:p>
        </p:txBody>
      </p:sp>
      <p:sp>
        <p:nvSpPr>
          <p:cNvPr name="TextBox 13" id="13"/>
          <p:cNvSpPr txBox="true"/>
          <p:nvPr/>
        </p:nvSpPr>
        <p:spPr>
          <a:xfrm rot="0">
            <a:off x="808023" y="5676900"/>
            <a:ext cx="4025622" cy="1211555"/>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Decision Tree</a:t>
            </a:r>
          </a:p>
          <a:p>
            <a:pPr algn="ctr">
              <a:lnSpc>
                <a:spcPts val="4618"/>
              </a:lnSpc>
            </a:pPr>
          </a:p>
        </p:txBody>
      </p:sp>
      <p:sp>
        <p:nvSpPr>
          <p:cNvPr name="TextBox 14" id="14"/>
          <p:cNvSpPr txBox="true"/>
          <p:nvPr/>
        </p:nvSpPr>
        <p:spPr>
          <a:xfrm rot="0">
            <a:off x="950683" y="7036488"/>
            <a:ext cx="4025622" cy="1211555"/>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Random Forest</a:t>
            </a:r>
          </a:p>
          <a:p>
            <a:pPr algn="ctr">
              <a:lnSpc>
                <a:spcPts val="4618"/>
              </a:lnSpc>
            </a:pPr>
          </a:p>
        </p:txBody>
      </p:sp>
      <p:sp>
        <p:nvSpPr>
          <p:cNvPr name="TextBox 15" id="15"/>
          <p:cNvSpPr txBox="true"/>
          <p:nvPr/>
        </p:nvSpPr>
        <p:spPr>
          <a:xfrm rot="0">
            <a:off x="918631" y="6365519"/>
            <a:ext cx="6302943" cy="1211555"/>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Support Vector Regression</a:t>
            </a:r>
          </a:p>
          <a:p>
            <a:pPr algn="ctr">
              <a:lnSpc>
                <a:spcPts val="4618"/>
              </a:lnSpc>
            </a:pPr>
          </a:p>
        </p:txBody>
      </p:sp>
      <p:sp>
        <p:nvSpPr>
          <p:cNvPr name="TextBox 16" id="16"/>
          <p:cNvSpPr txBox="true"/>
          <p:nvPr/>
        </p:nvSpPr>
        <p:spPr>
          <a:xfrm rot="0">
            <a:off x="9033931" y="3903370"/>
            <a:ext cx="6067068"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R2 Score: 0.927538453857948</a:t>
            </a:r>
          </a:p>
        </p:txBody>
      </p:sp>
      <p:sp>
        <p:nvSpPr>
          <p:cNvPr name="TextBox 17" id="17"/>
          <p:cNvSpPr txBox="true"/>
          <p:nvPr/>
        </p:nvSpPr>
        <p:spPr>
          <a:xfrm rot="0">
            <a:off x="8886608" y="4732985"/>
            <a:ext cx="6354128"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R2 Score: 0.9365686113076417</a:t>
            </a:r>
          </a:p>
        </p:txBody>
      </p:sp>
      <p:sp>
        <p:nvSpPr>
          <p:cNvPr name="TextBox 18" id="18"/>
          <p:cNvSpPr txBox="true"/>
          <p:nvPr/>
        </p:nvSpPr>
        <p:spPr>
          <a:xfrm rot="0">
            <a:off x="8959118" y="5563540"/>
            <a:ext cx="6439019"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R2 Score: 0.9509498583743491</a:t>
            </a:r>
          </a:p>
        </p:txBody>
      </p:sp>
      <p:sp>
        <p:nvSpPr>
          <p:cNvPr name="TextBox 19" id="19"/>
          <p:cNvSpPr txBox="true"/>
          <p:nvPr/>
        </p:nvSpPr>
        <p:spPr>
          <a:xfrm rot="0">
            <a:off x="8856528" y="6316213"/>
            <a:ext cx="6459974"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R2 Score: 0.9161009549478853</a:t>
            </a:r>
          </a:p>
        </p:txBody>
      </p:sp>
      <p:sp>
        <p:nvSpPr>
          <p:cNvPr name="TextBox 20" id="20"/>
          <p:cNvSpPr txBox="true"/>
          <p:nvPr/>
        </p:nvSpPr>
        <p:spPr>
          <a:xfrm rot="0">
            <a:off x="8949593" y="7068886"/>
            <a:ext cx="6291143"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R2 Score: 0.9744555921581622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282" r="0" b="-282"/>
            </a:stretch>
          </a:blipFill>
        </p:spPr>
      </p:sp>
      <p:sp>
        <p:nvSpPr>
          <p:cNvPr name="Freeform 5" id="5"/>
          <p:cNvSpPr/>
          <p:nvPr/>
        </p:nvSpPr>
        <p:spPr>
          <a:xfrm flipH="false" flipV="false" rot="0">
            <a:off x="17894875" y="8334077"/>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02972" y="42853"/>
            <a:ext cx="15299734" cy="3904310"/>
          </a:xfrm>
          <a:prstGeom prst="rect">
            <a:avLst/>
          </a:prstGeom>
        </p:spPr>
        <p:txBody>
          <a:bodyPr anchor="t" rtlCol="false" tIns="0" lIns="0" bIns="0" rIns="0">
            <a:spAutoFit/>
          </a:bodyPr>
          <a:lstStyle/>
          <a:p>
            <a:pPr algn="l">
              <a:lnSpc>
                <a:spcPts val="10021"/>
              </a:lnSpc>
            </a:pPr>
            <a:r>
              <a:rPr lang="en-US" sz="7158" b="true">
                <a:solidFill>
                  <a:srgbClr val="FFFFFF"/>
                </a:solidFill>
                <a:latin typeface="Kollektif Bold"/>
                <a:ea typeface="Kollektif Bold"/>
                <a:cs typeface="Kollektif Bold"/>
                <a:sym typeface="Kollektif Bold"/>
              </a:rPr>
              <a:t>MODEL EVALUATION: CHOOSING THE BEST ALGORITHM</a:t>
            </a:r>
          </a:p>
          <a:p>
            <a:pPr algn="l">
              <a:lnSpc>
                <a:spcPts val="10021"/>
              </a:lnSpc>
            </a:pPr>
          </a:p>
        </p:txBody>
      </p:sp>
      <p:sp>
        <p:nvSpPr>
          <p:cNvPr name="Freeform 7" id="7"/>
          <p:cNvSpPr/>
          <p:nvPr/>
        </p:nvSpPr>
        <p:spPr>
          <a:xfrm flipH="false" flipV="false" rot="0">
            <a:off x="1822649" y="185971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8" id="8"/>
          <p:cNvSpPr/>
          <p:nvPr/>
        </p:nvSpPr>
        <p:spPr>
          <a:xfrm flipH="false" flipV="false" rot="0">
            <a:off x="2287770" y="185971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9" id="9"/>
          <p:cNvSpPr/>
          <p:nvPr/>
        </p:nvSpPr>
        <p:spPr>
          <a:xfrm flipH="false" flipV="false" rot="0">
            <a:off x="2752890" y="185971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grpSp>
        <p:nvGrpSpPr>
          <p:cNvPr name="Group 10" id="10"/>
          <p:cNvGrpSpPr/>
          <p:nvPr/>
        </p:nvGrpSpPr>
        <p:grpSpPr>
          <a:xfrm rot="0">
            <a:off x="10650360" y="2392254"/>
            <a:ext cx="6517792" cy="7548581"/>
            <a:chOff x="0" y="0"/>
            <a:chExt cx="8690389" cy="10064775"/>
          </a:xfrm>
        </p:grpSpPr>
        <p:sp>
          <p:nvSpPr>
            <p:cNvPr name="Freeform 11" id="11"/>
            <p:cNvSpPr/>
            <p:nvPr/>
          </p:nvSpPr>
          <p:spPr>
            <a:xfrm flipH="false" flipV="false" rot="0">
              <a:off x="0" y="0"/>
              <a:ext cx="8690356" cy="10064750"/>
            </a:xfrm>
            <a:custGeom>
              <a:avLst/>
              <a:gdLst/>
              <a:ahLst/>
              <a:cxnLst/>
              <a:rect r="r" b="b" t="t" l="l"/>
              <a:pathLst>
                <a:path h="10064750" w="8690356">
                  <a:moveTo>
                    <a:pt x="0" y="0"/>
                  </a:moveTo>
                  <a:lnTo>
                    <a:pt x="8690356" y="0"/>
                  </a:lnTo>
                  <a:lnTo>
                    <a:pt x="8690356" y="10064750"/>
                  </a:lnTo>
                  <a:lnTo>
                    <a:pt x="0" y="10064750"/>
                  </a:lnTo>
                  <a:lnTo>
                    <a:pt x="0" y="0"/>
                  </a:lnTo>
                  <a:close/>
                </a:path>
              </a:pathLst>
            </a:custGeom>
            <a:blipFill>
              <a:blip r:embed="rId9"/>
              <a:stretch>
                <a:fillRect l="0" t="-558" r="0" b="-558"/>
              </a:stretch>
            </a:blipFill>
          </p:spPr>
        </p:sp>
      </p:grpSp>
      <p:sp>
        <p:nvSpPr>
          <p:cNvPr name="TextBox 12" id="12"/>
          <p:cNvSpPr txBox="true"/>
          <p:nvPr/>
        </p:nvSpPr>
        <p:spPr>
          <a:xfrm rot="0">
            <a:off x="347924" y="2739449"/>
            <a:ext cx="9781740" cy="2893670"/>
          </a:xfrm>
          <a:prstGeom prst="rect">
            <a:avLst/>
          </a:prstGeom>
        </p:spPr>
        <p:txBody>
          <a:bodyPr anchor="t" rtlCol="false" tIns="0" lIns="0" bIns="0" rIns="0">
            <a:spAutoFit/>
          </a:bodyPr>
          <a:lstStyle/>
          <a:p>
            <a:pPr algn="l">
              <a:lnSpc>
                <a:spcPts val="3779"/>
              </a:lnSpc>
            </a:pPr>
            <a:r>
              <a:rPr lang="en-US" sz="2699">
                <a:solidFill>
                  <a:srgbClr val="FFFFFF"/>
                </a:solidFill>
                <a:latin typeface="Kollektif"/>
                <a:ea typeface="Kollektif"/>
                <a:cs typeface="Kollektif"/>
                <a:sym typeface="Kollektif"/>
              </a:rPr>
              <a:t>The performance of each algorithm was rigorously evaluated using standard machine learning metrics. R-squared (R²) measured the proportion of variance explained by the model, while Mean Absolute Error (MAE) assessed the average deviation of predictions from actual prices.</a:t>
            </a:r>
          </a:p>
          <a:p>
            <a:pPr algn="l">
              <a:lnSpc>
                <a:spcPts val="3779"/>
              </a:lnSpc>
            </a:pPr>
          </a:p>
        </p:txBody>
      </p:sp>
      <p:sp>
        <p:nvSpPr>
          <p:cNvPr name="TextBox 13" id="13"/>
          <p:cNvSpPr txBox="true"/>
          <p:nvPr/>
        </p:nvSpPr>
        <p:spPr>
          <a:xfrm rot="0">
            <a:off x="347924" y="6004619"/>
            <a:ext cx="9575713" cy="3369920"/>
          </a:xfrm>
          <a:prstGeom prst="rect">
            <a:avLst/>
          </a:prstGeom>
        </p:spPr>
        <p:txBody>
          <a:bodyPr anchor="t" rtlCol="false" tIns="0" lIns="0" bIns="0" rIns="0">
            <a:spAutoFit/>
          </a:bodyPr>
          <a:lstStyle/>
          <a:p>
            <a:pPr algn="l">
              <a:lnSpc>
                <a:spcPts val="3779"/>
              </a:lnSpc>
            </a:pPr>
            <a:r>
              <a:rPr lang="en-US" sz="2699">
                <a:solidFill>
                  <a:srgbClr val="FFFFFF"/>
                </a:solidFill>
                <a:latin typeface="Kollektif"/>
                <a:ea typeface="Kollektif"/>
                <a:cs typeface="Kollektif"/>
                <a:sym typeface="Kollektif"/>
              </a:rPr>
              <a:t>Through this comprehensive evaluation, Random Forest emerged as the best-performing algorithm due to its ability to handle non-linear relationships and complex feature interactions effectively. It achieved the highest R-squared value and the lowest MAE, indicating its superior predictive accuracy and reliability.</a:t>
            </a:r>
          </a:p>
          <a:p>
            <a:pPr algn="l">
              <a:lnSpc>
                <a:spcPts val="377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282" r="0" b="-282"/>
            </a:stretch>
          </a:blipFill>
        </p:spPr>
      </p:sp>
      <p:sp>
        <p:nvSpPr>
          <p:cNvPr name="Freeform 5" id="5"/>
          <p:cNvSpPr/>
          <p:nvPr/>
        </p:nvSpPr>
        <p:spPr>
          <a:xfrm flipH="false" flipV="false" rot="0">
            <a:off x="17894875" y="8334077"/>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209402"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7" id="7"/>
          <p:cNvSpPr/>
          <p:nvPr/>
        </p:nvSpPr>
        <p:spPr>
          <a:xfrm flipH="false" flipV="false" rot="0">
            <a:off x="11674522"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8" id="8"/>
          <p:cNvSpPr/>
          <p:nvPr/>
        </p:nvSpPr>
        <p:spPr>
          <a:xfrm flipH="false" flipV="false" rot="0">
            <a:off x="12139643"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416" t="0" r="-416" b="0"/>
            </a:stretch>
          </a:blipFill>
        </p:spPr>
      </p:sp>
      <p:sp>
        <p:nvSpPr>
          <p:cNvPr name="Freeform 9" id="9"/>
          <p:cNvSpPr/>
          <p:nvPr/>
        </p:nvSpPr>
        <p:spPr>
          <a:xfrm flipH="false" flipV="false" rot="0">
            <a:off x="12451861" y="3056729"/>
            <a:ext cx="5214437" cy="1687711"/>
          </a:xfrm>
          <a:custGeom>
            <a:avLst/>
            <a:gdLst/>
            <a:ahLst/>
            <a:cxnLst/>
            <a:rect r="r" b="b" t="t" l="l"/>
            <a:pathLst>
              <a:path h="1687711" w="5214437">
                <a:moveTo>
                  <a:pt x="0" y="0"/>
                </a:moveTo>
                <a:lnTo>
                  <a:pt x="5214437" y="0"/>
                </a:lnTo>
                <a:lnTo>
                  <a:pt x="5214437" y="1687711"/>
                </a:lnTo>
                <a:lnTo>
                  <a:pt x="0" y="16877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6843776" y="3052108"/>
            <a:ext cx="5193153" cy="1687711"/>
          </a:xfrm>
          <a:custGeom>
            <a:avLst/>
            <a:gdLst/>
            <a:ahLst/>
            <a:cxnLst/>
            <a:rect r="r" b="b" t="t" l="l"/>
            <a:pathLst>
              <a:path h="1687711" w="5193153">
                <a:moveTo>
                  <a:pt x="0" y="0"/>
                </a:moveTo>
                <a:lnTo>
                  <a:pt x="5193153" y="0"/>
                </a:lnTo>
                <a:lnTo>
                  <a:pt x="5193153" y="1687711"/>
                </a:lnTo>
                <a:lnTo>
                  <a:pt x="0" y="16877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856121" y="3056729"/>
            <a:ext cx="5572723" cy="1687711"/>
          </a:xfrm>
          <a:custGeom>
            <a:avLst/>
            <a:gdLst/>
            <a:ahLst/>
            <a:cxnLst/>
            <a:rect r="r" b="b" t="t" l="l"/>
            <a:pathLst>
              <a:path h="1687711" w="5572723">
                <a:moveTo>
                  <a:pt x="0" y="0"/>
                </a:moveTo>
                <a:lnTo>
                  <a:pt x="5572723" y="0"/>
                </a:lnTo>
                <a:lnTo>
                  <a:pt x="5572723" y="1687711"/>
                </a:lnTo>
                <a:lnTo>
                  <a:pt x="0" y="168771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376915" y="382269"/>
            <a:ext cx="16882385" cy="2093595"/>
          </a:xfrm>
          <a:prstGeom prst="rect">
            <a:avLst/>
          </a:prstGeom>
        </p:spPr>
        <p:txBody>
          <a:bodyPr anchor="t" rtlCol="false" tIns="0" lIns="0" bIns="0" rIns="0">
            <a:spAutoFit/>
          </a:bodyPr>
          <a:lstStyle/>
          <a:p>
            <a:pPr algn="l">
              <a:lnSpc>
                <a:spcPts val="7980"/>
              </a:lnSpc>
            </a:pPr>
            <a:r>
              <a:rPr lang="en-US" b="true" sz="5700">
                <a:solidFill>
                  <a:srgbClr val="FFFFFF"/>
                </a:solidFill>
                <a:latin typeface="Kollektif Bold"/>
                <a:ea typeface="Kollektif Bold"/>
                <a:cs typeface="Kollektif Bold"/>
                <a:sym typeface="Kollektif Bold"/>
              </a:rPr>
              <a:t>DEPLOYMENT: MAKING THE MODEL ACCESSIBLE</a:t>
            </a:r>
          </a:p>
          <a:p>
            <a:pPr algn="l">
              <a:lnSpc>
                <a:spcPts val="7980"/>
              </a:lnSpc>
            </a:pPr>
          </a:p>
        </p:txBody>
      </p:sp>
      <p:sp>
        <p:nvSpPr>
          <p:cNvPr name="TextBox 13" id="13"/>
          <p:cNvSpPr txBox="true"/>
          <p:nvPr/>
        </p:nvSpPr>
        <p:spPr>
          <a:xfrm rot="0">
            <a:off x="274870" y="1546765"/>
            <a:ext cx="17391428" cy="1410295"/>
          </a:xfrm>
          <a:prstGeom prst="rect">
            <a:avLst/>
          </a:prstGeom>
        </p:spPr>
        <p:txBody>
          <a:bodyPr anchor="t" rtlCol="false" tIns="0" lIns="0" bIns="0" rIns="0">
            <a:spAutoFit/>
          </a:bodyPr>
          <a:lstStyle/>
          <a:p>
            <a:pPr algn="l">
              <a:lnSpc>
                <a:spcPts val="3639"/>
              </a:lnSpc>
            </a:pPr>
            <a:r>
              <a:rPr lang="en-US" sz="2598">
                <a:solidFill>
                  <a:srgbClr val="FFFFFF"/>
                </a:solidFill>
                <a:latin typeface="Kollektif"/>
                <a:ea typeface="Kollektif"/>
                <a:cs typeface="Kollektif"/>
                <a:sym typeface="Kollektif"/>
              </a:rPr>
              <a:t>To make the trained Random Forest model accessible to users, a web application was developed using Flask. This application provides a user-friendly interface for inputting laptop specifications and receiving real-time price predictions.</a:t>
            </a:r>
          </a:p>
        </p:txBody>
      </p:sp>
      <p:sp>
        <p:nvSpPr>
          <p:cNvPr name="TextBox 14" id="14"/>
          <p:cNvSpPr txBox="true"/>
          <p:nvPr/>
        </p:nvSpPr>
        <p:spPr>
          <a:xfrm rot="0">
            <a:off x="9144000" y="3524287"/>
            <a:ext cx="340281"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2.</a:t>
            </a:r>
          </a:p>
        </p:txBody>
      </p:sp>
      <p:sp>
        <p:nvSpPr>
          <p:cNvPr name="TextBox 15" id="15"/>
          <p:cNvSpPr txBox="true"/>
          <p:nvPr/>
        </p:nvSpPr>
        <p:spPr>
          <a:xfrm rot="0">
            <a:off x="13013523" y="3505520"/>
            <a:ext cx="4100445" cy="638581"/>
          </a:xfrm>
          <a:prstGeom prst="rect">
            <a:avLst/>
          </a:prstGeom>
        </p:spPr>
        <p:txBody>
          <a:bodyPr anchor="t" rtlCol="false" tIns="0" lIns="0" bIns="0" rIns="0">
            <a:spAutoFit/>
          </a:bodyPr>
          <a:lstStyle/>
          <a:p>
            <a:pPr algn="ctr">
              <a:lnSpc>
                <a:spcPts val="4705"/>
              </a:lnSpc>
            </a:pPr>
            <a:r>
              <a:rPr lang="en-US" sz="3361">
                <a:solidFill>
                  <a:srgbClr val="FFFFFF"/>
                </a:solidFill>
                <a:latin typeface="Kollektif"/>
                <a:ea typeface="Kollektif"/>
                <a:cs typeface="Kollektif"/>
                <a:sym typeface="Kollektif"/>
              </a:rPr>
              <a:t>3.</a:t>
            </a:r>
          </a:p>
        </p:txBody>
      </p:sp>
      <p:sp>
        <p:nvSpPr>
          <p:cNvPr name="TextBox 16" id="16"/>
          <p:cNvSpPr txBox="true"/>
          <p:nvPr/>
        </p:nvSpPr>
        <p:spPr>
          <a:xfrm rot="0">
            <a:off x="1629671" y="3524287"/>
            <a:ext cx="4025622"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1.</a:t>
            </a:r>
          </a:p>
        </p:txBody>
      </p:sp>
      <p:sp>
        <p:nvSpPr>
          <p:cNvPr name="TextBox 17" id="17"/>
          <p:cNvSpPr txBox="true"/>
          <p:nvPr/>
        </p:nvSpPr>
        <p:spPr>
          <a:xfrm rot="0">
            <a:off x="1762317" y="4943475"/>
            <a:ext cx="3312914"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Interface Design</a:t>
            </a:r>
          </a:p>
        </p:txBody>
      </p:sp>
      <p:sp>
        <p:nvSpPr>
          <p:cNvPr name="TextBox 18" id="18"/>
          <p:cNvSpPr txBox="true"/>
          <p:nvPr/>
        </p:nvSpPr>
        <p:spPr>
          <a:xfrm rot="0">
            <a:off x="7499843" y="4943475"/>
            <a:ext cx="3563183"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Prediction Engine</a:t>
            </a:r>
          </a:p>
        </p:txBody>
      </p:sp>
      <p:sp>
        <p:nvSpPr>
          <p:cNvPr name="TextBox 19" id="19"/>
          <p:cNvSpPr txBox="true"/>
          <p:nvPr/>
        </p:nvSpPr>
        <p:spPr>
          <a:xfrm rot="0">
            <a:off x="12856741" y="4943475"/>
            <a:ext cx="4489847" cy="630530"/>
          </a:xfrm>
          <a:prstGeom prst="rect">
            <a:avLst/>
          </a:prstGeom>
        </p:spPr>
        <p:txBody>
          <a:bodyPr anchor="t" rtlCol="false" tIns="0" lIns="0" bIns="0" rIns="0">
            <a:spAutoFit/>
          </a:bodyPr>
          <a:lstStyle/>
          <a:p>
            <a:pPr algn="ctr">
              <a:lnSpc>
                <a:spcPts val="4618"/>
              </a:lnSpc>
            </a:pPr>
            <a:r>
              <a:rPr lang="en-US" sz="3298">
                <a:solidFill>
                  <a:srgbClr val="FFFFFF"/>
                </a:solidFill>
                <a:latin typeface="Kollektif"/>
                <a:ea typeface="Kollektif"/>
                <a:cs typeface="Kollektif"/>
                <a:sym typeface="Kollektif"/>
              </a:rPr>
              <a:t>Testing and Validation</a:t>
            </a:r>
          </a:p>
        </p:txBody>
      </p:sp>
      <p:sp>
        <p:nvSpPr>
          <p:cNvPr name="TextBox 20" id="20"/>
          <p:cNvSpPr txBox="true"/>
          <p:nvPr/>
        </p:nvSpPr>
        <p:spPr>
          <a:xfrm rot="0">
            <a:off x="856121" y="5826125"/>
            <a:ext cx="5205816" cy="3098775"/>
          </a:xfrm>
          <a:prstGeom prst="rect">
            <a:avLst/>
          </a:prstGeom>
        </p:spPr>
        <p:txBody>
          <a:bodyPr anchor="t" rtlCol="false" tIns="0" lIns="0" bIns="0" rIns="0">
            <a:spAutoFit/>
          </a:bodyPr>
          <a:lstStyle/>
          <a:p>
            <a:pPr algn="ctr">
              <a:lnSpc>
                <a:spcPts val="3499"/>
              </a:lnSpc>
            </a:pPr>
            <a:r>
              <a:rPr lang="en-US" sz="2499">
                <a:solidFill>
                  <a:srgbClr val="FFFFFF"/>
                </a:solidFill>
                <a:latin typeface="Kollektif"/>
                <a:ea typeface="Kollektif"/>
                <a:cs typeface="Kollektif"/>
                <a:sym typeface="Kollektif"/>
              </a:rPr>
              <a:t>The application features a user-friendly interface with input fields for key laptop specifications, such as RAM, processor, brand, and storage. Users can easily enter these details and receive a prediction based on the trained model.</a:t>
            </a:r>
          </a:p>
        </p:txBody>
      </p:sp>
      <p:sp>
        <p:nvSpPr>
          <p:cNvPr name="TextBox 21" id="21"/>
          <p:cNvSpPr txBox="true"/>
          <p:nvPr/>
        </p:nvSpPr>
        <p:spPr>
          <a:xfrm rot="0">
            <a:off x="6836347" y="5826125"/>
            <a:ext cx="5295867" cy="3975075"/>
          </a:xfrm>
          <a:prstGeom prst="rect">
            <a:avLst/>
          </a:prstGeom>
        </p:spPr>
        <p:txBody>
          <a:bodyPr anchor="t" rtlCol="false" tIns="0" lIns="0" bIns="0" rIns="0">
            <a:spAutoFit/>
          </a:bodyPr>
          <a:lstStyle/>
          <a:p>
            <a:pPr algn="ctr">
              <a:lnSpc>
                <a:spcPts val="3499"/>
              </a:lnSpc>
            </a:pPr>
            <a:r>
              <a:rPr lang="en-US" sz="2499">
                <a:solidFill>
                  <a:srgbClr val="FFFFFF"/>
                </a:solidFill>
                <a:latin typeface="Kollektif"/>
                <a:ea typeface="Kollektif"/>
                <a:cs typeface="Kollektif"/>
                <a:sym typeface="Kollektif"/>
              </a:rPr>
              <a:t>The trained Random Forest model was integrated into the web application, enabling it to provide real-time price predictions based on user inputs. When a user enters their desired specifications, the model processes this data and generates a price prediction, which is then displayed to the user.</a:t>
            </a:r>
          </a:p>
        </p:txBody>
      </p:sp>
      <p:sp>
        <p:nvSpPr>
          <p:cNvPr name="TextBox 22" id="22"/>
          <p:cNvSpPr txBox="true"/>
          <p:nvPr/>
        </p:nvSpPr>
        <p:spPr>
          <a:xfrm rot="0">
            <a:off x="12495002" y="5826125"/>
            <a:ext cx="5431259" cy="3536925"/>
          </a:xfrm>
          <a:prstGeom prst="rect">
            <a:avLst/>
          </a:prstGeom>
        </p:spPr>
        <p:txBody>
          <a:bodyPr anchor="t" rtlCol="false" tIns="0" lIns="0" bIns="0" rIns="0">
            <a:spAutoFit/>
          </a:bodyPr>
          <a:lstStyle/>
          <a:p>
            <a:pPr algn="ctr">
              <a:lnSpc>
                <a:spcPts val="3499"/>
              </a:lnSpc>
            </a:pPr>
            <a:r>
              <a:rPr lang="en-US" sz="2499">
                <a:solidFill>
                  <a:srgbClr val="FFFFFF"/>
                </a:solidFill>
                <a:latin typeface="Kollektif"/>
                <a:ea typeface="Kollektif"/>
                <a:cs typeface="Kollektif"/>
                <a:sym typeface="Kollektif"/>
              </a:rPr>
              <a:t>The application was rigorously tested and validated using sample inputs to ensure its accuracy and usability. This included comparing predictions generated by the application with actual prices of laptops from Flipkart, confirming the model's reliability and the application's effectiveness.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38888" r="0" b="-38888"/>
              </a:stretch>
            </a:blipFill>
          </p:spPr>
        </p:sp>
      </p:gr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3">
              <a:extLst>
                <a:ext uri="{96DAC541-7B7A-43D3-8B79-37D633B846F1}">
                  <asvg:svgBlip xmlns:asvg="http://schemas.microsoft.com/office/drawing/2016/SVG/main" r:embed="rId4"/>
                </a:ext>
              </a:extLst>
            </a:blip>
            <a:stretch>
              <a:fillRect l="0" t="-282" r="0" b="-282"/>
            </a:stretch>
          </a:blipFill>
        </p:spPr>
      </p:sp>
      <p:sp>
        <p:nvSpPr>
          <p:cNvPr name="Freeform 5" id="5"/>
          <p:cNvSpPr/>
          <p:nvPr/>
        </p:nvSpPr>
        <p:spPr>
          <a:xfrm flipH="false" flipV="false" rot="0">
            <a:off x="17894875" y="8334077"/>
            <a:ext cx="397435" cy="924223"/>
          </a:xfrm>
          <a:custGeom>
            <a:avLst/>
            <a:gdLst/>
            <a:ahLst/>
            <a:cxnLst/>
            <a:rect r="r" b="b" t="t" l="l"/>
            <a:pathLst>
              <a:path h="924223" w="397435">
                <a:moveTo>
                  <a:pt x="0" y="0"/>
                </a:moveTo>
                <a:lnTo>
                  <a:pt x="397435" y="0"/>
                </a:lnTo>
                <a:lnTo>
                  <a:pt x="397435" y="924223"/>
                </a:lnTo>
                <a:lnTo>
                  <a:pt x="0" y="9242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827546" y="2537193"/>
            <a:ext cx="16448447" cy="431772"/>
          </a:xfrm>
          <a:custGeom>
            <a:avLst/>
            <a:gdLst/>
            <a:ahLst/>
            <a:cxnLst/>
            <a:rect r="r" b="b" t="t" l="l"/>
            <a:pathLst>
              <a:path h="431772" w="16448447">
                <a:moveTo>
                  <a:pt x="0" y="0"/>
                </a:moveTo>
                <a:lnTo>
                  <a:pt x="16448447" y="0"/>
                </a:lnTo>
                <a:lnTo>
                  <a:pt x="16448447" y="431772"/>
                </a:lnTo>
                <a:lnTo>
                  <a:pt x="0" y="431772"/>
                </a:lnTo>
                <a:lnTo>
                  <a:pt x="0" y="0"/>
                </a:lnTo>
                <a:close/>
              </a:path>
            </a:pathLst>
          </a:custGeom>
          <a:blipFill>
            <a:blip r:embed="rId7"/>
            <a:stretch>
              <a:fillRect l="0" t="0" r="0" b="0"/>
            </a:stretch>
          </a:blipFill>
        </p:spPr>
      </p:sp>
      <p:sp>
        <p:nvSpPr>
          <p:cNvPr name="Freeform 7" id="7"/>
          <p:cNvSpPr/>
          <p:nvPr/>
        </p:nvSpPr>
        <p:spPr>
          <a:xfrm flipH="false" flipV="false" rot="0">
            <a:off x="729547" y="3683340"/>
            <a:ext cx="13292343" cy="6380325"/>
          </a:xfrm>
          <a:custGeom>
            <a:avLst/>
            <a:gdLst/>
            <a:ahLst/>
            <a:cxnLst/>
            <a:rect r="r" b="b" t="t" l="l"/>
            <a:pathLst>
              <a:path h="6380325" w="13292343">
                <a:moveTo>
                  <a:pt x="0" y="0"/>
                </a:moveTo>
                <a:lnTo>
                  <a:pt x="13292343" y="0"/>
                </a:lnTo>
                <a:lnTo>
                  <a:pt x="13292343" y="6380325"/>
                </a:lnTo>
                <a:lnTo>
                  <a:pt x="0" y="6380325"/>
                </a:lnTo>
                <a:lnTo>
                  <a:pt x="0" y="0"/>
                </a:lnTo>
                <a:close/>
              </a:path>
            </a:pathLst>
          </a:custGeom>
          <a:blipFill>
            <a:blip r:embed="rId8"/>
            <a:stretch>
              <a:fillRect l="0" t="0" r="0" b="0"/>
            </a:stretch>
          </a:blipFill>
        </p:spPr>
      </p:sp>
      <p:sp>
        <p:nvSpPr>
          <p:cNvPr name="TextBox 8" id="8"/>
          <p:cNvSpPr txBox="true"/>
          <p:nvPr/>
        </p:nvSpPr>
        <p:spPr>
          <a:xfrm rot="0">
            <a:off x="593447" y="93169"/>
            <a:ext cx="11426835" cy="1747520"/>
          </a:xfrm>
          <a:prstGeom prst="rect">
            <a:avLst/>
          </a:prstGeom>
        </p:spPr>
        <p:txBody>
          <a:bodyPr anchor="t" rtlCol="false" tIns="0" lIns="0" bIns="0" rIns="0">
            <a:spAutoFit/>
          </a:bodyPr>
          <a:lstStyle/>
          <a:p>
            <a:pPr algn="ctr">
              <a:lnSpc>
                <a:spcPts val="12880"/>
              </a:lnSpc>
            </a:pPr>
            <a:r>
              <a:rPr lang="en-US" b="true" sz="9200">
                <a:solidFill>
                  <a:srgbClr val="FFFFFF"/>
                </a:solidFill>
                <a:latin typeface="Kollektif Bold"/>
                <a:ea typeface="Kollektif Bold"/>
                <a:cs typeface="Kollektif Bold"/>
                <a:sym typeface="Kollektif Bold"/>
              </a:rPr>
              <a:t>USER INTERFACE </a:t>
            </a:r>
          </a:p>
        </p:txBody>
      </p:sp>
      <p:sp>
        <p:nvSpPr>
          <p:cNvPr name="TextBox 9" id="9"/>
          <p:cNvSpPr txBox="true"/>
          <p:nvPr/>
        </p:nvSpPr>
        <p:spPr>
          <a:xfrm rot="0">
            <a:off x="856121" y="1865036"/>
            <a:ext cx="4162425" cy="3535655"/>
          </a:xfrm>
          <a:prstGeom prst="rect">
            <a:avLst/>
          </a:prstGeom>
        </p:spPr>
        <p:txBody>
          <a:bodyPr anchor="t" rtlCol="false" tIns="0" lIns="0" bIns="0" rIns="0">
            <a:spAutoFit/>
          </a:bodyPr>
          <a:lstStyle/>
          <a:p>
            <a:pPr algn="ctr">
              <a:lnSpc>
                <a:spcPts val="4618"/>
              </a:lnSpc>
              <a:spcBef>
                <a:spcPct val="0"/>
              </a:spcBef>
            </a:pPr>
            <a:r>
              <a:rPr lang="en-US" sz="3299">
                <a:solidFill>
                  <a:srgbClr val="FFFFFF"/>
                </a:solidFill>
                <a:latin typeface="Kollektif"/>
                <a:ea typeface="Kollektif"/>
                <a:cs typeface="Kollektif"/>
                <a:sym typeface="Kollektif"/>
              </a:rPr>
              <a:t>ACTUAL VALUE – </a:t>
            </a:r>
          </a:p>
          <a:p>
            <a:pPr algn="ctr">
              <a:lnSpc>
                <a:spcPts val="4618"/>
              </a:lnSpc>
              <a:spcBef>
                <a:spcPct val="0"/>
              </a:spcBef>
            </a:pPr>
          </a:p>
          <a:p>
            <a:pPr algn="ctr">
              <a:lnSpc>
                <a:spcPts val="4618"/>
              </a:lnSpc>
              <a:spcBef>
                <a:spcPct val="0"/>
              </a:spcBef>
            </a:pPr>
            <a:r>
              <a:rPr lang="en-US" sz="3299">
                <a:solidFill>
                  <a:srgbClr val="FFFFFF"/>
                </a:solidFill>
                <a:latin typeface="Kollektif"/>
                <a:ea typeface="Kollektif"/>
                <a:cs typeface="Kollektif"/>
                <a:sym typeface="Kollektif"/>
              </a:rPr>
              <a:t>PREDICTED VALUE – </a:t>
            </a:r>
          </a:p>
          <a:p>
            <a:pPr algn="ctr">
              <a:lnSpc>
                <a:spcPts val="4618"/>
              </a:lnSpc>
              <a:spcBef>
                <a:spcPct val="0"/>
              </a:spcBef>
            </a:pPr>
          </a:p>
          <a:p>
            <a:pPr algn="ctr">
              <a:lnSpc>
                <a:spcPts val="4618"/>
              </a:lnSpc>
              <a:spcBef>
                <a:spcPct val="0"/>
              </a:spcBef>
            </a:pPr>
            <a:r>
              <a:rPr lang="en-US" sz="3299">
                <a:solidFill>
                  <a:srgbClr val="FFFFFF"/>
                </a:solidFill>
                <a:latin typeface="Kollektif"/>
                <a:ea typeface="Kollektif"/>
                <a:cs typeface="Kollektif"/>
                <a:sym typeface="Kollektif"/>
              </a:rPr>
              <a:t> </a:t>
            </a:r>
          </a:p>
          <a:p>
            <a:pPr algn="ctr">
              <a:lnSpc>
                <a:spcPts val="4618"/>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DAGWwEPeet8</dc:identifier>
  <dcterms:modified xsi:type="dcterms:W3CDTF">2011-08-01T06:04:30Z</dcterms:modified>
  <cp:revision>1</cp:revision>
  <dc:title>Laptop Price Prediction</dc:title>
</cp:coreProperties>
</file>