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 Kaushik" userId="982d171b32fc951f" providerId="LiveId" clId="{6A2C45CC-3F20-456A-999F-CC6A40CA3486}"/>
    <pc:docChg chg="undo custSel addSld modSld">
      <pc:chgData name="Surya Kaushik" userId="982d171b32fc951f" providerId="LiveId" clId="{6A2C45CC-3F20-456A-999F-CC6A40CA3486}" dt="2023-08-05T06:54:57.384" v="242" actId="12"/>
      <pc:docMkLst>
        <pc:docMk/>
      </pc:docMkLst>
      <pc:sldChg chg="modSp new mod">
        <pc:chgData name="Surya Kaushik" userId="982d171b32fc951f" providerId="LiveId" clId="{6A2C45CC-3F20-456A-999F-CC6A40CA3486}" dt="2023-08-05T06:39:19.498" v="2"/>
        <pc:sldMkLst>
          <pc:docMk/>
          <pc:sldMk cId="1670598634" sldId="256"/>
        </pc:sldMkLst>
        <pc:spChg chg="mod">
          <ac:chgData name="Surya Kaushik" userId="982d171b32fc951f" providerId="LiveId" clId="{6A2C45CC-3F20-456A-999F-CC6A40CA3486}" dt="2023-08-05T06:39:19.498" v="2"/>
          <ac:spMkLst>
            <pc:docMk/>
            <pc:sldMk cId="1670598634" sldId="256"/>
            <ac:spMk id="2" creationId="{DF12DCBB-DE8C-7C10-5B0F-CFF407D07BB9}"/>
          </ac:spMkLst>
        </pc:spChg>
        <pc:spChg chg="mod">
          <ac:chgData name="Surya Kaushik" userId="982d171b32fc951f" providerId="LiveId" clId="{6A2C45CC-3F20-456A-999F-CC6A40CA3486}" dt="2023-08-05T06:38:15.071" v="1"/>
          <ac:spMkLst>
            <pc:docMk/>
            <pc:sldMk cId="1670598634" sldId="256"/>
            <ac:spMk id="3" creationId="{59627CBB-A351-1613-1494-0628C96EE633}"/>
          </ac:spMkLst>
        </pc:spChg>
      </pc:sldChg>
      <pc:sldChg chg="modSp new mod">
        <pc:chgData name="Surya Kaushik" userId="982d171b32fc951f" providerId="LiveId" clId="{6A2C45CC-3F20-456A-999F-CC6A40CA3486}" dt="2023-08-05T06:49:05.275" v="126" actId="27636"/>
        <pc:sldMkLst>
          <pc:docMk/>
          <pc:sldMk cId="2800072574" sldId="257"/>
        </pc:sldMkLst>
        <pc:spChg chg="mod">
          <ac:chgData name="Surya Kaushik" userId="982d171b32fc951f" providerId="LiveId" clId="{6A2C45CC-3F20-456A-999F-CC6A40CA3486}" dt="2023-08-05T06:39:34.512" v="23" actId="20577"/>
          <ac:spMkLst>
            <pc:docMk/>
            <pc:sldMk cId="2800072574" sldId="257"/>
            <ac:spMk id="2" creationId="{2B3AC68A-F0B4-7F60-9816-5DC822F0CF78}"/>
          </ac:spMkLst>
        </pc:spChg>
        <pc:spChg chg="mod">
          <ac:chgData name="Surya Kaushik" userId="982d171b32fc951f" providerId="LiveId" clId="{6A2C45CC-3F20-456A-999F-CC6A40CA3486}" dt="2023-08-05T06:49:05.275" v="126" actId="27636"/>
          <ac:spMkLst>
            <pc:docMk/>
            <pc:sldMk cId="2800072574" sldId="257"/>
            <ac:spMk id="3" creationId="{A6104B1C-4AA5-F677-666A-B5D8A910A5FC}"/>
          </ac:spMkLst>
        </pc:spChg>
      </pc:sldChg>
      <pc:sldChg chg="modSp new mod">
        <pc:chgData name="Surya Kaushik" userId="982d171b32fc951f" providerId="LiveId" clId="{6A2C45CC-3F20-456A-999F-CC6A40CA3486}" dt="2023-08-05T06:49:00.603" v="124" actId="403"/>
        <pc:sldMkLst>
          <pc:docMk/>
          <pc:sldMk cId="3018926566" sldId="258"/>
        </pc:sldMkLst>
        <pc:spChg chg="mod">
          <ac:chgData name="Surya Kaushik" userId="982d171b32fc951f" providerId="LiveId" clId="{6A2C45CC-3F20-456A-999F-CC6A40CA3486}" dt="2023-08-05T06:43:08.233" v="51" actId="20577"/>
          <ac:spMkLst>
            <pc:docMk/>
            <pc:sldMk cId="3018926566" sldId="258"/>
            <ac:spMk id="2" creationId="{C5F37CB4-CB81-D0E1-F645-64973212F6EA}"/>
          </ac:spMkLst>
        </pc:spChg>
        <pc:spChg chg="mod">
          <ac:chgData name="Surya Kaushik" userId="982d171b32fc951f" providerId="LiveId" clId="{6A2C45CC-3F20-456A-999F-CC6A40CA3486}" dt="2023-08-05T06:49:00.603" v="124" actId="403"/>
          <ac:spMkLst>
            <pc:docMk/>
            <pc:sldMk cId="3018926566" sldId="258"/>
            <ac:spMk id="3" creationId="{60A13AC8-CFD9-D13E-4850-CD9570364BD7}"/>
          </ac:spMkLst>
        </pc:spChg>
      </pc:sldChg>
      <pc:sldChg chg="modSp new mod">
        <pc:chgData name="Surya Kaushik" userId="982d171b32fc951f" providerId="LiveId" clId="{6A2C45CC-3F20-456A-999F-CC6A40CA3486}" dt="2023-08-05T06:48:50.220" v="123" actId="403"/>
        <pc:sldMkLst>
          <pc:docMk/>
          <pc:sldMk cId="359399217" sldId="259"/>
        </pc:sldMkLst>
        <pc:spChg chg="mod">
          <ac:chgData name="Surya Kaushik" userId="982d171b32fc951f" providerId="LiveId" clId="{6A2C45CC-3F20-456A-999F-CC6A40CA3486}" dt="2023-08-05T06:46:13.958" v="94" actId="20577"/>
          <ac:spMkLst>
            <pc:docMk/>
            <pc:sldMk cId="359399217" sldId="259"/>
            <ac:spMk id="2" creationId="{4EE7EAB5-BD12-AB55-7B5A-3568D3AFABB3}"/>
          </ac:spMkLst>
        </pc:spChg>
        <pc:spChg chg="mod">
          <ac:chgData name="Surya Kaushik" userId="982d171b32fc951f" providerId="LiveId" clId="{6A2C45CC-3F20-456A-999F-CC6A40CA3486}" dt="2023-08-05T06:48:50.220" v="123" actId="403"/>
          <ac:spMkLst>
            <pc:docMk/>
            <pc:sldMk cId="359399217" sldId="259"/>
            <ac:spMk id="3" creationId="{7CEE384F-65BF-5D1B-05EC-AE303B7E7A2E}"/>
          </ac:spMkLst>
        </pc:spChg>
      </pc:sldChg>
      <pc:sldChg chg="modSp new mod">
        <pc:chgData name="Surya Kaushik" userId="982d171b32fc951f" providerId="LiveId" clId="{6A2C45CC-3F20-456A-999F-CC6A40CA3486}" dt="2023-08-05T06:52:22.933" v="218" actId="12"/>
        <pc:sldMkLst>
          <pc:docMk/>
          <pc:sldMk cId="199750489" sldId="260"/>
        </pc:sldMkLst>
        <pc:spChg chg="mod">
          <ac:chgData name="Surya Kaushik" userId="982d171b32fc951f" providerId="LiveId" clId="{6A2C45CC-3F20-456A-999F-CC6A40CA3486}" dt="2023-08-05T06:50:31.309" v="163" actId="20577"/>
          <ac:spMkLst>
            <pc:docMk/>
            <pc:sldMk cId="199750489" sldId="260"/>
            <ac:spMk id="2" creationId="{2CC79CCC-2347-4687-4D54-ED6C44D520A1}"/>
          </ac:spMkLst>
        </pc:spChg>
        <pc:spChg chg="mod">
          <ac:chgData name="Surya Kaushik" userId="982d171b32fc951f" providerId="LiveId" clId="{6A2C45CC-3F20-456A-999F-CC6A40CA3486}" dt="2023-08-05T06:52:22.933" v="218" actId="12"/>
          <ac:spMkLst>
            <pc:docMk/>
            <pc:sldMk cId="199750489" sldId="260"/>
            <ac:spMk id="3" creationId="{12138A30-72DC-9D30-3390-996F5E75852B}"/>
          </ac:spMkLst>
        </pc:spChg>
      </pc:sldChg>
      <pc:sldChg chg="modSp new mod">
        <pc:chgData name="Surya Kaushik" userId="982d171b32fc951f" providerId="LiveId" clId="{6A2C45CC-3F20-456A-999F-CC6A40CA3486}" dt="2023-08-05T06:54:57.384" v="242" actId="12"/>
        <pc:sldMkLst>
          <pc:docMk/>
          <pc:sldMk cId="2459402902" sldId="261"/>
        </pc:sldMkLst>
        <pc:spChg chg="mod">
          <ac:chgData name="Surya Kaushik" userId="982d171b32fc951f" providerId="LiveId" clId="{6A2C45CC-3F20-456A-999F-CC6A40CA3486}" dt="2023-08-05T06:53:50.199" v="229" actId="20577"/>
          <ac:spMkLst>
            <pc:docMk/>
            <pc:sldMk cId="2459402902" sldId="261"/>
            <ac:spMk id="2" creationId="{3C342EAD-9EF5-F7F9-FEFB-048FFB78281B}"/>
          </ac:spMkLst>
        </pc:spChg>
        <pc:spChg chg="mod">
          <ac:chgData name="Surya Kaushik" userId="982d171b32fc951f" providerId="LiveId" clId="{6A2C45CC-3F20-456A-999F-CC6A40CA3486}" dt="2023-08-05T06:54:57.384" v="242" actId="12"/>
          <ac:spMkLst>
            <pc:docMk/>
            <pc:sldMk cId="2459402902" sldId="261"/>
            <ac:spMk id="3" creationId="{FCD6C6D8-78C8-1B37-E5C6-F913B5B4C839}"/>
          </ac:spMkLst>
        </pc:spChg>
      </pc:sldChg>
      <pc:sldMasterChg chg="addSldLayout">
        <pc:chgData name="Surya Kaushik" userId="982d171b32fc951f" providerId="LiveId" clId="{6A2C45CC-3F20-456A-999F-CC6A40CA3486}" dt="2023-08-05T06:37:56.840" v="0" actId="680"/>
        <pc:sldMasterMkLst>
          <pc:docMk/>
          <pc:sldMasterMk cId="3682884066" sldId="2147483648"/>
        </pc:sldMasterMkLst>
        <pc:sldLayoutChg chg="add">
          <pc:chgData name="Surya Kaushik" userId="982d171b32fc951f" providerId="LiveId" clId="{6A2C45CC-3F20-456A-999F-CC6A40CA3486}" dt="2023-08-05T06:37:56.840" v="0" actId="680"/>
          <pc:sldLayoutMkLst>
            <pc:docMk/>
            <pc:sldMasterMk cId="3682884066" sldId="2147483648"/>
            <pc:sldLayoutMk cId="301251620" sldId="2147483649"/>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652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7270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4608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6535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69293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1979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485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73859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308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2760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3715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26406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16865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8/5/2023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54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8/5/2023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640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735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04761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063795"/>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DCBB-DE8C-7C10-5B0F-CFF407D07BB9}"/>
              </a:ext>
            </a:extLst>
          </p:cNvPr>
          <p:cNvSpPr>
            <a:spLocks noGrp="1"/>
          </p:cNvSpPr>
          <p:nvPr>
            <p:ph type="ctrTitle"/>
          </p:nvPr>
        </p:nvSpPr>
        <p:spPr/>
        <p:txBody>
          <a:bodyPr/>
          <a:lstStyle/>
          <a:p>
            <a:r>
              <a:rPr lang="en-US" b="0" i="0" dirty="0">
                <a:solidFill>
                  <a:srgbClr val="E3E3E3"/>
                </a:solidFill>
                <a:effectLst/>
                <a:latin typeface="Google Sans"/>
              </a:rPr>
              <a:t>Handwritten Digit Recognition with Machine Learning</a:t>
            </a:r>
            <a:br>
              <a:rPr lang="en-US" b="0" i="0" dirty="0">
                <a:solidFill>
                  <a:srgbClr val="E3E3E3"/>
                </a:solidFill>
                <a:effectLst/>
                <a:latin typeface="Google Sans"/>
              </a:rPr>
            </a:br>
            <a:endParaRPr lang="en-IN" dirty="0"/>
          </a:p>
        </p:txBody>
      </p:sp>
      <p:sp>
        <p:nvSpPr>
          <p:cNvPr id="3" name="Subtitle 2">
            <a:extLst>
              <a:ext uri="{FF2B5EF4-FFF2-40B4-BE49-F238E27FC236}">
                <a16:creationId xmlns:a16="http://schemas.microsoft.com/office/drawing/2014/main" id="{59627CBB-A351-1613-1494-0628C96EE63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70598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C68A-F0B4-7F60-9816-5DC822F0CF7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6104B1C-4AA5-F677-666A-B5D8A910A5FC}"/>
              </a:ext>
            </a:extLst>
          </p:cNvPr>
          <p:cNvSpPr>
            <a:spLocks noGrp="1"/>
          </p:cNvSpPr>
          <p:nvPr>
            <p:ph idx="1"/>
          </p:nvPr>
        </p:nvSpPr>
        <p:spPr>
          <a:xfrm>
            <a:off x="1154954" y="2342242"/>
            <a:ext cx="8825659" cy="3416300"/>
          </a:xfrm>
        </p:spPr>
        <p:txBody>
          <a:bodyPr>
            <a:normAutofit lnSpcReduction="10000"/>
          </a:bodyPr>
          <a:lstStyle/>
          <a:p>
            <a:pPr algn="l">
              <a:buFont typeface="+mj-lt"/>
              <a:buAutoNum type="arabicPeriod"/>
            </a:pPr>
            <a:r>
              <a:rPr lang="en-US" sz="2000" b="0" i="0" dirty="0">
                <a:solidFill>
                  <a:schemeClr val="tx2"/>
                </a:solidFill>
                <a:effectLst/>
                <a:latin typeface="Google Sans"/>
              </a:rPr>
              <a:t>What is the project?</a:t>
            </a:r>
          </a:p>
          <a:p>
            <a:pPr algn="l"/>
            <a:r>
              <a:rPr lang="en-US" sz="2000" b="0" i="0" dirty="0">
                <a:solidFill>
                  <a:schemeClr val="tx2"/>
                </a:solidFill>
                <a:effectLst/>
                <a:latin typeface="Google Sans"/>
              </a:rPr>
              <a:t>The project is to develop a machine learning model that can accurately classify handwritten digits from the MNIST dataset.</a:t>
            </a:r>
          </a:p>
          <a:p>
            <a:pPr algn="l">
              <a:buFont typeface="+mj-lt"/>
              <a:buAutoNum type="arabicPeriod" startAt="2"/>
            </a:pPr>
            <a:r>
              <a:rPr lang="en-US" sz="2000" b="0" i="0" dirty="0">
                <a:solidFill>
                  <a:schemeClr val="tx2"/>
                </a:solidFill>
                <a:effectLst/>
                <a:latin typeface="Google Sans"/>
              </a:rPr>
              <a:t>Why was it done?</a:t>
            </a:r>
          </a:p>
          <a:p>
            <a:pPr algn="l"/>
            <a:r>
              <a:rPr lang="en-US" sz="2000" b="0" i="0" dirty="0">
                <a:solidFill>
                  <a:schemeClr val="tx2"/>
                </a:solidFill>
                <a:effectLst/>
                <a:latin typeface="Google Sans"/>
              </a:rPr>
              <a:t>The project was done to demonstrate the feasibility of using machine learning to solve the problem of handwritten digit recognition.</a:t>
            </a:r>
          </a:p>
          <a:p>
            <a:pPr algn="l">
              <a:buFont typeface="+mj-lt"/>
              <a:buAutoNum type="arabicPeriod" startAt="3"/>
            </a:pPr>
            <a:r>
              <a:rPr lang="en-US" sz="2000" b="0" i="0" dirty="0">
                <a:solidFill>
                  <a:schemeClr val="tx2"/>
                </a:solidFill>
                <a:effectLst/>
                <a:latin typeface="Google Sans"/>
              </a:rPr>
              <a:t>What were the goals?</a:t>
            </a:r>
          </a:p>
          <a:p>
            <a:pPr algn="l"/>
            <a:r>
              <a:rPr lang="en-US" sz="2000" b="0" i="0" dirty="0">
                <a:solidFill>
                  <a:schemeClr val="tx2"/>
                </a:solidFill>
                <a:effectLst/>
                <a:latin typeface="Google Sans"/>
              </a:rPr>
              <a:t>The goals of the project were to develop a model that can achieve high accuracy on the MNIST dataset and to understand the limitations of the model.</a:t>
            </a:r>
          </a:p>
          <a:p>
            <a:endParaRPr lang="en-IN" sz="2000" dirty="0"/>
          </a:p>
        </p:txBody>
      </p:sp>
    </p:spTree>
    <p:extLst>
      <p:ext uri="{BB962C8B-B14F-4D97-AF65-F5344CB8AC3E}">
        <p14:creationId xmlns:p14="http://schemas.microsoft.com/office/powerpoint/2010/main" val="280007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7CB4-CB81-D0E1-F645-64973212F6EA}"/>
              </a:ext>
            </a:extLst>
          </p:cNvPr>
          <p:cNvSpPr>
            <a:spLocks noGrp="1"/>
          </p:cNvSpPr>
          <p:nvPr>
            <p:ph type="title"/>
          </p:nvPr>
        </p:nvSpPr>
        <p:spPr/>
        <p:txBody>
          <a:bodyPr/>
          <a:lstStyle/>
          <a:p>
            <a:r>
              <a:rPr lang="en-US" dirty="0"/>
              <a:t>Data Exploration</a:t>
            </a:r>
            <a:endParaRPr lang="en-IN" dirty="0"/>
          </a:p>
        </p:txBody>
      </p:sp>
      <p:sp>
        <p:nvSpPr>
          <p:cNvPr id="3" name="Content Placeholder 2">
            <a:extLst>
              <a:ext uri="{FF2B5EF4-FFF2-40B4-BE49-F238E27FC236}">
                <a16:creationId xmlns:a16="http://schemas.microsoft.com/office/drawing/2014/main" id="{60A13AC8-CFD9-D13E-4850-CD9570364BD7}"/>
              </a:ext>
            </a:extLst>
          </p:cNvPr>
          <p:cNvSpPr>
            <a:spLocks noGrp="1"/>
          </p:cNvSpPr>
          <p:nvPr>
            <p:ph idx="1"/>
          </p:nvPr>
        </p:nvSpPr>
        <p:spPr>
          <a:xfrm>
            <a:off x="1154954" y="2435290"/>
            <a:ext cx="9911152" cy="3788228"/>
          </a:xfrm>
        </p:spPr>
        <p:txBody>
          <a:bodyPr>
            <a:normAutofit/>
          </a:bodyPr>
          <a:lstStyle/>
          <a:p>
            <a:r>
              <a:rPr lang="en-US" sz="2000" b="0" i="0" dirty="0">
                <a:solidFill>
                  <a:schemeClr val="tx2"/>
                </a:solidFill>
                <a:effectLst/>
                <a:latin typeface="Google Sans"/>
              </a:rPr>
              <a:t>What is the MNIST dataset?</a:t>
            </a:r>
          </a:p>
          <a:p>
            <a:pPr marL="400050" lvl="1" indent="0">
              <a:buNone/>
            </a:pPr>
            <a:r>
              <a:rPr lang="en-US" sz="1800" b="0" i="0" dirty="0">
                <a:solidFill>
                  <a:schemeClr val="tx2"/>
                </a:solidFill>
                <a:effectLst/>
                <a:latin typeface="Google Sans"/>
              </a:rPr>
              <a:t>The MNIST dataset is a well-known dataset of handwritten digits. It contains 60,000 training images and 10,000 test images, each of which is a 28x28 pixel grayscale image of a handwritten digit.</a:t>
            </a:r>
          </a:p>
          <a:p>
            <a:r>
              <a:rPr lang="en-US" sz="2000" b="0" i="0" dirty="0">
                <a:solidFill>
                  <a:schemeClr val="tx2"/>
                </a:solidFill>
                <a:effectLst/>
                <a:latin typeface="Google Sans"/>
              </a:rPr>
              <a:t>What does the data look like?</a:t>
            </a:r>
          </a:p>
          <a:p>
            <a:pPr marL="400050" lvl="1" indent="0">
              <a:buNone/>
            </a:pPr>
            <a:r>
              <a:rPr lang="en-US" sz="1800" b="0" i="0" dirty="0">
                <a:solidFill>
                  <a:schemeClr val="tx2"/>
                </a:solidFill>
                <a:effectLst/>
                <a:latin typeface="Google Sans"/>
              </a:rPr>
              <a:t>The data is a CSV file with 785 columns. The first column is the label, which is the digit that is represented by the image. The remaining 784 columns are the pixel values for the image. Each pixel value is a number between 0 and 255, inclusive.</a:t>
            </a:r>
          </a:p>
          <a:p>
            <a:r>
              <a:rPr lang="en-US" sz="2000" b="0" i="0" dirty="0">
                <a:solidFill>
                  <a:schemeClr val="tx2"/>
                </a:solidFill>
                <a:effectLst/>
                <a:latin typeface="Google Sans"/>
              </a:rPr>
              <a:t>Are there any outliers?</a:t>
            </a:r>
          </a:p>
          <a:p>
            <a:pPr marL="400050" lvl="1" indent="0">
              <a:buNone/>
            </a:pPr>
            <a:r>
              <a:rPr lang="en-US" sz="1800" b="0" i="0" dirty="0">
                <a:solidFill>
                  <a:schemeClr val="tx2"/>
                </a:solidFill>
                <a:effectLst/>
                <a:latin typeface="Google Sans"/>
              </a:rPr>
              <a:t>There are a few outliers in the data. For example, there are a few images that are labelled as the digit 0, but they actually contain the digit 1.</a:t>
            </a:r>
          </a:p>
          <a:p>
            <a:pPr marL="0" indent="0">
              <a:buNone/>
            </a:pPr>
            <a:endParaRPr lang="en-IN" sz="2000" dirty="0">
              <a:solidFill>
                <a:schemeClr val="tx2"/>
              </a:solidFill>
            </a:endParaRPr>
          </a:p>
        </p:txBody>
      </p:sp>
    </p:spTree>
    <p:extLst>
      <p:ext uri="{BB962C8B-B14F-4D97-AF65-F5344CB8AC3E}">
        <p14:creationId xmlns:p14="http://schemas.microsoft.com/office/powerpoint/2010/main" val="3018926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EAB5-BD12-AB55-7B5A-3568D3AFABB3}"/>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7CEE384F-65BF-5D1B-05EC-AE303B7E7A2E}"/>
              </a:ext>
            </a:extLst>
          </p:cNvPr>
          <p:cNvSpPr>
            <a:spLocks noGrp="1"/>
          </p:cNvSpPr>
          <p:nvPr>
            <p:ph idx="1"/>
          </p:nvPr>
        </p:nvSpPr>
        <p:spPr>
          <a:xfrm>
            <a:off x="1154954" y="2575249"/>
            <a:ext cx="9789854" cy="3444551"/>
          </a:xfrm>
        </p:spPr>
        <p:txBody>
          <a:bodyPr>
            <a:normAutofit/>
          </a:bodyPr>
          <a:lstStyle/>
          <a:p>
            <a:pPr algn="l">
              <a:buFont typeface="Wingdings" panose="05000000000000000000" pitchFamily="2" charset="2"/>
              <a:buChar char="v"/>
            </a:pPr>
            <a:r>
              <a:rPr lang="en-US" sz="2000" b="0" i="0" dirty="0">
                <a:solidFill>
                  <a:schemeClr val="tx2"/>
                </a:solidFill>
                <a:effectLst/>
                <a:latin typeface="Google Sans"/>
              </a:rPr>
              <a:t>What machine learning model was used?</a:t>
            </a:r>
          </a:p>
          <a:p>
            <a:pPr marL="400050" lvl="1" indent="0">
              <a:buNone/>
            </a:pPr>
            <a:r>
              <a:rPr lang="en-US" sz="1800" b="0" i="0" dirty="0">
                <a:solidFill>
                  <a:schemeClr val="tx2"/>
                </a:solidFill>
                <a:effectLst/>
                <a:latin typeface="Google Sans"/>
              </a:rPr>
              <a:t>A simple neural network was used. The neural network has two hidden layers, with 128 nodes in the first layer and 64 nodes in the second layer. The output layer has 10 nodes, one for each digit.</a:t>
            </a:r>
          </a:p>
          <a:p>
            <a:pPr algn="l">
              <a:buFont typeface="Wingdings" panose="05000000000000000000" pitchFamily="2" charset="2"/>
              <a:buChar char="v"/>
            </a:pPr>
            <a:r>
              <a:rPr lang="en-US" sz="2000" b="0" i="0" dirty="0">
                <a:solidFill>
                  <a:schemeClr val="tx2"/>
                </a:solidFill>
                <a:effectLst/>
                <a:latin typeface="Google Sans"/>
              </a:rPr>
              <a:t>How was the model trained?</a:t>
            </a:r>
          </a:p>
          <a:p>
            <a:pPr marL="457200" lvl="1" indent="0">
              <a:buNone/>
            </a:pPr>
            <a:r>
              <a:rPr lang="en-US" sz="1800" b="0" i="0" dirty="0">
                <a:solidFill>
                  <a:schemeClr val="tx2"/>
                </a:solidFill>
                <a:effectLst/>
                <a:latin typeface="Google Sans"/>
              </a:rPr>
              <a:t>The model was trained using the stochastic gradient descent algorithm. The model was trained for 10 epochs, with a batch size of 128.</a:t>
            </a:r>
          </a:p>
          <a:p>
            <a:pPr algn="l">
              <a:buFont typeface="Wingdings" panose="05000000000000000000" pitchFamily="2" charset="2"/>
              <a:buChar char="v"/>
            </a:pPr>
            <a:r>
              <a:rPr lang="en-US" sz="2000" b="0" i="0" dirty="0">
                <a:solidFill>
                  <a:schemeClr val="tx2"/>
                </a:solidFill>
                <a:effectLst/>
                <a:latin typeface="Google Sans"/>
              </a:rPr>
              <a:t>How did the model perform on the training data?</a:t>
            </a:r>
          </a:p>
          <a:p>
            <a:pPr marL="457200" lvl="1" indent="0">
              <a:buNone/>
            </a:pPr>
            <a:r>
              <a:rPr lang="en-US" sz="1800" b="0" i="0" dirty="0">
                <a:solidFill>
                  <a:schemeClr val="tx2"/>
                </a:solidFill>
                <a:effectLst/>
                <a:latin typeface="Google Sans"/>
              </a:rPr>
              <a:t>The model achieved an accuracy of 98.7% on the training data.</a:t>
            </a:r>
          </a:p>
        </p:txBody>
      </p:sp>
    </p:spTree>
    <p:extLst>
      <p:ext uri="{BB962C8B-B14F-4D97-AF65-F5344CB8AC3E}">
        <p14:creationId xmlns:p14="http://schemas.microsoft.com/office/powerpoint/2010/main" val="359399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9CCC-2347-4687-4D54-ED6C44D520A1}"/>
              </a:ext>
            </a:extLst>
          </p:cNvPr>
          <p:cNvSpPr>
            <a:spLocks noGrp="1"/>
          </p:cNvSpPr>
          <p:nvPr>
            <p:ph type="title"/>
          </p:nvPr>
        </p:nvSpPr>
        <p:spPr/>
        <p:txBody>
          <a:bodyPr/>
          <a:lstStyle/>
          <a:p>
            <a:r>
              <a:rPr lang="en-US" dirty="0"/>
              <a:t>Results and discussion</a:t>
            </a:r>
            <a:endParaRPr lang="en-IN" dirty="0"/>
          </a:p>
        </p:txBody>
      </p:sp>
      <p:sp>
        <p:nvSpPr>
          <p:cNvPr id="3" name="Content Placeholder 2">
            <a:extLst>
              <a:ext uri="{FF2B5EF4-FFF2-40B4-BE49-F238E27FC236}">
                <a16:creationId xmlns:a16="http://schemas.microsoft.com/office/drawing/2014/main" id="{12138A30-72DC-9D30-3390-996F5E75852B}"/>
              </a:ext>
            </a:extLst>
          </p:cNvPr>
          <p:cNvSpPr>
            <a:spLocks noGrp="1"/>
          </p:cNvSpPr>
          <p:nvPr>
            <p:ph idx="1"/>
          </p:nvPr>
        </p:nvSpPr>
        <p:spPr>
          <a:xfrm>
            <a:off x="933061" y="2202024"/>
            <a:ext cx="9750489" cy="4208107"/>
          </a:xfrm>
        </p:spPr>
        <p:txBody>
          <a:bodyPr>
            <a:normAutofit fontScale="92500" lnSpcReduction="20000"/>
          </a:bodyPr>
          <a:lstStyle/>
          <a:p>
            <a:pPr algn="l">
              <a:buFont typeface="Wingdings" panose="05000000000000000000" pitchFamily="2" charset="2"/>
              <a:buChar char="Ø"/>
            </a:pPr>
            <a:r>
              <a:rPr lang="en-US" sz="2000" b="0" i="0" dirty="0">
                <a:solidFill>
                  <a:schemeClr val="tx2"/>
                </a:solidFill>
                <a:effectLst/>
                <a:latin typeface="Google Sans"/>
              </a:rPr>
              <a:t>Key findings:</a:t>
            </a:r>
          </a:p>
          <a:p>
            <a:pPr lvl="1" algn="l">
              <a:buFont typeface="Wingdings" panose="05000000000000000000" pitchFamily="2" charset="2"/>
              <a:buChar char="q"/>
            </a:pPr>
            <a:r>
              <a:rPr lang="en-US" sz="1500" b="0" i="0" dirty="0">
                <a:solidFill>
                  <a:schemeClr val="tx2"/>
                </a:solidFill>
                <a:effectLst/>
                <a:latin typeface="Google Sans"/>
              </a:rPr>
              <a:t>A simple neural network can be used to accurately classify handwritten digits from the MNIST dataset.</a:t>
            </a:r>
          </a:p>
          <a:p>
            <a:pPr lvl="1" algn="l">
              <a:buFont typeface="Wingdings" panose="05000000000000000000" pitchFamily="2" charset="2"/>
              <a:buChar char="q"/>
            </a:pPr>
            <a:r>
              <a:rPr lang="en-US" sz="1500" b="0" i="0" dirty="0">
                <a:solidFill>
                  <a:schemeClr val="tx2"/>
                </a:solidFill>
                <a:effectLst/>
                <a:latin typeface="Google Sans"/>
              </a:rPr>
              <a:t>The accuracy of the model can be improved by using a more complex neural network or a different machine learning algorithm.</a:t>
            </a:r>
          </a:p>
          <a:p>
            <a:pPr lvl="1" algn="l">
              <a:buFont typeface="Wingdings" panose="05000000000000000000" pitchFamily="2" charset="2"/>
              <a:buChar char="q"/>
            </a:pPr>
            <a:r>
              <a:rPr lang="en-US" sz="1500" b="0" i="0" dirty="0">
                <a:solidFill>
                  <a:schemeClr val="tx2"/>
                </a:solidFill>
                <a:effectLst/>
                <a:latin typeface="Google Sans"/>
              </a:rPr>
              <a:t>The model is not perfect and can sometimes misclassify images.</a:t>
            </a:r>
          </a:p>
          <a:p>
            <a:pPr algn="l">
              <a:buFont typeface="Wingdings" panose="05000000000000000000" pitchFamily="2" charset="2"/>
              <a:buChar char="Ø"/>
            </a:pPr>
            <a:r>
              <a:rPr lang="en-US" sz="2000" b="0" i="0" dirty="0">
                <a:solidFill>
                  <a:schemeClr val="tx2"/>
                </a:solidFill>
                <a:effectLst/>
                <a:latin typeface="Google Sans"/>
              </a:rPr>
              <a:t>Limitations:</a:t>
            </a:r>
          </a:p>
          <a:p>
            <a:pPr lvl="1" algn="l">
              <a:buFont typeface="Wingdings" panose="05000000000000000000" pitchFamily="2" charset="2"/>
              <a:buChar char="q"/>
            </a:pPr>
            <a:r>
              <a:rPr lang="en-US" sz="1500" b="0" i="0" dirty="0">
                <a:solidFill>
                  <a:schemeClr val="tx2"/>
                </a:solidFill>
                <a:effectLst/>
                <a:latin typeface="Google Sans"/>
              </a:rPr>
              <a:t>The model is only trained on the MNIST dataset. This means that the model may not perform as well on other datasets.</a:t>
            </a:r>
          </a:p>
          <a:p>
            <a:pPr lvl="1" algn="l">
              <a:buFont typeface="Wingdings" panose="05000000000000000000" pitchFamily="2" charset="2"/>
              <a:buChar char="q"/>
            </a:pPr>
            <a:r>
              <a:rPr lang="en-US" sz="1500" b="0" i="0" dirty="0">
                <a:solidFill>
                  <a:schemeClr val="tx2"/>
                </a:solidFill>
                <a:effectLst/>
                <a:latin typeface="Google Sans"/>
              </a:rPr>
              <a:t>The model is not perfect and can sometimes misclassify images.</a:t>
            </a:r>
          </a:p>
          <a:p>
            <a:pPr lvl="1" algn="l">
              <a:buFont typeface="Wingdings" panose="05000000000000000000" pitchFamily="2" charset="2"/>
              <a:buChar char="q"/>
            </a:pPr>
            <a:r>
              <a:rPr lang="en-US" sz="1500" b="0" i="0" dirty="0">
                <a:solidFill>
                  <a:schemeClr val="tx2"/>
                </a:solidFill>
                <a:effectLst/>
                <a:latin typeface="Google Sans"/>
              </a:rPr>
              <a:t>The model is computationally expensive to train.</a:t>
            </a:r>
          </a:p>
          <a:p>
            <a:pPr algn="l">
              <a:buFont typeface="Wingdings" panose="05000000000000000000" pitchFamily="2" charset="2"/>
              <a:buChar char="Ø"/>
            </a:pPr>
            <a:r>
              <a:rPr lang="en-US" sz="2000" b="0" i="0" dirty="0">
                <a:solidFill>
                  <a:schemeClr val="tx2"/>
                </a:solidFill>
                <a:effectLst/>
                <a:latin typeface="Google Sans"/>
              </a:rPr>
              <a:t>Next steps:</a:t>
            </a:r>
          </a:p>
          <a:p>
            <a:pPr lvl="1" algn="l">
              <a:buFont typeface="Wingdings" panose="05000000000000000000" pitchFamily="2" charset="2"/>
              <a:buChar char="q"/>
            </a:pPr>
            <a:r>
              <a:rPr lang="en-US" sz="1500" b="0" i="0" dirty="0">
                <a:solidFill>
                  <a:schemeClr val="tx2"/>
                </a:solidFill>
                <a:effectLst/>
                <a:latin typeface="Google Sans"/>
              </a:rPr>
              <a:t>Continue to improve the accuracy of the model by using a more complex neural network or a different machine learning algorithm.</a:t>
            </a:r>
          </a:p>
          <a:p>
            <a:pPr lvl="1" algn="l">
              <a:buFont typeface="Wingdings" panose="05000000000000000000" pitchFamily="2" charset="2"/>
              <a:buChar char="q"/>
            </a:pPr>
            <a:r>
              <a:rPr lang="en-US" sz="1500" b="0" i="0" dirty="0">
                <a:solidFill>
                  <a:schemeClr val="tx2"/>
                </a:solidFill>
                <a:effectLst/>
                <a:latin typeface="Google Sans"/>
              </a:rPr>
              <a:t>Deploy the model in a production environment.</a:t>
            </a:r>
          </a:p>
          <a:p>
            <a:pPr lvl="1" algn="l">
              <a:buFont typeface="Wingdings" panose="05000000000000000000" pitchFamily="2" charset="2"/>
              <a:buChar char="q"/>
            </a:pPr>
            <a:r>
              <a:rPr lang="en-US" sz="1500" b="0" i="0" dirty="0">
                <a:solidFill>
                  <a:schemeClr val="tx2"/>
                </a:solidFill>
                <a:effectLst/>
                <a:latin typeface="Google Sans"/>
              </a:rPr>
              <a:t>Use the model to create a product that can be used to automate the process of digit recognition.</a:t>
            </a:r>
          </a:p>
        </p:txBody>
      </p:sp>
    </p:spTree>
    <p:extLst>
      <p:ext uri="{BB962C8B-B14F-4D97-AF65-F5344CB8AC3E}">
        <p14:creationId xmlns:p14="http://schemas.microsoft.com/office/powerpoint/2010/main" val="19975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2EAD-9EF5-F7F9-FEFB-048FFB78281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CD6C6D8-78C8-1B37-E5C6-F913B5B4C839}"/>
              </a:ext>
            </a:extLst>
          </p:cNvPr>
          <p:cNvSpPr>
            <a:spLocks noGrp="1"/>
          </p:cNvSpPr>
          <p:nvPr>
            <p:ph idx="1"/>
          </p:nvPr>
        </p:nvSpPr>
        <p:spPr>
          <a:xfrm>
            <a:off x="1073020" y="2192695"/>
            <a:ext cx="10226351" cy="4497354"/>
          </a:xfrm>
        </p:spPr>
        <p:txBody>
          <a:bodyPr>
            <a:normAutofit/>
          </a:bodyPr>
          <a:lstStyle/>
          <a:p>
            <a:pPr algn="l"/>
            <a:r>
              <a:rPr lang="en-US" sz="2000" b="0" i="0" dirty="0">
                <a:solidFill>
                  <a:schemeClr val="tx2"/>
                </a:solidFill>
                <a:effectLst/>
                <a:latin typeface="Google Sans"/>
              </a:rPr>
              <a:t>Summary of the project:</a:t>
            </a:r>
          </a:p>
          <a:p>
            <a:pPr lvl="1">
              <a:buFont typeface="Wingdings" panose="05000000000000000000" pitchFamily="2" charset="2"/>
              <a:buChar char="q"/>
            </a:pPr>
            <a:r>
              <a:rPr lang="en-US" sz="1800" b="0" i="0" dirty="0">
                <a:solidFill>
                  <a:schemeClr val="tx2"/>
                </a:solidFill>
                <a:effectLst/>
                <a:latin typeface="Google Sans"/>
              </a:rPr>
              <a:t>A simple neural network was used to classify handwritten digits from the MNIST dataset.</a:t>
            </a:r>
          </a:p>
          <a:p>
            <a:pPr lvl="1">
              <a:buFont typeface="Wingdings" panose="05000000000000000000" pitchFamily="2" charset="2"/>
              <a:buChar char="q"/>
            </a:pPr>
            <a:r>
              <a:rPr lang="en-US" sz="1800" b="0" i="0" dirty="0">
                <a:solidFill>
                  <a:schemeClr val="tx2"/>
                </a:solidFill>
                <a:effectLst/>
                <a:latin typeface="Google Sans"/>
              </a:rPr>
              <a:t>The model achieved an accuracy of 98.7% on the training data.</a:t>
            </a:r>
          </a:p>
          <a:p>
            <a:pPr lvl="1">
              <a:buFont typeface="Wingdings" panose="05000000000000000000" pitchFamily="2" charset="2"/>
              <a:buChar char="q"/>
            </a:pPr>
            <a:r>
              <a:rPr lang="en-US" sz="1800" b="0" i="0" dirty="0">
                <a:solidFill>
                  <a:schemeClr val="tx2"/>
                </a:solidFill>
                <a:effectLst/>
                <a:latin typeface="Google Sans"/>
              </a:rPr>
              <a:t>The model is not perfect and can sometimes misclassify images.</a:t>
            </a:r>
          </a:p>
          <a:p>
            <a:pPr lvl="1">
              <a:buFont typeface="Wingdings" panose="05000000000000000000" pitchFamily="2" charset="2"/>
              <a:buChar char="q"/>
            </a:pPr>
            <a:r>
              <a:rPr lang="en-US" sz="1800" b="0" i="0" dirty="0">
                <a:solidFill>
                  <a:schemeClr val="tx2"/>
                </a:solidFill>
                <a:effectLst/>
                <a:latin typeface="Google Sans"/>
              </a:rPr>
              <a:t>The model is computationally expensive to train.</a:t>
            </a:r>
          </a:p>
          <a:p>
            <a:pPr algn="l"/>
            <a:r>
              <a:rPr lang="en-US" sz="2000" b="0" i="0" dirty="0">
                <a:solidFill>
                  <a:schemeClr val="tx2"/>
                </a:solidFill>
                <a:effectLst/>
                <a:latin typeface="Google Sans"/>
              </a:rPr>
              <a:t>Recommendations for future work:</a:t>
            </a:r>
          </a:p>
          <a:p>
            <a:pPr lvl="1">
              <a:buFont typeface="Wingdings" panose="05000000000000000000" pitchFamily="2" charset="2"/>
              <a:buChar char="q"/>
            </a:pPr>
            <a:r>
              <a:rPr lang="en-US" sz="1800" b="0" i="0" dirty="0">
                <a:solidFill>
                  <a:schemeClr val="tx2"/>
                </a:solidFill>
                <a:effectLst/>
                <a:latin typeface="Google Sans"/>
              </a:rPr>
              <a:t>Continue to improve the accuracy of the model by using a more complex neural network or a different machine learning algorithm.</a:t>
            </a:r>
          </a:p>
          <a:p>
            <a:pPr lvl="1">
              <a:buFont typeface="Wingdings" panose="05000000000000000000" pitchFamily="2" charset="2"/>
              <a:buChar char="q"/>
            </a:pPr>
            <a:r>
              <a:rPr lang="en-US" sz="1800" b="0" i="0" dirty="0">
                <a:solidFill>
                  <a:schemeClr val="tx2"/>
                </a:solidFill>
                <a:effectLst/>
                <a:latin typeface="Google Sans"/>
              </a:rPr>
              <a:t>Deploy the model in a production environment.</a:t>
            </a:r>
          </a:p>
          <a:p>
            <a:pPr lvl="1">
              <a:buFont typeface="Wingdings" panose="05000000000000000000" pitchFamily="2" charset="2"/>
              <a:buChar char="q"/>
            </a:pPr>
            <a:r>
              <a:rPr lang="en-US" sz="1800" b="0" i="0" dirty="0">
                <a:solidFill>
                  <a:schemeClr val="tx2"/>
                </a:solidFill>
                <a:effectLst/>
                <a:latin typeface="Google Sans"/>
              </a:rPr>
              <a:t>Use the model to create a product that can be used to automate the process of digit recognition.</a:t>
            </a:r>
          </a:p>
          <a:p>
            <a:pPr lvl="1">
              <a:buFont typeface="Wingdings" panose="05000000000000000000" pitchFamily="2" charset="2"/>
              <a:buChar char="q"/>
            </a:pPr>
            <a:r>
              <a:rPr lang="en-US" sz="1800" b="0" i="0" dirty="0">
                <a:solidFill>
                  <a:schemeClr val="tx2"/>
                </a:solidFill>
                <a:effectLst/>
                <a:latin typeface="Google Sans"/>
              </a:rPr>
              <a:t>Explore other datasets to see how the model performs on different types of handwritten digits.</a:t>
            </a:r>
          </a:p>
          <a:p>
            <a:endParaRPr lang="en-IN" sz="2000" dirty="0"/>
          </a:p>
        </p:txBody>
      </p:sp>
    </p:spTree>
    <p:extLst>
      <p:ext uri="{BB962C8B-B14F-4D97-AF65-F5344CB8AC3E}">
        <p14:creationId xmlns:p14="http://schemas.microsoft.com/office/powerpoint/2010/main" val="24594029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TotalTime>
  <Words>614</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Google Sans</vt:lpstr>
      <vt:lpstr>Wingdings</vt:lpstr>
      <vt:lpstr>Wingdings 3</vt:lpstr>
      <vt:lpstr>Ion Boardroom</vt:lpstr>
      <vt:lpstr>Handwritten Digit Recognition with Machine Learning </vt:lpstr>
      <vt:lpstr>Introduction</vt:lpstr>
      <vt:lpstr>Data Exploration</vt:lpstr>
      <vt:lpstr>Modelling</vt:lpstr>
      <vt:lpstr>Results and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 with Machine Learning </dc:title>
  <dc:creator>Surya Kaushik</dc:creator>
  <cp:lastModifiedBy>Surya Kaushik</cp:lastModifiedBy>
  <cp:revision>1</cp:revision>
  <dcterms:created xsi:type="dcterms:W3CDTF">2023-08-05T06:37:50Z</dcterms:created>
  <dcterms:modified xsi:type="dcterms:W3CDTF">2023-08-05T06:56:19Z</dcterms:modified>
</cp:coreProperties>
</file>