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13"/>
  </p:notesMasterIdLst>
  <p:sldIdLst>
    <p:sldId id="257" r:id="rId2"/>
    <p:sldId id="260" r:id="rId3"/>
    <p:sldId id="261" r:id="rId4"/>
    <p:sldId id="259" r:id="rId5"/>
    <p:sldId id="275" r:id="rId6"/>
    <p:sldId id="276" r:id="rId7"/>
    <p:sldId id="277" r:id="rId8"/>
    <p:sldId id="278" r:id="rId9"/>
    <p:sldId id="262" r:id="rId10"/>
    <p:sldId id="274" r:id="rId11"/>
    <p:sldId id="258"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67C37-5E85-4A70-9256-C6E26501C499}">
          <p14:sldIdLst>
            <p14:sldId id="257"/>
          </p14:sldIdLst>
        </p14:section>
        <p14:section name="Untitled Section" id="{EA44FCAF-2FFB-4575-835D-05E0085982B0}">
          <p14:sldIdLst>
            <p14:sldId id="260"/>
            <p14:sldId id="261"/>
            <p14:sldId id="259"/>
            <p14:sldId id="275"/>
            <p14:sldId id="276"/>
            <p14:sldId id="277"/>
            <p14:sldId id="278"/>
            <p14:sldId id="262"/>
            <p14:sldId id="274"/>
            <p14:sldId id="258"/>
          </p14:sldIdLst>
        </p14:section>
      </p14:sectionLst>
    </p:ex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6XKQtq/kVFhaFxgKlFnYZ4bXv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E93253-A568-4064-B2AE-8F7C77E3B05B}">
  <a:tblStyle styleId="{91E93253-A568-4064-B2AE-8F7C77E3B05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660"/>
  </p:normalViewPr>
  <p:slideViewPr>
    <p:cSldViewPr snapToGrid="0">
      <p:cViewPr varScale="1">
        <p:scale>
          <a:sx n="83" d="100"/>
          <a:sy n="83" d="100"/>
        </p:scale>
        <p:origin x="149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2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23"/>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 name="Google Shape;5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
        <p:cNvGrpSpPr/>
        <p:nvPr/>
      </p:nvGrpSpPr>
      <p:grpSpPr>
        <a:xfrm>
          <a:off x="0" y="0"/>
          <a:ext cx="0" cy="0"/>
          <a:chOff x="0" y="0"/>
          <a:chExt cx="0" cy="0"/>
        </a:xfrm>
      </p:grpSpPr>
      <p:sp>
        <p:nvSpPr>
          <p:cNvPr id="31" name="Google Shape;31;p22"/>
          <p:cNvSpPr txBox="1"/>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 name="Google Shape;32;p22"/>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pic>
        <p:nvPicPr>
          <p:cNvPr id="33" name="Google Shape;33;p22"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34" name="Google Shape;34;p22"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35" name="Google Shape;35;p22"/>
          <p:cNvGrpSpPr/>
          <p:nvPr/>
        </p:nvGrpSpPr>
        <p:grpSpPr>
          <a:xfrm>
            <a:off x="6146800" y="0"/>
            <a:ext cx="2997200" cy="876300"/>
            <a:chOff x="6096000" y="3924300"/>
            <a:chExt cx="2997200" cy="876300"/>
          </a:xfrm>
        </p:grpSpPr>
        <p:sp>
          <p:nvSpPr>
            <p:cNvPr id="36" name="Google Shape;36;p22"/>
            <p:cNvSpPr txBox="1"/>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7" name="Google Shape;37;p22"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38" name="Google Shape;38;p22"/>
            <p:cNvSpPr txBox="1"/>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39" name="Google Shape;39;p22"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40" name="Google Shape;40;p22"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41" name="Google Shape;41;p22"/>
          <p:cNvGrpSpPr/>
          <p:nvPr/>
        </p:nvGrpSpPr>
        <p:grpSpPr>
          <a:xfrm>
            <a:off x="6146800" y="0"/>
            <a:ext cx="2997200" cy="876300"/>
            <a:chOff x="6096000" y="3924300"/>
            <a:chExt cx="2997200" cy="876300"/>
          </a:xfrm>
        </p:grpSpPr>
        <p:sp>
          <p:nvSpPr>
            <p:cNvPr id="42" name="Google Shape;42;p22"/>
            <p:cNvSpPr txBox="1"/>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43" name="Google Shape;43;p22"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44" name="Google Shape;44;p22"/>
            <p:cNvSpPr txBox="1"/>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45" name="Google Shape;45;p22"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46" name="Google Shape;46;p2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47" name="Google Shape;47;p22"/>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8" name="Google Shape;4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transition spd="slow">
    <p:wipe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file:///C:\Users\mankt\Pictures\def%20login.jpg" TargetMode="External"/><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file:///C:\Users\mankt\Pictures\def%20mainmenu.jpg"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file:///C:\Users\mankt\Pictures\def%20adminmain.jpg" TargetMode="External"/><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file:///C:\Users\mankt\Pictures\welcome%20to%20blood%20bank%201.jpg"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file:///C:\Users\mankt\Pictures\input%20for%20new%20user%201.jpg" TargetMode="External"/><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file:///C:\Users\mankt\Pictures\input%20for%20new%20user%202.jpg" TargetMode="Externa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000"/>
              <a:buFont typeface="Times New Roman"/>
              <a:buNone/>
            </a:pPr>
            <a:r>
              <a:rPr lang="en-IN" sz="2800" dirty="0">
                <a:solidFill>
                  <a:schemeClr val="bg1"/>
                </a:solidFill>
                <a:latin typeface="Algerian" panose="04020705040A02060702" pitchFamily="82" charset="0"/>
              </a:rPr>
              <a:t> </a:t>
            </a:r>
            <a:r>
              <a:rPr lang="en-IN" sz="3200" dirty="0">
                <a:solidFill>
                  <a:schemeClr val="bg1"/>
                </a:solidFill>
                <a:latin typeface="Algerian" panose="04020705040A02060702" pitchFamily="82" charset="0"/>
              </a:rPr>
              <a:t>PROJECT NAME</a:t>
            </a:r>
            <a:endParaRPr dirty="0">
              <a:solidFill>
                <a:schemeClr val="bg1"/>
              </a:solidFill>
            </a:endParaRPr>
          </a:p>
        </p:txBody>
      </p:sp>
      <p:sp>
        <p:nvSpPr>
          <p:cNvPr id="69" name="Google Shape;69;p2"/>
          <p:cNvSpPr txBox="1">
            <a:spLocks noGrp="1"/>
          </p:cNvSpPr>
          <p:nvPr>
            <p:ph type="body" idx="1"/>
          </p:nvPr>
        </p:nvSpPr>
        <p:spPr>
          <a:xfrm>
            <a:off x="1205845" y="1627746"/>
            <a:ext cx="6477000" cy="1954440"/>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480"/>
              </a:spcBef>
              <a:spcAft>
                <a:spcPts val="0"/>
              </a:spcAft>
              <a:buNone/>
            </a:pPr>
            <a:r>
              <a:rPr lang="en-IN" sz="4000" b="1" dirty="0">
                <a:solidFill>
                  <a:schemeClr val="tx1"/>
                </a:solidFill>
              </a:rPr>
              <a:t>            BLOOD BANK</a:t>
            </a:r>
          </a:p>
          <a:p>
            <a:pPr marL="342900" marR="0" lvl="0" indent="0" algn="just" rtl="0">
              <a:lnSpc>
                <a:spcPct val="100000"/>
              </a:lnSpc>
              <a:spcBef>
                <a:spcPts val="480"/>
              </a:spcBef>
              <a:spcAft>
                <a:spcPts val="0"/>
              </a:spcAft>
              <a:buNone/>
            </a:pPr>
            <a:r>
              <a:rPr lang="en-IN" sz="4000" b="1" dirty="0">
                <a:solidFill>
                  <a:schemeClr val="tx1"/>
                </a:solidFill>
              </a:rPr>
              <a:t>   MANAGEMENT SYSTEM</a:t>
            </a:r>
            <a:endParaRPr sz="4000" b="1" dirty="0">
              <a:solidFill>
                <a:schemeClr val="tx1"/>
              </a:solidFill>
            </a:endParaRPr>
          </a:p>
          <a:p>
            <a:pPr marL="342900" marR="0" lvl="0" indent="-190500" algn="l" rtl="0">
              <a:spcBef>
                <a:spcPts val="480"/>
              </a:spcBef>
              <a:spcAft>
                <a:spcPts val="0"/>
              </a:spcAft>
              <a:buClr>
                <a:schemeClr val="dk1"/>
              </a:buClr>
              <a:buSzPts val="2400"/>
              <a:buFont typeface="Arial"/>
              <a:buNone/>
            </a:pPr>
            <a:r>
              <a:rPr lang="en-IN" sz="2400" b="0" i="0" u="none" dirty="0">
                <a:solidFill>
                  <a:schemeClr val="dk1"/>
                </a:solidFill>
                <a:latin typeface="Times New Roman"/>
                <a:ea typeface="Times New Roman"/>
                <a:cs typeface="Times New Roman"/>
                <a:sym typeface="Times New Roman"/>
              </a:rPr>
              <a:t>                        </a:t>
            </a:r>
            <a:endParaRPr sz="2400" b="0" i="0" u="none" dirty="0">
              <a:solidFill>
                <a:schemeClr val="dk1"/>
              </a:solidFill>
              <a:latin typeface="Times New Roman"/>
              <a:ea typeface="Times New Roman"/>
              <a:cs typeface="Times New Roman"/>
              <a:sym typeface="Times New Roman"/>
            </a:endParaRP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19" descr="Ques2.jpg"/>
          <p:cNvPicPr preferRelativeResize="0">
            <a:picLocks noGrp="1"/>
          </p:cNvPicPr>
          <p:nvPr>
            <p:ph type="body" idx="1"/>
          </p:nvPr>
        </p:nvPicPr>
        <p:blipFill rotWithShape="1">
          <a:blip r:embed="rId3">
            <a:alphaModFix/>
          </a:blip>
          <a:srcRect/>
          <a:stretch/>
        </p:blipFill>
        <p:spPr>
          <a:xfrm>
            <a:off x="828675" y="1371600"/>
            <a:ext cx="7486650" cy="4525962"/>
          </a:xfrm>
          <a:prstGeom prst="rect">
            <a:avLst/>
          </a:prstGeom>
          <a:noFill/>
          <a:ln>
            <a:noFill/>
          </a:ln>
        </p:spPr>
      </p:pic>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000"/>
              <a:buFont typeface="Times New Roman"/>
              <a:buNone/>
            </a:pPr>
            <a:r>
              <a:rPr lang="en-US" b="1" dirty="0">
                <a:latin typeface="Algerian" panose="04020705040A02060702" pitchFamily="82" charset="0"/>
                <a:cs typeface="Times New Roman"/>
                <a:sym typeface="Times New Roman"/>
              </a:rPr>
              <a:t>WORK ALLOTMENT :</a:t>
            </a:r>
            <a:endParaRPr dirty="0">
              <a:latin typeface="Algerian" panose="04020705040A02060702" pitchFamily="82" charset="0"/>
            </a:endParaRPr>
          </a:p>
        </p:txBody>
      </p:sp>
      <p:sp>
        <p:nvSpPr>
          <p:cNvPr id="75" name="Google Shape;75;p3"/>
          <p:cNvSpPr txBox="1">
            <a:spLocks noGrp="1"/>
          </p:cNvSpPr>
          <p:nvPr>
            <p:ph type="body" idx="1"/>
          </p:nvPr>
        </p:nvSpPr>
        <p:spPr>
          <a:xfrm>
            <a:off x="285750" y="1071562"/>
            <a:ext cx="8858250" cy="5529263"/>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0"/>
              </a:spcBef>
              <a:spcAft>
                <a:spcPts val="0"/>
              </a:spcAft>
              <a:buNone/>
            </a:pPr>
            <a:r>
              <a:rPr lang="en-IN" u="sng" dirty="0"/>
              <a:t>PROJECT CREATED BY :            ROLE ALLOTMENT:</a:t>
            </a:r>
          </a:p>
          <a:p>
            <a:pPr marL="342900" marR="0" lvl="0" indent="0" algn="just" rtl="0">
              <a:lnSpc>
                <a:spcPct val="100000"/>
              </a:lnSpc>
              <a:spcBef>
                <a:spcPts val="0"/>
              </a:spcBef>
              <a:spcAft>
                <a:spcPts val="0"/>
              </a:spcAft>
              <a:buNone/>
            </a:pPr>
            <a:r>
              <a:rPr lang="en-IN" sz="2400" dirty="0"/>
              <a:t>1. </a:t>
            </a:r>
            <a:r>
              <a:rPr lang="en-IN" sz="2400" dirty="0" err="1"/>
              <a:t>Ayush</a:t>
            </a:r>
            <a:r>
              <a:rPr lang="en-IN" sz="2400" dirty="0"/>
              <a:t> Kumar Gupta                                1. Idea behind project and</a:t>
            </a:r>
          </a:p>
          <a:p>
            <a:pPr marL="342900" marR="0" lvl="0" indent="0" algn="just" rtl="0">
              <a:lnSpc>
                <a:spcPct val="100000"/>
              </a:lnSpc>
              <a:spcBef>
                <a:spcPts val="0"/>
              </a:spcBef>
              <a:spcAft>
                <a:spcPts val="0"/>
              </a:spcAft>
              <a:buNone/>
            </a:pPr>
            <a:r>
              <a:rPr lang="en-IN" sz="2400" dirty="0"/>
              <a:t>    [Roll no.  2210991425]                                 designing. </a:t>
            </a:r>
          </a:p>
          <a:p>
            <a:pPr marL="857250" marR="0" lvl="0" indent="-514350" algn="just" rtl="0">
              <a:lnSpc>
                <a:spcPct val="100000"/>
              </a:lnSpc>
              <a:spcBef>
                <a:spcPts val="0"/>
              </a:spcBef>
              <a:spcAft>
                <a:spcPts val="0"/>
              </a:spcAft>
              <a:buFont typeface="+mj-lt"/>
              <a:buAutoNum type="arabicPeriod"/>
            </a:pPr>
            <a:endParaRPr sz="2400" dirty="0"/>
          </a:p>
          <a:p>
            <a:pPr marL="342900" marR="0" lvl="0" indent="-190500" algn="l" rtl="0">
              <a:spcBef>
                <a:spcPts val="480"/>
              </a:spcBef>
              <a:spcAft>
                <a:spcPts val="0"/>
              </a:spcAft>
              <a:buClr>
                <a:schemeClr val="dk1"/>
              </a:buClr>
              <a:buSzPts val="2400"/>
              <a:buFont typeface="Arial"/>
              <a:buNone/>
            </a:pPr>
            <a:r>
              <a:rPr lang="en-IN" sz="2400" b="0" i="0" u="none" dirty="0">
                <a:solidFill>
                  <a:schemeClr val="dk1"/>
                </a:solidFill>
                <a:latin typeface="Times New Roman"/>
                <a:ea typeface="Times New Roman"/>
                <a:cs typeface="Times New Roman"/>
                <a:sym typeface="Times New Roman"/>
              </a:rPr>
              <a:t>   2. </a:t>
            </a:r>
            <a:r>
              <a:rPr lang="en-IN" sz="2400" dirty="0" err="1">
                <a:latin typeface="Calibri" panose="020F0502020204030204" pitchFamily="34" charset="0"/>
                <a:ea typeface="Times New Roman"/>
                <a:cs typeface="Calibri" panose="020F0502020204030204" pitchFamily="34" charset="0"/>
                <a:sym typeface="Times New Roman"/>
              </a:rPr>
              <a:t>Ayush</a:t>
            </a:r>
            <a:r>
              <a:rPr lang="en-IN" sz="2400" dirty="0">
                <a:latin typeface="Calibri" panose="020F0502020204030204" pitchFamily="34" charset="0"/>
                <a:ea typeface="Times New Roman"/>
                <a:cs typeface="Calibri" panose="020F0502020204030204" pitchFamily="34" charset="0"/>
                <a:sym typeface="Times New Roman"/>
              </a:rPr>
              <a:t>                                                         2. Code  creation  and   </a:t>
            </a:r>
          </a:p>
          <a:p>
            <a:pPr marL="342900" marR="0" lvl="0" indent="-190500" algn="l" rtl="0">
              <a:spcBef>
                <a:spcPts val="480"/>
              </a:spcBef>
              <a:spcAft>
                <a:spcPts val="0"/>
              </a:spcAft>
              <a:buClr>
                <a:schemeClr val="dk1"/>
              </a:buClr>
              <a:buSzPts val="2400"/>
              <a:buFont typeface="Arial"/>
              <a:buNone/>
            </a:pPr>
            <a:r>
              <a:rPr lang="en-IN" sz="2400" b="0" i="0" u="none" dirty="0">
                <a:solidFill>
                  <a:schemeClr val="dk1"/>
                </a:solidFill>
                <a:latin typeface="Calibri" panose="020F0502020204030204" pitchFamily="34" charset="0"/>
                <a:ea typeface="Times New Roman"/>
                <a:cs typeface="Calibri" panose="020F0502020204030204" pitchFamily="34" charset="0"/>
                <a:sym typeface="Times New Roman"/>
              </a:rPr>
              <a:t>       [Roll no. 2210991418]                                   designing.</a:t>
            </a:r>
          </a:p>
          <a:p>
            <a:pPr marL="342900" marR="0" lvl="0" indent="-190500" algn="l" rtl="0">
              <a:spcBef>
                <a:spcPts val="480"/>
              </a:spcBef>
              <a:spcAft>
                <a:spcPts val="0"/>
              </a:spcAft>
              <a:buClr>
                <a:schemeClr val="dk1"/>
              </a:buClr>
              <a:buSzPts val="2400"/>
              <a:buFont typeface="Arial"/>
              <a:buNone/>
            </a:pPr>
            <a:r>
              <a:rPr lang="en-IN" sz="2400" dirty="0">
                <a:latin typeface="Calibri" panose="020F0502020204030204" pitchFamily="34" charset="0"/>
                <a:ea typeface="Times New Roman"/>
                <a:cs typeface="Calibri" panose="020F0502020204030204" pitchFamily="34" charset="0"/>
                <a:sym typeface="Times New Roman"/>
              </a:rPr>
              <a:t>   </a:t>
            </a:r>
          </a:p>
          <a:p>
            <a:pPr marL="342900" marR="0" lvl="0" indent="-190500" algn="l" rtl="0">
              <a:spcBef>
                <a:spcPts val="480"/>
              </a:spcBef>
              <a:spcAft>
                <a:spcPts val="0"/>
              </a:spcAft>
              <a:buClr>
                <a:schemeClr val="dk1"/>
              </a:buClr>
              <a:buSzPts val="2400"/>
              <a:buFont typeface="Arial"/>
              <a:buNone/>
            </a:pPr>
            <a:r>
              <a:rPr lang="en-IN" sz="2400" b="0" i="0" u="none" dirty="0">
                <a:solidFill>
                  <a:schemeClr val="dk1"/>
                </a:solidFill>
                <a:latin typeface="Calibri" panose="020F0502020204030204" pitchFamily="34" charset="0"/>
                <a:ea typeface="Times New Roman"/>
                <a:cs typeface="Calibri" panose="020F0502020204030204" pitchFamily="34" charset="0"/>
                <a:sym typeface="Times New Roman"/>
              </a:rPr>
              <a:t>    3. Ashutosh Rana.                                        3.Logic building and code</a:t>
            </a:r>
          </a:p>
          <a:p>
            <a:pPr marL="342900" marR="0" lvl="0" indent="-190500" algn="l" rtl="0">
              <a:spcBef>
                <a:spcPts val="480"/>
              </a:spcBef>
              <a:spcAft>
                <a:spcPts val="0"/>
              </a:spcAft>
              <a:buClr>
                <a:schemeClr val="dk1"/>
              </a:buClr>
              <a:buSzPts val="2400"/>
              <a:buFont typeface="Arial"/>
              <a:buNone/>
            </a:pPr>
            <a:r>
              <a:rPr lang="en-IN" sz="2400" dirty="0">
                <a:latin typeface="Calibri" panose="020F0502020204030204" pitchFamily="34" charset="0"/>
                <a:ea typeface="Times New Roman"/>
                <a:cs typeface="Calibri" panose="020F0502020204030204" pitchFamily="34" charset="0"/>
                <a:sym typeface="Times New Roman"/>
              </a:rPr>
              <a:t>        [ Roll no. 2210991409]                                 creation</a:t>
            </a:r>
          </a:p>
          <a:p>
            <a:pPr marL="342900" marR="0" lvl="0" indent="-190500" algn="l" rtl="0">
              <a:spcBef>
                <a:spcPts val="480"/>
              </a:spcBef>
              <a:spcAft>
                <a:spcPts val="0"/>
              </a:spcAft>
              <a:buClr>
                <a:schemeClr val="dk1"/>
              </a:buClr>
              <a:buSzPts val="2400"/>
              <a:buFont typeface="Arial"/>
              <a:buNone/>
            </a:pPr>
            <a:r>
              <a:rPr lang="en-IN" sz="2400" b="0" i="0" u="none" dirty="0">
                <a:solidFill>
                  <a:schemeClr val="dk1"/>
                </a:solidFill>
                <a:latin typeface="Calibri" panose="020F0502020204030204" pitchFamily="34" charset="0"/>
                <a:ea typeface="Times New Roman"/>
                <a:cs typeface="Calibri" panose="020F0502020204030204" pitchFamily="34" charset="0"/>
                <a:sym typeface="Times New Roman"/>
              </a:rPr>
              <a:t>                </a:t>
            </a:r>
          </a:p>
          <a:p>
            <a:pPr marL="342900" marR="0" lvl="0" indent="-190500" algn="l" rtl="0">
              <a:spcBef>
                <a:spcPts val="480"/>
              </a:spcBef>
              <a:spcAft>
                <a:spcPts val="0"/>
              </a:spcAft>
              <a:buClr>
                <a:schemeClr val="dk1"/>
              </a:buClr>
              <a:buSzPts val="2400"/>
              <a:buFont typeface="Arial"/>
              <a:buNone/>
            </a:pPr>
            <a:r>
              <a:rPr lang="en-IN" sz="2400" dirty="0">
                <a:latin typeface="Calibri" panose="020F0502020204030204" pitchFamily="34" charset="0"/>
                <a:ea typeface="Times New Roman"/>
                <a:cs typeface="Calibri" panose="020F0502020204030204" pitchFamily="34" charset="0"/>
                <a:sym typeface="Times New Roman"/>
              </a:rPr>
              <a:t>                                      </a:t>
            </a:r>
            <a:r>
              <a:rPr lang="en-IN" u="sng" dirty="0">
                <a:latin typeface="Calibri" panose="020F0502020204030204" pitchFamily="34" charset="0"/>
                <a:ea typeface="Times New Roman"/>
                <a:cs typeface="Calibri" panose="020F0502020204030204" pitchFamily="34" charset="0"/>
                <a:sym typeface="Times New Roman"/>
              </a:rPr>
              <a:t>PROJECT GUIDED BY:</a:t>
            </a:r>
          </a:p>
          <a:p>
            <a:pPr marL="342900" marR="0" lvl="0" indent="-190500" algn="l" rtl="0">
              <a:spcBef>
                <a:spcPts val="480"/>
              </a:spcBef>
              <a:spcAft>
                <a:spcPts val="0"/>
              </a:spcAft>
              <a:buClr>
                <a:schemeClr val="dk1"/>
              </a:buClr>
              <a:buSzPts val="2400"/>
              <a:buFont typeface="Arial"/>
              <a:buNone/>
            </a:pPr>
            <a:r>
              <a:rPr lang="en-IN" sz="2400" b="0" i="0" u="none" dirty="0">
                <a:solidFill>
                  <a:schemeClr val="dk1"/>
                </a:solidFill>
                <a:latin typeface="Calibri" panose="020F0502020204030204" pitchFamily="34" charset="0"/>
                <a:ea typeface="Times New Roman"/>
                <a:cs typeface="Calibri" panose="020F0502020204030204" pitchFamily="34" charset="0"/>
                <a:sym typeface="Times New Roman"/>
              </a:rPr>
              <a:t>                                              Mrs. </a:t>
            </a:r>
            <a:r>
              <a:rPr lang="en-IN" sz="2400" b="0" i="0" u="none" dirty="0" err="1">
                <a:solidFill>
                  <a:schemeClr val="dk1"/>
                </a:solidFill>
                <a:latin typeface="Calibri" panose="020F0502020204030204" pitchFamily="34" charset="0"/>
                <a:ea typeface="Times New Roman"/>
                <a:cs typeface="Calibri" panose="020F0502020204030204" pitchFamily="34" charset="0"/>
                <a:sym typeface="Times New Roman"/>
              </a:rPr>
              <a:t>Rishu</a:t>
            </a:r>
            <a:r>
              <a:rPr lang="en-IN" sz="2400" b="0" i="0" u="none" dirty="0">
                <a:solidFill>
                  <a:schemeClr val="dk1"/>
                </a:solidFill>
                <a:latin typeface="Calibri" panose="020F0502020204030204" pitchFamily="34" charset="0"/>
                <a:ea typeface="Times New Roman"/>
                <a:cs typeface="Calibri" panose="020F0502020204030204" pitchFamily="34" charset="0"/>
                <a:sym typeface="Times New Roman"/>
              </a:rPr>
              <a:t> Taneja</a:t>
            </a:r>
            <a:endParaRPr sz="2400" b="0" i="0" u="none" dirty="0">
              <a:solidFill>
                <a:schemeClr val="dk1"/>
              </a:solidFill>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000"/>
              <a:buFont typeface="Times New Roman"/>
              <a:buNone/>
            </a:pPr>
            <a:r>
              <a:rPr lang="en-IN" dirty="0">
                <a:latin typeface="Algerian" panose="04020705040A02060702" pitchFamily="82" charset="0"/>
              </a:rPr>
              <a:t>EXISTING SYSTEM :</a:t>
            </a:r>
            <a:endParaRPr dirty="0"/>
          </a:p>
        </p:txBody>
      </p:sp>
      <p:sp>
        <p:nvSpPr>
          <p:cNvPr id="87" name="Google Shape;87;p5"/>
          <p:cNvSpPr txBox="1">
            <a:spLocks noGrp="1"/>
          </p:cNvSpPr>
          <p:nvPr>
            <p:ph type="body" idx="1"/>
          </p:nvPr>
        </p:nvSpPr>
        <p:spPr>
          <a:xfrm>
            <a:off x="285750" y="1071562"/>
            <a:ext cx="8572500" cy="5214937"/>
          </a:xfrm>
          <a:prstGeom prst="rect">
            <a:avLst/>
          </a:prstGeom>
          <a:noFill/>
          <a:ln>
            <a:noFill/>
          </a:ln>
        </p:spPr>
        <p:txBody>
          <a:bodyPr spcFirstLastPara="1" wrap="square" lIns="91425" tIns="45700" rIns="91425" bIns="45700" anchor="t" anchorCtr="0">
            <a:noAutofit/>
          </a:bodyPr>
          <a:lstStyle/>
          <a:p>
            <a:r>
              <a:rPr lang="en-IN" sz="2400" dirty="0"/>
              <a:t>The operation of the blood bank still now is maintained in manual system .</a:t>
            </a:r>
          </a:p>
          <a:p>
            <a:r>
              <a:rPr lang="en-IN" sz="2400" dirty="0"/>
              <a:t>The operation is tedious, time consuming and space consuming.</a:t>
            </a:r>
          </a:p>
          <a:p>
            <a:r>
              <a:rPr lang="en-IN" sz="2400" dirty="0"/>
              <a:t>It creates room for errors as the data is entered manually by the person.</a:t>
            </a:r>
          </a:p>
          <a:p>
            <a:r>
              <a:rPr lang="en-IN" sz="2400" dirty="0"/>
              <a:t>It includes the risk of the documents being lost over years and maintenance of the records is difficult.</a:t>
            </a:r>
          </a:p>
          <a:p>
            <a:r>
              <a:rPr lang="en-IN" sz="2400" dirty="0"/>
              <a:t>The data recorded during testing or while acquiring the details of different aspects of blood bank management system is not so accurate and precise.</a:t>
            </a:r>
          </a:p>
          <a:p>
            <a:r>
              <a:rPr lang="en-IN" sz="2400" dirty="0"/>
              <a:t>Maintaining the stock of blood and the daily transactions without computerisation also poses a challenge</a:t>
            </a:r>
            <a:endParaRPr sz="2400" dirty="0"/>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000"/>
              <a:buFont typeface="Times New Roman"/>
              <a:buNone/>
            </a:pPr>
            <a:r>
              <a:rPr lang="en-IN" dirty="0">
                <a:latin typeface="Algerian" panose="04020705040A02060702" pitchFamily="82" charset="0"/>
              </a:rPr>
              <a:t>PROBLEM  STATEMENT</a:t>
            </a:r>
            <a:r>
              <a:rPr lang="en-US" b="1" dirty="0">
                <a:latin typeface="Times New Roman"/>
                <a:cs typeface="Times New Roman"/>
                <a:sym typeface="Times New Roman"/>
              </a:rPr>
              <a:t> :</a:t>
            </a:r>
            <a:endParaRPr dirty="0"/>
          </a:p>
        </p:txBody>
      </p:sp>
      <p:sp>
        <p:nvSpPr>
          <p:cNvPr id="93" name="Google Shape;93;p6"/>
          <p:cNvSpPr txBox="1">
            <a:spLocks noGrp="1"/>
          </p:cNvSpPr>
          <p:nvPr>
            <p:ph type="body" idx="1"/>
          </p:nvPr>
        </p:nvSpPr>
        <p:spPr>
          <a:xfrm>
            <a:off x="285750" y="1071562"/>
            <a:ext cx="8572500" cy="5214937"/>
          </a:xfrm>
          <a:prstGeom prst="rect">
            <a:avLst/>
          </a:prstGeom>
          <a:noFill/>
          <a:ln>
            <a:noFill/>
          </a:ln>
        </p:spPr>
        <p:txBody>
          <a:bodyPr spcFirstLastPara="1" wrap="square" lIns="91425" tIns="45700" rIns="91425" bIns="45700" anchor="t" anchorCtr="0">
            <a:noAutofit/>
          </a:bodyPr>
          <a:lstStyle/>
          <a:p>
            <a:r>
              <a:rPr lang="en-IN" sz="2800" dirty="0"/>
              <a:t>Scarcity of rare blood group.</a:t>
            </a:r>
          </a:p>
          <a:p>
            <a:r>
              <a:rPr lang="en-IN" sz="2800" dirty="0"/>
              <a:t>Unavailability of blood during emergency.</a:t>
            </a:r>
          </a:p>
          <a:p>
            <a:r>
              <a:rPr lang="en-IN" sz="2800" dirty="0"/>
              <a:t>Less awareness among people about blood donation and blood transfusion.</a:t>
            </a:r>
          </a:p>
          <a:p>
            <a:r>
              <a:rPr lang="en-IN" sz="2800" dirty="0"/>
              <a:t>Deaths due to lack of blood during operations.</a:t>
            </a:r>
          </a:p>
          <a:p>
            <a:r>
              <a:rPr lang="en-IN" sz="2800" dirty="0"/>
              <a:t>This project aims to make all the procedures automated so that  it can be more fast and accurate.</a:t>
            </a:r>
          </a:p>
          <a:p>
            <a:r>
              <a:rPr lang="en-IN" sz="2800" dirty="0"/>
              <a:t>This project is a software to manage all these cumbersome jobs.</a:t>
            </a:r>
          </a:p>
          <a:p>
            <a:pPr marL="152400" marR="0" lvl="0" indent="0" algn="l" rtl="0">
              <a:spcBef>
                <a:spcPts val="480"/>
              </a:spcBef>
              <a:spcAft>
                <a:spcPts val="0"/>
              </a:spcAft>
              <a:buClr>
                <a:schemeClr val="dk1"/>
              </a:buClr>
              <a:buSzPts val="2400"/>
              <a:buFont typeface="Arial"/>
              <a:buNone/>
            </a:pPr>
            <a:endParaRPr sz="2400" b="0" i="0" u="none" dirty="0">
              <a:solidFill>
                <a:schemeClr val="dk1"/>
              </a:solidFill>
              <a:latin typeface="Times New Roman"/>
              <a:ea typeface="Times New Roman"/>
              <a:cs typeface="Times New Roman"/>
              <a:sym typeface="Times New Roman"/>
            </a:endParaRPr>
          </a:p>
        </p:txBody>
      </p:sp>
      <p:sp>
        <p:nvSpPr>
          <p:cNvPr id="94" name="Google Shape;94;p6"/>
          <p:cNvSpPr txBox="1"/>
          <p:nvPr/>
        </p:nvSpPr>
        <p:spPr>
          <a:xfrm>
            <a:off x="3214687" y="5429250"/>
            <a:ext cx="34290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endParaRPr/>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000"/>
              <a:buFont typeface="Times New Roman"/>
              <a:buNone/>
            </a:pPr>
            <a:r>
              <a:rPr lang="en-IN" dirty="0"/>
              <a:t> </a:t>
            </a:r>
            <a:r>
              <a:rPr lang="en-IN" u="sng" dirty="0">
                <a:solidFill>
                  <a:schemeClr val="tx1"/>
                </a:solidFill>
                <a:latin typeface="Algerian" panose="04020705040A02060702" pitchFamily="82" charset="0"/>
              </a:rPr>
              <a:t>project details </a:t>
            </a:r>
            <a:r>
              <a:rPr lang="en-IN" dirty="0">
                <a:latin typeface="Algerian" panose="04020705040A02060702" pitchFamily="82" charset="0"/>
              </a:rPr>
              <a:t>:</a:t>
            </a:r>
            <a:endParaRPr dirty="0"/>
          </a:p>
        </p:txBody>
      </p:sp>
      <p:sp>
        <p:nvSpPr>
          <p:cNvPr id="81" name="Google Shape;81;p4"/>
          <p:cNvSpPr txBox="1">
            <a:spLocks noGrp="1"/>
          </p:cNvSpPr>
          <p:nvPr>
            <p:ph type="body" idx="1"/>
          </p:nvPr>
        </p:nvSpPr>
        <p:spPr>
          <a:xfrm>
            <a:off x="171450" y="1071562"/>
            <a:ext cx="8686800" cy="6624638"/>
          </a:xfrm>
          <a:prstGeom prst="rect">
            <a:avLst/>
          </a:prstGeom>
          <a:noFill/>
          <a:ln>
            <a:noFill/>
          </a:ln>
        </p:spPr>
        <p:txBody>
          <a:bodyPr spcFirstLastPara="1" wrap="square" lIns="91425" tIns="45700" rIns="91425" bIns="45700" anchor="t" anchorCtr="0">
            <a:noAutofit/>
          </a:bodyPr>
          <a:lstStyle/>
          <a:p>
            <a:pPr marL="514350" indent="-514350">
              <a:buFont typeface="+mj-lt"/>
              <a:buAutoNum type="romanLcPeriod"/>
            </a:pPr>
            <a:r>
              <a:rPr lang="en-IN" sz="2800" dirty="0"/>
              <a:t>The project blood bank management system is a project that is designed for the blood bank to gather blood  from various sources and distribute it to the needy people who have high requirement for it.</a:t>
            </a:r>
          </a:p>
          <a:p>
            <a:pPr marL="514350" indent="-514350">
              <a:buFont typeface="+mj-lt"/>
              <a:buAutoNum type="romanLcPeriod"/>
            </a:pPr>
            <a:r>
              <a:rPr lang="en-IN" sz="2800" dirty="0"/>
              <a:t>The software is designed to handle the daily transactions of the  blood bank and search the details when required.</a:t>
            </a:r>
          </a:p>
          <a:p>
            <a:pPr marL="514350" indent="-514350">
              <a:buFont typeface="+mj-lt"/>
              <a:buAutoNum type="romanLcPeriod"/>
            </a:pPr>
            <a:r>
              <a:rPr lang="en-IN" sz="2800" dirty="0"/>
              <a:t>It also helps to register the details of donors as well as blood collection details.</a:t>
            </a:r>
          </a:p>
          <a:p>
            <a:pPr marL="514350" indent="-514350">
              <a:buFont typeface="+mj-lt"/>
              <a:buAutoNum type="romanLcPeriod"/>
            </a:pPr>
            <a:r>
              <a:rPr lang="en-IN" sz="2800" dirty="0"/>
              <a:t>This software application can suit the needs of all the blood  bank requirement in the course of future.</a:t>
            </a:r>
          </a:p>
          <a:p>
            <a:pPr marL="342900" marR="0" lvl="0" indent="0" algn="just" rtl="0">
              <a:lnSpc>
                <a:spcPct val="100000"/>
              </a:lnSpc>
              <a:spcBef>
                <a:spcPts val="480"/>
              </a:spcBef>
              <a:spcAft>
                <a:spcPts val="0"/>
              </a:spcAft>
              <a:buNone/>
            </a:pPr>
            <a:endParaRPr dirty="0"/>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988D1-92BE-560B-0C09-6E5326816AEA}"/>
              </a:ext>
            </a:extLst>
          </p:cNvPr>
          <p:cNvSpPr>
            <a:spLocks noGrp="1"/>
          </p:cNvSpPr>
          <p:nvPr>
            <p:ph type="title"/>
          </p:nvPr>
        </p:nvSpPr>
        <p:spPr/>
        <p:txBody>
          <a:bodyPr/>
          <a:lstStyle/>
          <a:p>
            <a:pPr algn="l"/>
            <a:r>
              <a:rPr lang="en-IN" dirty="0">
                <a:latin typeface="Algerian" panose="04020705040A02060702" pitchFamily="82" charset="0"/>
              </a:rPr>
              <a:t>Source code </a:t>
            </a:r>
            <a:r>
              <a:rPr lang="en-IN" dirty="0"/>
              <a:t>:</a:t>
            </a:r>
          </a:p>
        </p:txBody>
      </p:sp>
      <p:sp>
        <p:nvSpPr>
          <p:cNvPr id="3" name="Text Placeholder 2">
            <a:extLst>
              <a:ext uri="{FF2B5EF4-FFF2-40B4-BE49-F238E27FC236}">
                <a16:creationId xmlns:a16="http://schemas.microsoft.com/office/drawing/2014/main" id="{893E9602-7067-ABC3-749C-DB958B2FB5AA}"/>
              </a:ext>
            </a:extLst>
          </p:cNvPr>
          <p:cNvSpPr>
            <a:spLocks noGrp="1"/>
          </p:cNvSpPr>
          <p:nvPr>
            <p:ph type="body" idx="1"/>
          </p:nvPr>
        </p:nvSpPr>
        <p:spPr>
          <a:xfrm rot="10623225" flipV="1">
            <a:off x="7672646" y="2806916"/>
            <a:ext cx="58189" cy="187354"/>
          </a:xfrm>
        </p:spPr>
        <p:txBody>
          <a:bodyPr/>
          <a:lstStyle/>
          <a:p>
            <a:pPr marL="114300" indent="0">
              <a:buNone/>
            </a:pPr>
            <a:endParaRPr lang="en-IN" dirty="0"/>
          </a:p>
        </p:txBody>
      </p:sp>
      <p:pic>
        <p:nvPicPr>
          <p:cNvPr id="5" name="Picture 4">
            <a:extLst>
              <a:ext uri="{FF2B5EF4-FFF2-40B4-BE49-F238E27FC236}">
                <a16:creationId xmlns:a16="http://schemas.microsoft.com/office/drawing/2014/main" id="{7B12DAA4-CF56-ECF9-137A-65F9E3FB328D}"/>
              </a:ext>
            </a:extLst>
          </p:cNvPr>
          <p:cNvPicPr>
            <a:picLocks noChangeAspect="1"/>
          </p:cNvPicPr>
          <p:nvPr/>
        </p:nvPicPr>
        <p:blipFill>
          <a:blip r:embed="rId2" r:link="rId3"/>
          <a:stretch>
            <a:fillRect/>
          </a:stretch>
        </p:blipFill>
        <p:spPr>
          <a:xfrm>
            <a:off x="-9287" y="980901"/>
            <a:ext cx="4149041" cy="4048300"/>
          </a:xfrm>
          <a:prstGeom prst="rect">
            <a:avLst/>
          </a:prstGeom>
        </p:spPr>
      </p:pic>
      <p:pic>
        <p:nvPicPr>
          <p:cNvPr id="7" name="Picture 6">
            <a:extLst>
              <a:ext uri="{FF2B5EF4-FFF2-40B4-BE49-F238E27FC236}">
                <a16:creationId xmlns:a16="http://schemas.microsoft.com/office/drawing/2014/main" id="{D989990C-B8A7-8329-C5DC-ED63E4EE0761}"/>
              </a:ext>
            </a:extLst>
          </p:cNvPr>
          <p:cNvPicPr>
            <a:picLocks noChangeAspect="1"/>
          </p:cNvPicPr>
          <p:nvPr/>
        </p:nvPicPr>
        <p:blipFill>
          <a:blip r:embed="rId4" r:link="rId5"/>
          <a:stretch>
            <a:fillRect/>
          </a:stretch>
        </p:blipFill>
        <p:spPr>
          <a:xfrm>
            <a:off x="4139754" y="2317866"/>
            <a:ext cx="4983214" cy="4481944"/>
          </a:xfrm>
          <a:prstGeom prst="rect">
            <a:avLst/>
          </a:prstGeom>
        </p:spPr>
      </p:pic>
    </p:spTree>
    <p:extLst>
      <p:ext uri="{BB962C8B-B14F-4D97-AF65-F5344CB8AC3E}">
        <p14:creationId xmlns:p14="http://schemas.microsoft.com/office/powerpoint/2010/main" val="277559780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D84C-B72F-15D7-51A8-BC2FCC79EBE9}"/>
              </a:ext>
            </a:extLst>
          </p:cNvPr>
          <p:cNvSpPr>
            <a:spLocks noGrp="1"/>
          </p:cNvSpPr>
          <p:nvPr>
            <p:ph type="title"/>
          </p:nvPr>
        </p:nvSpPr>
        <p:spPr/>
        <p:txBody>
          <a:bodyPr/>
          <a:lstStyle/>
          <a:p>
            <a:pPr algn="l"/>
            <a:endParaRPr lang="en-IN" dirty="0"/>
          </a:p>
        </p:txBody>
      </p:sp>
      <p:sp>
        <p:nvSpPr>
          <p:cNvPr id="3" name="Text Placeholder 2">
            <a:extLst>
              <a:ext uri="{FF2B5EF4-FFF2-40B4-BE49-F238E27FC236}">
                <a16:creationId xmlns:a16="http://schemas.microsoft.com/office/drawing/2014/main" id="{9DBEEA1C-CF4F-71BE-51A2-FC9343D4A04C}"/>
              </a:ext>
            </a:extLst>
          </p:cNvPr>
          <p:cNvSpPr>
            <a:spLocks noGrp="1"/>
          </p:cNvSpPr>
          <p:nvPr>
            <p:ph type="body" idx="1"/>
          </p:nvPr>
        </p:nvSpPr>
        <p:spPr>
          <a:xfrm>
            <a:off x="6477000" y="3225801"/>
            <a:ext cx="2048932" cy="1173160"/>
          </a:xfrm>
        </p:spPr>
        <p:txBody>
          <a:bodyPr/>
          <a:lstStyle/>
          <a:p>
            <a:endParaRPr lang="en-IN" dirty="0"/>
          </a:p>
        </p:txBody>
      </p:sp>
      <p:pic>
        <p:nvPicPr>
          <p:cNvPr id="7" name="Picture 6">
            <a:extLst>
              <a:ext uri="{FF2B5EF4-FFF2-40B4-BE49-F238E27FC236}">
                <a16:creationId xmlns:a16="http://schemas.microsoft.com/office/drawing/2014/main" id="{79C58D3A-F466-7D93-8E1A-21C63D6433DA}"/>
              </a:ext>
            </a:extLst>
          </p:cNvPr>
          <p:cNvPicPr>
            <a:picLocks noChangeAspect="1"/>
          </p:cNvPicPr>
          <p:nvPr/>
        </p:nvPicPr>
        <p:blipFill>
          <a:blip r:embed="rId2" r:link="rId3"/>
          <a:stretch>
            <a:fillRect/>
          </a:stretch>
        </p:blipFill>
        <p:spPr>
          <a:xfrm>
            <a:off x="33903" y="838200"/>
            <a:ext cx="3981994" cy="4274127"/>
          </a:xfrm>
          <a:prstGeom prst="rect">
            <a:avLst/>
          </a:prstGeom>
        </p:spPr>
      </p:pic>
      <p:pic>
        <p:nvPicPr>
          <p:cNvPr id="9" name="Picture 8">
            <a:extLst>
              <a:ext uri="{FF2B5EF4-FFF2-40B4-BE49-F238E27FC236}">
                <a16:creationId xmlns:a16="http://schemas.microsoft.com/office/drawing/2014/main" id="{59411F52-E0BE-7A10-81B4-936894D40E8F}"/>
              </a:ext>
            </a:extLst>
          </p:cNvPr>
          <p:cNvPicPr>
            <a:picLocks noChangeAspect="1"/>
          </p:cNvPicPr>
          <p:nvPr/>
        </p:nvPicPr>
        <p:blipFill>
          <a:blip r:embed="rId4" r:link="rId5"/>
          <a:stretch>
            <a:fillRect/>
          </a:stretch>
        </p:blipFill>
        <p:spPr>
          <a:xfrm>
            <a:off x="4015897" y="838200"/>
            <a:ext cx="4314305" cy="5853130"/>
          </a:xfrm>
          <a:prstGeom prst="rect">
            <a:avLst/>
          </a:prstGeom>
        </p:spPr>
      </p:pic>
    </p:spTree>
    <p:extLst>
      <p:ext uri="{BB962C8B-B14F-4D97-AF65-F5344CB8AC3E}">
        <p14:creationId xmlns:p14="http://schemas.microsoft.com/office/powerpoint/2010/main" val="300541755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C201-CBA9-B931-7FE2-C3B7431BAAEC}"/>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FFB99982-C9BC-8221-6629-32B5A076F82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E94FC9EF-7553-2166-2900-F8242732F94B}"/>
              </a:ext>
            </a:extLst>
          </p:cNvPr>
          <p:cNvPicPr>
            <a:picLocks noChangeAspect="1"/>
          </p:cNvPicPr>
          <p:nvPr/>
        </p:nvPicPr>
        <p:blipFill>
          <a:blip r:embed="rId2"/>
          <a:stretch>
            <a:fillRect/>
          </a:stretch>
        </p:blipFill>
        <p:spPr>
          <a:xfrm>
            <a:off x="1446414" y="1371600"/>
            <a:ext cx="5594465" cy="4545503"/>
          </a:xfrm>
          <a:prstGeom prst="rect">
            <a:avLst/>
          </a:prstGeom>
        </p:spPr>
      </p:pic>
    </p:spTree>
    <p:extLst>
      <p:ext uri="{BB962C8B-B14F-4D97-AF65-F5344CB8AC3E}">
        <p14:creationId xmlns:p14="http://schemas.microsoft.com/office/powerpoint/2010/main" val="298379772"/>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01B9-7804-0944-8D98-AEF7F0C6D11B}"/>
              </a:ext>
            </a:extLst>
          </p:cNvPr>
          <p:cNvSpPr>
            <a:spLocks noGrp="1"/>
          </p:cNvSpPr>
          <p:nvPr>
            <p:ph type="title"/>
          </p:nvPr>
        </p:nvSpPr>
        <p:spPr/>
        <p:txBody>
          <a:bodyPr/>
          <a:lstStyle/>
          <a:p>
            <a:pPr algn="l"/>
            <a:r>
              <a:rPr lang="en-IN" dirty="0">
                <a:latin typeface="Algerian" panose="04020705040A02060702" pitchFamily="82" charset="0"/>
              </a:rPr>
              <a:t>INPUT IN TERMINAL : for new user</a:t>
            </a:r>
          </a:p>
        </p:txBody>
      </p:sp>
      <p:sp>
        <p:nvSpPr>
          <p:cNvPr id="3" name="Text Placeholder 2">
            <a:extLst>
              <a:ext uri="{FF2B5EF4-FFF2-40B4-BE49-F238E27FC236}">
                <a16:creationId xmlns:a16="http://schemas.microsoft.com/office/drawing/2014/main" id="{FC3152DE-B19D-212E-BEAC-836AF62D5F0A}"/>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79B2B5B2-F8A4-1C9A-4923-5FEC4E8CAA43}"/>
              </a:ext>
            </a:extLst>
          </p:cNvPr>
          <p:cNvPicPr>
            <a:picLocks noChangeAspect="1"/>
          </p:cNvPicPr>
          <p:nvPr/>
        </p:nvPicPr>
        <p:blipFill>
          <a:blip r:embed="rId2" r:link="rId3"/>
          <a:stretch>
            <a:fillRect/>
          </a:stretch>
        </p:blipFill>
        <p:spPr>
          <a:xfrm>
            <a:off x="0" y="984740"/>
            <a:ext cx="5761000" cy="4912822"/>
          </a:xfrm>
          <a:prstGeom prst="rect">
            <a:avLst/>
          </a:prstGeom>
        </p:spPr>
      </p:pic>
      <p:pic>
        <p:nvPicPr>
          <p:cNvPr id="7" name="Picture 6">
            <a:extLst>
              <a:ext uri="{FF2B5EF4-FFF2-40B4-BE49-F238E27FC236}">
                <a16:creationId xmlns:a16="http://schemas.microsoft.com/office/drawing/2014/main" id="{B377D247-2026-4A19-A398-3CB0945EA258}"/>
              </a:ext>
            </a:extLst>
          </p:cNvPr>
          <p:cNvPicPr>
            <a:picLocks noChangeAspect="1"/>
          </p:cNvPicPr>
          <p:nvPr/>
        </p:nvPicPr>
        <p:blipFill>
          <a:blip r:embed="rId4" r:link="rId5"/>
          <a:stretch>
            <a:fillRect/>
          </a:stretch>
        </p:blipFill>
        <p:spPr>
          <a:xfrm>
            <a:off x="3963904" y="2493818"/>
            <a:ext cx="5180096" cy="4207279"/>
          </a:xfrm>
          <a:prstGeom prst="rect">
            <a:avLst/>
          </a:prstGeom>
        </p:spPr>
      </p:pic>
    </p:spTree>
    <p:extLst>
      <p:ext uri="{BB962C8B-B14F-4D97-AF65-F5344CB8AC3E}">
        <p14:creationId xmlns:p14="http://schemas.microsoft.com/office/powerpoint/2010/main" val="2755968475"/>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3000"/>
              <a:buFont typeface="Times New Roman"/>
              <a:buNone/>
            </a:pPr>
            <a:r>
              <a:rPr lang="en-IN" dirty="0">
                <a:latin typeface="Algerian" panose="04020705040A02060702" pitchFamily="82" charset="0"/>
              </a:rPr>
              <a:t> </a:t>
            </a:r>
            <a:r>
              <a:rPr lang="en-IN" sz="3200" dirty="0">
                <a:latin typeface="Algerian" panose="04020705040A02060702" pitchFamily="82" charset="0"/>
              </a:rPr>
              <a:t>future  scope :</a:t>
            </a:r>
            <a:endParaRPr dirty="0"/>
          </a:p>
        </p:txBody>
      </p:sp>
      <p:sp>
        <p:nvSpPr>
          <p:cNvPr id="100" name="Google Shape;100;p7"/>
          <p:cNvSpPr txBox="1">
            <a:spLocks noGrp="1"/>
          </p:cNvSpPr>
          <p:nvPr>
            <p:ph type="body" idx="1"/>
          </p:nvPr>
        </p:nvSpPr>
        <p:spPr>
          <a:xfrm>
            <a:off x="285750" y="1071562"/>
            <a:ext cx="8572500" cy="5214937"/>
          </a:xfrm>
          <a:prstGeom prst="rect">
            <a:avLst/>
          </a:prstGeom>
          <a:noFill/>
          <a:ln>
            <a:noFill/>
          </a:ln>
        </p:spPr>
        <p:txBody>
          <a:bodyPr spcFirstLastPara="1" wrap="square" lIns="91425" tIns="45700" rIns="91425" bIns="45700" anchor="t" anchorCtr="0">
            <a:noAutofit/>
          </a:bodyPr>
          <a:lstStyle/>
          <a:p>
            <a:r>
              <a:rPr lang="en-IN" sz="2800" dirty="0"/>
              <a:t>In Future we will create an </a:t>
            </a:r>
            <a:r>
              <a:rPr lang="en-IN" sz="2800"/>
              <a:t>GUI.</a:t>
            </a:r>
          </a:p>
          <a:p>
            <a:r>
              <a:rPr lang="en-IN" sz="2800"/>
              <a:t>We </a:t>
            </a:r>
            <a:r>
              <a:rPr lang="en-IN" sz="2800" dirty="0"/>
              <a:t>will try to make a navigation based system through which user can check the availability of required blood in the nearest blood bank.</a:t>
            </a:r>
          </a:p>
          <a:p>
            <a:r>
              <a:rPr lang="en-IN" sz="2800" dirty="0"/>
              <a:t>We will try to add delivery services and tracking options ,so that blood can be provided to the patients  who are in urgent need of it.</a:t>
            </a:r>
          </a:p>
          <a:p>
            <a:r>
              <a:rPr lang="en-IN" sz="2800" dirty="0"/>
              <a:t>We will try to collaborate with hospitals all over India so that more blood banks can be connected to each other, which will further help in collecting and providing required blood in the shortest possible time.</a:t>
            </a:r>
          </a:p>
          <a:p>
            <a:pPr marL="0" indent="0">
              <a:buNone/>
            </a:pPr>
            <a:endParaRPr lang="en-IN" dirty="0"/>
          </a:p>
          <a:p>
            <a:pPr marL="342900" marR="0" lvl="0" indent="0" algn="just" rtl="0">
              <a:lnSpc>
                <a:spcPct val="100000"/>
              </a:lnSpc>
              <a:spcBef>
                <a:spcPts val="480"/>
              </a:spcBef>
              <a:spcAft>
                <a:spcPts val="0"/>
              </a:spcAft>
              <a:buNone/>
            </a:pPr>
            <a:endParaRPr dirty="0"/>
          </a:p>
        </p:txBody>
      </p:sp>
    </p:spTree>
  </p:cSld>
  <p:clrMapOvr>
    <a:masterClrMapping/>
  </p:clrMapOvr>
  <p:transition spd="slow">
    <p:wipe dir="r"/>
  </p:transition>
</p:sld>
</file>

<file path=ppt/theme/theme1.xml><?xml version="1.0" encoding="utf-8"?>
<a:theme xmlns:a="http://schemas.openxmlformats.org/drawingml/2006/main" name="1_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466</Words>
  <Application>Microsoft Office PowerPoint</Application>
  <PresentationFormat>On-screen Show (4:3)</PresentationFormat>
  <Paragraphs>43</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Calibri</vt:lpstr>
      <vt:lpstr>Times New Roman</vt:lpstr>
      <vt:lpstr>1_Theme1</vt:lpstr>
      <vt:lpstr> PROJECT NAME</vt:lpstr>
      <vt:lpstr>EXISTING SYSTEM :</vt:lpstr>
      <vt:lpstr>PROBLEM  STATEMENT :</vt:lpstr>
      <vt:lpstr> project details :</vt:lpstr>
      <vt:lpstr>Source code :</vt:lpstr>
      <vt:lpstr>PowerPoint Presentation</vt:lpstr>
      <vt:lpstr>PowerPoint Presentation</vt:lpstr>
      <vt:lpstr>INPUT IN TERMINAL : for new user</vt:lpstr>
      <vt:lpstr> future  scope :</vt:lpstr>
      <vt:lpstr>PowerPoint Presentation</vt:lpstr>
      <vt:lpstr>WORK ALLOTMENT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Kalpna Guleria</dc:creator>
  <cp:lastModifiedBy>Ayush gupta</cp:lastModifiedBy>
  <cp:revision>8</cp:revision>
  <dcterms:created xsi:type="dcterms:W3CDTF">2017-12-11T08:15:05Z</dcterms:created>
  <dcterms:modified xsi:type="dcterms:W3CDTF">2022-12-22T07:39:09Z</dcterms:modified>
</cp:coreProperties>
</file>