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67" r:id="rId5"/>
    <p:sldId id="259" r:id="rId6"/>
    <p:sldId id="268" r:id="rId7"/>
    <p:sldId id="260" r:id="rId8"/>
    <p:sldId id="269" r:id="rId9"/>
    <p:sldId id="270" r:id="rId10"/>
    <p:sldId id="271" r:id="rId11"/>
    <p:sldId id="272" r:id="rId12"/>
    <p:sldId id="265" r:id="rId13"/>
    <p:sldId id="266" r:id="rId14"/>
    <p:sldId id="262" r:id="rId15"/>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890151545"/>
      </p:ext>
    </p:extLst>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2" name="Shape 91"/>
          <p:cNvSpPr/>
          <p:nvPr/>
        </p:nvSpPr>
        <p:spPr>
          <a:xfrm>
            <a:off x="205025" y="820525"/>
            <a:ext cx="2188854" cy="85712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2400" dirty="0" smtClean="0">
                <a:latin typeface="Times New Roman" panose="02020603050405020304" pitchFamily="18" charset="0"/>
                <a:cs typeface="Times New Roman" panose="02020603050405020304" pitchFamily="18" charset="0"/>
              </a:rPr>
              <a:t>Statistical Tests</a:t>
            </a:r>
            <a:r>
              <a:rPr lang="en-US" sz="14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endParaRPr lang="en-US" sz="1400" dirty="0" smtClean="0">
              <a:latin typeface="Times New Roman" panose="02020603050405020304" pitchFamily="18" charset="0"/>
              <a:cs typeface="Times New Roman" panose="02020603050405020304" pitchFamily="18" charset="0"/>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7" name="Picture 6"/>
          <p:cNvPicPr>
            <a:picLocks noChangeAspect="1"/>
          </p:cNvPicPr>
          <p:nvPr/>
        </p:nvPicPr>
        <p:blipFill>
          <a:blip r:embed="rId2"/>
          <a:stretch>
            <a:fillRect/>
          </a:stretch>
        </p:blipFill>
        <p:spPr>
          <a:xfrm>
            <a:off x="133916" y="1790308"/>
            <a:ext cx="5219700" cy="590550"/>
          </a:xfrm>
          <a:prstGeom prst="rect">
            <a:avLst/>
          </a:prstGeom>
        </p:spPr>
      </p:pic>
      <p:pic>
        <p:nvPicPr>
          <p:cNvPr id="8" name="Picture 7"/>
          <p:cNvPicPr>
            <a:picLocks noChangeAspect="1"/>
          </p:cNvPicPr>
          <p:nvPr/>
        </p:nvPicPr>
        <p:blipFill>
          <a:blip r:embed="rId3"/>
          <a:stretch>
            <a:fillRect/>
          </a:stretch>
        </p:blipFill>
        <p:spPr>
          <a:xfrm>
            <a:off x="205025" y="3642245"/>
            <a:ext cx="5391150" cy="542925"/>
          </a:xfrm>
          <a:prstGeom prst="rect">
            <a:avLst/>
          </a:prstGeom>
        </p:spPr>
      </p:pic>
      <p:sp>
        <p:nvSpPr>
          <p:cNvPr id="2" name="TextBox 1"/>
          <p:cNvSpPr txBox="1"/>
          <p:nvPr/>
        </p:nvSpPr>
        <p:spPr>
          <a:xfrm>
            <a:off x="205025" y="1446804"/>
            <a:ext cx="3739794"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smtClean="0">
                <a:ln>
                  <a:noFill/>
                </a:ln>
                <a:solidFill>
                  <a:srgbClr val="000000"/>
                </a:solidFill>
                <a:effectLst/>
                <a:uFillTx/>
                <a:latin typeface="+mn-lt"/>
                <a:ea typeface="+mn-ea"/>
                <a:cs typeface="+mn-cs"/>
                <a:sym typeface="Arial"/>
              </a:rPr>
              <a:t>Wealth</a:t>
            </a:r>
            <a:r>
              <a:rPr kumimoji="0" lang="en-IN" sz="1400" b="0" i="0" u="none" strike="noStrike" cap="none" spc="0" normalizeH="0" dirty="0" smtClean="0">
                <a:ln>
                  <a:noFill/>
                </a:ln>
                <a:solidFill>
                  <a:srgbClr val="000000"/>
                </a:solidFill>
                <a:effectLst/>
                <a:uFillTx/>
                <a:latin typeface="+mn-lt"/>
                <a:ea typeface="+mn-ea"/>
                <a:cs typeface="+mn-cs"/>
                <a:sym typeface="Arial"/>
              </a:rPr>
              <a:t> segment with age:</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
        <p:nvSpPr>
          <p:cNvPr id="3" name="TextBox 2"/>
          <p:cNvSpPr txBox="1"/>
          <p:nvPr/>
        </p:nvSpPr>
        <p:spPr>
          <a:xfrm>
            <a:off x="5574143" y="1037691"/>
            <a:ext cx="3323278"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Font typeface="+mj-lt"/>
              <a:buAutoNum type="arabicPeriod"/>
            </a:pPr>
            <a:r>
              <a:rPr lang="en-US" dirty="0"/>
              <a:t>As the </a:t>
            </a:r>
            <a:r>
              <a:rPr lang="en-US" dirty="0" err="1"/>
              <a:t>pvalue</a:t>
            </a:r>
            <a:r>
              <a:rPr lang="en-US" dirty="0"/>
              <a:t> is more than 0.05 so for 95% confidence interval we </a:t>
            </a:r>
            <a:r>
              <a:rPr lang="en-US" dirty="0" smtClean="0"/>
              <a:t>fail to reject the null hypothesis and can </a:t>
            </a:r>
            <a:r>
              <a:rPr lang="en-US" dirty="0"/>
              <a:t>infer that the age distribution is same in all the three wealth </a:t>
            </a:r>
            <a:r>
              <a:rPr lang="en-US" dirty="0" smtClean="0"/>
              <a:t>segment.</a:t>
            </a:r>
          </a:p>
          <a:p>
            <a:pPr marL="342900" indent="-342900">
              <a:buFont typeface="+mj-lt"/>
              <a:buAutoNum type="arabicPeriod"/>
            </a:pPr>
            <a:r>
              <a:rPr lang="en-US" dirty="0" smtClean="0"/>
              <a:t>That </a:t>
            </a:r>
            <a:r>
              <a:rPr lang="en-US" dirty="0"/>
              <a:t>is all the different age group people are present in all the </a:t>
            </a:r>
            <a:r>
              <a:rPr lang="en-US" dirty="0" err="1"/>
              <a:t>thre</a:t>
            </a:r>
            <a:r>
              <a:rPr lang="en-US" dirty="0"/>
              <a:t> wealth group segment.</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
        <p:nvSpPr>
          <p:cNvPr id="11" name="TextBox 10"/>
          <p:cNvSpPr txBox="1"/>
          <p:nvPr/>
        </p:nvSpPr>
        <p:spPr>
          <a:xfrm>
            <a:off x="205025" y="3221783"/>
            <a:ext cx="4305330"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smtClean="0"/>
              <a:t>Age group with past 3 years bike related purchase:</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
        <p:nvSpPr>
          <p:cNvPr id="12" name="TextBox 11"/>
          <p:cNvSpPr txBox="1"/>
          <p:nvPr/>
        </p:nvSpPr>
        <p:spPr>
          <a:xfrm>
            <a:off x="5887092" y="3417651"/>
            <a:ext cx="3010329"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kumimoji="0" lang="en-IN" sz="1400" b="0" i="0" u="none" strike="noStrike" cap="none" spc="0" normalizeH="0" baseline="0" dirty="0" smtClean="0">
                <a:ln>
                  <a:noFill/>
                </a:ln>
                <a:solidFill>
                  <a:srgbClr val="000000"/>
                </a:solidFill>
                <a:effectLst/>
                <a:uFillTx/>
                <a:latin typeface="+mn-lt"/>
                <a:ea typeface="+mn-ea"/>
                <a:cs typeface="+mn-cs"/>
                <a:sym typeface="Arial"/>
              </a:rPr>
              <a:t>As the </a:t>
            </a:r>
            <a:r>
              <a:rPr kumimoji="0" lang="en-IN" sz="1400" b="0" i="0" u="none" strike="noStrike" cap="none" spc="0" normalizeH="0" baseline="0" dirty="0" err="1" smtClean="0">
                <a:ln>
                  <a:noFill/>
                </a:ln>
                <a:solidFill>
                  <a:srgbClr val="000000"/>
                </a:solidFill>
                <a:effectLst/>
                <a:uFillTx/>
                <a:latin typeface="+mn-lt"/>
                <a:ea typeface="+mn-ea"/>
                <a:cs typeface="+mn-cs"/>
                <a:sym typeface="Arial"/>
              </a:rPr>
              <a:t>pvalue</a:t>
            </a:r>
            <a:r>
              <a:rPr kumimoji="0" lang="en-IN" sz="1400" b="0" i="0" u="none" strike="noStrike" cap="none" spc="0" normalizeH="0" baseline="0" dirty="0" smtClean="0">
                <a:ln>
                  <a:noFill/>
                </a:ln>
                <a:solidFill>
                  <a:srgbClr val="000000"/>
                </a:solidFill>
                <a:effectLst/>
                <a:uFillTx/>
                <a:latin typeface="+mn-lt"/>
                <a:ea typeface="+mn-ea"/>
                <a:cs typeface="+mn-cs"/>
                <a:sym typeface="Arial"/>
              </a:rPr>
              <a:t> is less than</a:t>
            </a:r>
            <a:r>
              <a:rPr kumimoji="0" lang="en-IN" sz="1400" b="0" i="0" u="none" strike="noStrike" cap="none" spc="0" normalizeH="0" dirty="0" smtClean="0">
                <a:ln>
                  <a:noFill/>
                </a:ln>
                <a:solidFill>
                  <a:srgbClr val="000000"/>
                </a:solidFill>
                <a:effectLst/>
                <a:uFillTx/>
                <a:latin typeface="+mn-lt"/>
                <a:ea typeface="+mn-ea"/>
                <a:cs typeface="+mn-cs"/>
                <a:sym typeface="Arial"/>
              </a:rPr>
              <a:t> 0.05.So for 95%confidence interval we reject the null hypothesis i.e. </a:t>
            </a:r>
            <a:r>
              <a:rPr lang="en-IN" dirty="0" smtClean="0"/>
              <a:t>mean of past 3 year purchase of different age groups is significantly different.</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
        <p:nvSpPr>
          <p:cNvPr id="13" name="TextBox 12"/>
          <p:cNvSpPr txBox="1"/>
          <p:nvPr/>
        </p:nvSpPr>
        <p:spPr>
          <a:xfrm>
            <a:off x="339047" y="2647433"/>
            <a:ext cx="4643919"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200" b="0" i="0" u="none" strike="noStrike" cap="none" spc="0" normalizeH="0" baseline="0" dirty="0" err="1" smtClean="0">
                <a:ln>
                  <a:noFill/>
                </a:ln>
                <a:solidFill>
                  <a:srgbClr val="000000"/>
                </a:solidFill>
                <a:effectLst/>
                <a:uFillTx/>
                <a:sym typeface="Arial"/>
              </a:rPr>
              <a:t>Ho</a:t>
            </a:r>
            <a:r>
              <a:rPr kumimoji="0" lang="en-IN" sz="1200" b="0" i="0" u="none" strike="noStrike" cap="none" spc="0" normalizeH="0" baseline="0" dirty="0" smtClean="0">
                <a:ln>
                  <a:noFill/>
                </a:ln>
                <a:solidFill>
                  <a:srgbClr val="000000"/>
                </a:solidFill>
                <a:effectLst/>
                <a:uFillTx/>
                <a:sym typeface="Arial"/>
              </a:rPr>
              <a:t> : Mean age of different wealth segment is same.</a:t>
            </a:r>
          </a:p>
          <a:p>
            <a:pPr marL="0" marR="0" indent="0" algn="l" defTabSz="914400" rtl="0" fontAlgn="auto" latinLnBrk="0" hangingPunct="0">
              <a:lnSpc>
                <a:spcPct val="100000"/>
              </a:lnSpc>
              <a:spcBef>
                <a:spcPts val="0"/>
              </a:spcBef>
              <a:spcAft>
                <a:spcPts val="0"/>
              </a:spcAft>
              <a:buClrTx/>
              <a:buSzTx/>
              <a:buFontTx/>
              <a:buNone/>
              <a:tabLst/>
            </a:pPr>
            <a:r>
              <a:rPr lang="en-IN" sz="1200" dirty="0" smtClean="0"/>
              <a:t>Ha: Mean age of different wealth segment is significantly different.</a:t>
            </a:r>
            <a:endParaRPr kumimoji="0" lang="en-IN" sz="1200" b="0" i="0" u="none" strike="noStrike" cap="none" spc="0" normalizeH="0" baseline="0" dirty="0">
              <a:ln>
                <a:noFill/>
              </a:ln>
              <a:solidFill>
                <a:srgbClr val="000000"/>
              </a:solidFill>
              <a:effectLst/>
              <a:uFillTx/>
              <a:sym typeface="Arial"/>
            </a:endParaRPr>
          </a:p>
        </p:txBody>
      </p:sp>
      <p:sp>
        <p:nvSpPr>
          <p:cNvPr id="14" name="TextBox 13"/>
          <p:cNvSpPr txBox="1"/>
          <p:nvPr/>
        </p:nvSpPr>
        <p:spPr>
          <a:xfrm>
            <a:off x="277402" y="4153449"/>
            <a:ext cx="4921322"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200" b="0" i="0" u="none" strike="noStrike" cap="none" spc="0" normalizeH="0" baseline="0" dirty="0" err="1" smtClean="0">
                <a:ln>
                  <a:noFill/>
                </a:ln>
                <a:solidFill>
                  <a:srgbClr val="000000"/>
                </a:solidFill>
                <a:effectLst/>
                <a:uFillTx/>
                <a:sym typeface="Arial"/>
              </a:rPr>
              <a:t>Ho</a:t>
            </a:r>
            <a:r>
              <a:rPr kumimoji="0" lang="en-IN" sz="1200" b="0" i="0" u="none" strike="noStrike" cap="none" spc="0" normalizeH="0" baseline="0" dirty="0" smtClean="0">
                <a:ln>
                  <a:noFill/>
                </a:ln>
                <a:solidFill>
                  <a:srgbClr val="000000"/>
                </a:solidFill>
                <a:effectLst/>
                <a:uFillTx/>
                <a:sym typeface="Arial"/>
              </a:rPr>
              <a:t> : Mean</a:t>
            </a:r>
            <a:r>
              <a:rPr kumimoji="0" lang="en-IN" sz="1200" b="0" i="0" u="none" strike="noStrike" cap="none" spc="0" normalizeH="0" dirty="0" smtClean="0">
                <a:ln>
                  <a:noFill/>
                </a:ln>
                <a:solidFill>
                  <a:srgbClr val="000000"/>
                </a:solidFill>
                <a:effectLst/>
                <a:uFillTx/>
                <a:sym typeface="Arial"/>
              </a:rPr>
              <a:t> of past 3 year purchase of different age groups customer is same</a:t>
            </a:r>
          </a:p>
          <a:p>
            <a:pPr marL="0" marR="0" indent="0" algn="l" defTabSz="914400" rtl="0" fontAlgn="auto" latinLnBrk="0" hangingPunct="0">
              <a:lnSpc>
                <a:spcPct val="100000"/>
              </a:lnSpc>
              <a:spcBef>
                <a:spcPts val="0"/>
              </a:spcBef>
              <a:spcAft>
                <a:spcPts val="0"/>
              </a:spcAft>
              <a:buClrTx/>
              <a:buSzTx/>
              <a:buFontTx/>
              <a:buNone/>
              <a:tabLst/>
            </a:pPr>
            <a:r>
              <a:rPr lang="en-IN" sz="1200" baseline="0" dirty="0" smtClean="0"/>
              <a:t>Ha:</a:t>
            </a:r>
            <a:r>
              <a:rPr lang="en-IN" sz="1200" dirty="0" smtClean="0"/>
              <a:t> mean of past 3 year purchase of different age groups customers is significantly different.</a:t>
            </a:r>
            <a:endParaRPr kumimoji="0" lang="en-IN" sz="1200" b="0" i="0" u="none" strike="noStrike" cap="none" spc="0" normalizeH="0" baseline="0" dirty="0">
              <a:ln>
                <a:noFill/>
              </a:ln>
              <a:solidFill>
                <a:srgbClr val="000000"/>
              </a:solidFill>
              <a:effectLst/>
              <a:uFillTx/>
              <a:sym typeface="Arial"/>
            </a:endParaRPr>
          </a:p>
        </p:txBody>
      </p:sp>
    </p:spTree>
    <p:extLst>
      <p:ext uri="{BB962C8B-B14F-4D97-AF65-F5344CB8AC3E}">
        <p14:creationId xmlns:p14="http://schemas.microsoft.com/office/powerpoint/2010/main" val="224384801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643345"/>
            <a:ext cx="3873815" cy="103409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2400" dirty="0" smtClean="0">
                <a:latin typeface="Times New Roman" panose="02020603050405020304" pitchFamily="18" charset="0"/>
                <a:cs typeface="Times New Roman" panose="02020603050405020304" pitchFamily="18" charset="0"/>
              </a:rPr>
              <a:t>Correlation between different columns</a:t>
            </a:r>
            <a:endParaRPr lang="en-US" sz="2400" dirty="0">
              <a:latin typeface="Times New Roman" panose="02020603050405020304" pitchFamily="18" charset="0"/>
              <a:cs typeface="Times New Roman" panose="02020603050405020304" pitchFamily="18" charset="0"/>
            </a:endParaRPr>
          </a:p>
        </p:txBody>
      </p:sp>
      <p:sp>
        <p:nvSpPr>
          <p:cNvPr id="151" name="Shape 100"/>
          <p:cNvSpPr/>
          <p:nvPr/>
        </p:nvSpPr>
        <p:spPr>
          <a:xfrm>
            <a:off x="307939" y="2114337"/>
            <a:ext cx="4134600" cy="273302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342900" indent="-342900">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So from correlation graph we can infer that </a:t>
            </a:r>
          </a:p>
          <a:p>
            <a:pPr marL="342900" indent="-342900">
              <a:buFont typeface="+mj-lt"/>
              <a:buAutoNum type="arabicParenR"/>
            </a:pPr>
            <a:r>
              <a:rPr lang="en-US" sz="1600" dirty="0" smtClean="0">
                <a:latin typeface="Times New Roman" panose="02020603050405020304" pitchFamily="18" charset="0"/>
                <a:cs typeface="Times New Roman" panose="02020603050405020304" pitchFamily="18" charset="0"/>
              </a:rPr>
              <a:t>List price and standard cost are strongly correlated i.e. if the standard cost increase the list price increase and vice versa.</a:t>
            </a:r>
          </a:p>
          <a:p>
            <a:pPr marL="342900" indent="-342900">
              <a:buFont typeface="+mj-lt"/>
              <a:buAutoNum type="arabicParenR"/>
            </a:pPr>
            <a:r>
              <a:rPr lang="en-US" sz="1600" dirty="0" smtClean="0">
                <a:latin typeface="Times New Roman" panose="02020603050405020304" pitchFamily="18" charset="0"/>
                <a:cs typeface="Times New Roman" panose="02020603050405020304" pitchFamily="18" charset="0"/>
              </a:rPr>
              <a:t>Tenure and age have a positive correlation. If the age of customers increase the tenure also increases.</a:t>
            </a:r>
          </a:p>
          <a:p>
            <a:pPr marL="342900" indent="-342900">
              <a:buFont typeface="+mj-lt"/>
              <a:buAutoNum type="arabicParenR"/>
            </a:pPr>
            <a:r>
              <a:rPr lang="en-US" sz="1600" dirty="0" smtClean="0">
                <a:latin typeface="Times New Roman" panose="02020603050405020304" pitchFamily="18" charset="0"/>
                <a:cs typeface="Times New Roman" panose="02020603050405020304" pitchFamily="18" charset="0"/>
              </a:rPr>
              <a:t>Property valuation and post code have a negative correlation.</a:t>
            </a:r>
            <a:endParaRPr lang="en-US" sz="1600" dirty="0">
              <a:latin typeface="Times New Roman" panose="02020603050405020304" pitchFamily="18" charset="0"/>
              <a:cs typeface="Times New Roman" panose="02020603050405020304" pitchFamily="18" charset="0"/>
            </a:endParaRP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8686" y="400525"/>
            <a:ext cx="4598548" cy="4228674"/>
          </a:xfrm>
          <a:prstGeom prst="rect">
            <a:avLst/>
          </a:prstGeom>
        </p:spPr>
      </p:pic>
    </p:spTree>
    <p:extLst>
      <p:ext uri="{BB962C8B-B14F-4D97-AF65-F5344CB8AC3E}">
        <p14:creationId xmlns:p14="http://schemas.microsoft.com/office/powerpoint/2010/main" val="239722644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162013" y="774311"/>
            <a:ext cx="8565600" cy="44509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600" dirty="0">
                <a:latin typeface="Times New Roman" panose="02020603050405020304" pitchFamily="18" charset="0"/>
                <a:cs typeface="Times New Roman" panose="02020603050405020304" pitchFamily="18" charset="0"/>
              </a:rPr>
              <a:t>Wealth </a:t>
            </a:r>
            <a:r>
              <a:rPr lang="en-US" sz="1600" dirty="0" smtClean="0">
                <a:latin typeface="Times New Roman" panose="02020603050405020304" pitchFamily="18" charset="0"/>
                <a:cs typeface="Times New Roman" panose="02020603050405020304" pitchFamily="18" charset="0"/>
              </a:rPr>
              <a:t>segments and state wise customer</a:t>
            </a:r>
            <a:endParaRPr lang="en-US" sz="1600" dirty="0">
              <a:latin typeface="Times New Roman" panose="02020603050405020304" pitchFamily="18" charset="0"/>
              <a:cs typeface="Times New Roman" panose="02020603050405020304" pitchFamily="18" charset="0"/>
            </a:endParaRPr>
          </a:p>
        </p:txBody>
      </p:sp>
      <p:sp>
        <p:nvSpPr>
          <p:cNvPr id="151" name="Shape 100"/>
          <p:cNvSpPr/>
          <p:nvPr/>
        </p:nvSpPr>
        <p:spPr>
          <a:xfrm>
            <a:off x="205025" y="1284483"/>
            <a:ext cx="4212105" cy="412609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342900" indent="-342900">
              <a:buFont typeface="Wingdings" panose="05000000000000000000" pitchFamily="2" charset="2"/>
              <a:buChar char="v"/>
            </a:pPr>
            <a:r>
              <a:rPr lang="en-US" sz="1300" dirty="0">
                <a:latin typeface="Times New Roman" panose="02020603050405020304" pitchFamily="18" charset="0"/>
                <a:cs typeface="Times New Roman" panose="02020603050405020304" pitchFamily="18" charset="0"/>
              </a:rPr>
              <a:t>In all ages, the number of Mass Customers is the highest so we should focus on this social </a:t>
            </a:r>
            <a:r>
              <a:rPr lang="en-US" sz="1300" dirty="0" smtClean="0">
                <a:latin typeface="Times New Roman" panose="02020603050405020304" pitchFamily="18" charset="0"/>
                <a:cs typeface="Times New Roman" panose="02020603050405020304" pitchFamily="18" charset="0"/>
              </a:rPr>
              <a:t>class. And most of them belong to group 1 i.e. customers between 35 to 55 age.</a:t>
            </a:r>
            <a:endParaRPr lang="en-US" sz="13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1300" dirty="0">
                <a:latin typeface="Times New Roman" panose="02020603050405020304" pitchFamily="18" charset="0"/>
                <a:cs typeface="Times New Roman" panose="02020603050405020304" pitchFamily="18" charset="0"/>
              </a:rPr>
              <a:t>After that, we should focus on High Net </a:t>
            </a:r>
            <a:r>
              <a:rPr lang="en-US" sz="1300" dirty="0" smtClean="0">
                <a:latin typeface="Times New Roman" panose="02020603050405020304" pitchFamily="18" charset="0"/>
                <a:cs typeface="Times New Roman" panose="02020603050405020304" pitchFamily="18" charset="0"/>
              </a:rPr>
              <a:t>Customer. From our random forest model we got mass customer and high net worth wealth segment as important features for our model. It best describes our model.</a:t>
            </a:r>
          </a:p>
          <a:p>
            <a:pPr marL="342900" indent="-342900">
              <a:buFont typeface="Wingdings" panose="05000000000000000000" pitchFamily="2" charset="2"/>
              <a:buChar char="v"/>
            </a:pPr>
            <a:r>
              <a:rPr lang="en-US" sz="1300" dirty="0" smtClean="0">
                <a:latin typeface="Times New Roman" panose="02020603050405020304" pitchFamily="18" charset="0"/>
                <a:cs typeface="Times New Roman" panose="02020603050405020304" pitchFamily="18" charset="0"/>
              </a:rPr>
              <a:t>Then </a:t>
            </a:r>
            <a:r>
              <a:rPr lang="en-US" sz="1300" dirty="0">
                <a:latin typeface="Times New Roman" panose="02020603050405020304" pitchFamily="18" charset="0"/>
                <a:cs typeface="Times New Roman" panose="02020603050405020304" pitchFamily="18" charset="0"/>
              </a:rPr>
              <a:t>Affluent Customers but mostly second and third quadrant</a:t>
            </a:r>
            <a:r>
              <a:rPr lang="en-US" sz="13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en-US" sz="1300" dirty="0" smtClean="0">
                <a:latin typeface="Times New Roman" panose="02020603050405020304" pitchFamily="18" charset="0"/>
                <a:cs typeface="Times New Roman" panose="02020603050405020304" pitchFamily="18" charset="0"/>
              </a:rPr>
              <a:t>If we look into states, majority of the customers are from NSW followed by VLC and the least is from New South wales and Victoria.</a:t>
            </a:r>
          </a:p>
          <a:p>
            <a:pPr marL="342900" indent="-342900">
              <a:buFont typeface="Wingdings" panose="05000000000000000000" pitchFamily="2" charset="2"/>
              <a:buChar char="v"/>
            </a:pPr>
            <a:r>
              <a:rPr lang="en-US" sz="1300" dirty="0" smtClean="0">
                <a:latin typeface="Times New Roman" panose="02020603050405020304" pitchFamily="18" charset="0"/>
                <a:cs typeface="Times New Roman" panose="02020603050405020304" pitchFamily="18" charset="0"/>
              </a:rPr>
              <a:t>We can also infer that customer from every state owning car and not owning car ar</a:t>
            </a:r>
            <a:r>
              <a:rPr lang="en-US" sz="1300" dirty="0" smtClean="0">
                <a:latin typeface="Times New Roman" panose="02020603050405020304" pitchFamily="18" charset="0"/>
                <a:cs typeface="Times New Roman" panose="02020603050405020304" pitchFamily="18" charset="0"/>
              </a:rPr>
              <a:t>e evenly distributed.</a:t>
            </a:r>
            <a:endParaRPr lang="en-US" sz="13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13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5435" y="65113"/>
            <a:ext cx="3600953" cy="243874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1145" y="2714286"/>
            <a:ext cx="3629532" cy="2429214"/>
          </a:xfrm>
          <a:prstGeom prst="rect">
            <a:avLst/>
          </a:prstGeom>
        </p:spPr>
      </p:pic>
    </p:spTree>
    <p:extLst>
      <p:ext uri="{BB962C8B-B14F-4D97-AF65-F5344CB8AC3E}">
        <p14:creationId xmlns:p14="http://schemas.microsoft.com/office/powerpoint/2010/main" val="2769561192"/>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141799" y="701868"/>
            <a:ext cx="8565600" cy="57531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2400" dirty="0" smtClean="0">
                <a:latin typeface="Times New Roman" panose="02020603050405020304" pitchFamily="18" charset="0"/>
                <a:cs typeface="Times New Roman" panose="02020603050405020304" pitchFamily="18" charset="0"/>
              </a:rPr>
              <a:t>Postal code and interpretations</a:t>
            </a:r>
            <a:endParaRPr lang="en-US" sz="2400" dirty="0">
              <a:latin typeface="Times New Roman" panose="02020603050405020304" pitchFamily="18" charset="0"/>
              <a:cs typeface="Times New Roman" panose="02020603050405020304" pitchFamily="18" charset="0"/>
            </a:endParaRPr>
          </a:p>
        </p:txBody>
      </p:sp>
      <p:sp>
        <p:nvSpPr>
          <p:cNvPr id="151" name="Shape 100"/>
          <p:cNvSpPr/>
          <p:nvPr/>
        </p:nvSpPr>
        <p:spPr>
          <a:xfrm>
            <a:off x="163470" y="1355023"/>
            <a:ext cx="4134600" cy="450273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342900" indent="-342900">
              <a:buFont typeface="Wingdings" panose="05000000000000000000" pitchFamily="2" charset="2"/>
              <a:buChar char="v"/>
            </a:pPr>
            <a:r>
              <a:rPr lang="en-US" sz="1200" dirty="0" smtClean="0">
                <a:latin typeface="Times New Roman" panose="02020603050405020304" pitchFamily="18" charset="0"/>
                <a:cs typeface="Times New Roman" panose="02020603050405020304" pitchFamily="18" charset="0"/>
              </a:rPr>
              <a:t>Majority of the customers are from these </a:t>
            </a:r>
            <a:r>
              <a:rPr lang="en-US" sz="1200" dirty="0" smtClean="0">
                <a:latin typeface="Times New Roman" panose="02020603050405020304" pitchFamily="18" charset="0"/>
                <a:cs typeface="Times New Roman" panose="02020603050405020304" pitchFamily="18" charset="0"/>
              </a:rPr>
              <a:t>areas . </a:t>
            </a:r>
            <a:r>
              <a:rPr lang="en-US" sz="1200" dirty="0" smtClean="0">
                <a:latin typeface="Times New Roman" panose="02020603050405020304" pitchFamily="18" charset="0"/>
                <a:cs typeface="Times New Roman" panose="02020603050405020304" pitchFamily="18" charset="0"/>
              </a:rPr>
              <a:t>T</a:t>
            </a:r>
            <a:r>
              <a:rPr lang="en-US" sz="1200" dirty="0" smtClean="0">
                <a:latin typeface="Times New Roman" panose="02020603050405020304" pitchFamily="18" charset="0"/>
                <a:cs typeface="Times New Roman" panose="02020603050405020304" pitchFamily="18" charset="0"/>
              </a:rPr>
              <a:t>hese are the postal codes of customers. Maybe their home is near to their office and using bike or bicycle is more conventional. So we can focus on our future customers  of these areas and make marketing plans accordingly.</a:t>
            </a:r>
          </a:p>
          <a:p>
            <a:pPr marL="342900" indent="-342900">
              <a:buFont typeface="Wingdings" panose="05000000000000000000" pitchFamily="2" charset="2"/>
              <a:buChar char="v"/>
            </a:pPr>
            <a:r>
              <a:rPr lang="en-US" sz="1200" dirty="0" smtClean="0">
                <a:latin typeface="Times New Roman" panose="02020603050405020304" pitchFamily="18" charset="0"/>
                <a:cs typeface="Times New Roman" panose="02020603050405020304" pitchFamily="18" charset="0"/>
              </a:rPr>
              <a:t>Majority of the customers is women of 35 to 55 age group so we can give additional discounts to them so that we can get trusted customers.</a:t>
            </a:r>
            <a:endParaRPr lang="en-US" sz="12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C</a:t>
            </a:r>
            <a:r>
              <a:rPr lang="en-US" sz="1200" dirty="0" smtClean="0">
                <a:latin typeface="Times New Roman" panose="02020603050405020304" pitchFamily="18" charset="0"/>
                <a:cs typeface="Times New Roman" panose="02020603050405020304" pitchFamily="18" charset="0"/>
              </a:rPr>
              <a:t>ustomers from NSW are more trusted customers. So we little advertisement can bring profit. But </a:t>
            </a:r>
            <a:r>
              <a:rPr lang="en-US" sz="1200" dirty="0" smtClean="0">
                <a:latin typeface="Times New Roman" panose="02020603050405020304" pitchFamily="18" charset="0"/>
                <a:cs typeface="Times New Roman" panose="02020603050405020304" pitchFamily="18" charset="0"/>
              </a:rPr>
              <a:t>to increase bike sales we can put some customer attracting coupons and discounts in VLC as we are getting good revenue only from NSW.</a:t>
            </a:r>
          </a:p>
          <a:p>
            <a:pPr marL="342900" indent="-342900">
              <a:buFont typeface="Wingdings" panose="05000000000000000000" pitchFamily="2" charset="2"/>
              <a:buChar char="v"/>
            </a:pPr>
            <a:r>
              <a:rPr lang="en-US" sz="1200" dirty="0" smtClean="0">
                <a:latin typeface="Times New Roman" panose="02020603050405020304" pitchFamily="18" charset="0"/>
                <a:cs typeface="Times New Roman" panose="02020603050405020304" pitchFamily="18" charset="0"/>
              </a:rPr>
              <a:t>Majority of our customers are in manufacturing or financial service job .Health is a little low. So we can try some new techniques to offer so that they find bike or bicycle convenient.</a:t>
            </a:r>
          </a:p>
          <a:p>
            <a:pPr marL="342900" indent="-342900">
              <a:buFont typeface="Wingdings" panose="05000000000000000000" pitchFamily="2" charset="2"/>
              <a:buChar char="v"/>
            </a:pPr>
            <a:endParaRPr lang="en-US" sz="12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1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2837" y="820525"/>
            <a:ext cx="3816564" cy="2467319"/>
          </a:xfrm>
          <a:prstGeom prst="rect">
            <a:avLst/>
          </a:prstGeom>
        </p:spPr>
      </p:pic>
    </p:spTree>
    <p:extLst>
      <p:ext uri="{BB962C8B-B14F-4D97-AF65-F5344CB8AC3E}">
        <p14:creationId xmlns:p14="http://schemas.microsoft.com/office/powerpoint/2010/main" val="169117889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4" name="Shape 73"/>
          <p:cNvSpPr/>
          <p:nvPr/>
        </p:nvSpPr>
        <p:spPr>
          <a:xfrm>
            <a:off x="626724" y="3267371"/>
            <a:ext cx="6259852" cy="209592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350" dirty="0" smtClean="0">
                <a:latin typeface="Times New Roman" panose="02020603050405020304" pitchFamily="18" charset="0"/>
                <a:cs typeface="Times New Roman" panose="02020603050405020304" pitchFamily="18" charset="0"/>
              </a:rPr>
              <a:t>Check existing and new customers based on:</a:t>
            </a:r>
            <a:endParaRPr lang="en-US" sz="135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350" dirty="0">
                <a:latin typeface="Times New Roman" panose="02020603050405020304" pitchFamily="18" charset="0"/>
                <a:cs typeface="Times New Roman" panose="02020603050405020304" pitchFamily="18" charset="0"/>
              </a:rPr>
              <a:t>Age </a:t>
            </a:r>
            <a:r>
              <a:rPr lang="en-US" sz="1350" dirty="0" smtClean="0">
                <a:latin typeface="Times New Roman" panose="02020603050405020304" pitchFamily="18" charset="0"/>
                <a:cs typeface="Times New Roman" panose="02020603050405020304" pitchFamily="18" charset="0"/>
              </a:rPr>
              <a:t>distributions with gender</a:t>
            </a:r>
            <a:endParaRPr lang="en-US" sz="135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350" dirty="0">
                <a:latin typeface="Times New Roman" panose="02020603050405020304" pitchFamily="18" charset="0"/>
                <a:cs typeface="Times New Roman" panose="02020603050405020304" pitchFamily="18" charset="0"/>
              </a:rPr>
              <a:t>Number of bike purchases in 3 years / percentages purchases</a:t>
            </a:r>
          </a:p>
          <a:p>
            <a:pPr marL="285750" indent="-285750">
              <a:buFont typeface="Wingdings" panose="05000000000000000000" pitchFamily="2" charset="2"/>
              <a:buChar char="v"/>
            </a:pPr>
            <a:r>
              <a:rPr lang="en-US" sz="1350" dirty="0">
                <a:latin typeface="Times New Roman" panose="02020603050405020304" pitchFamily="18" charset="0"/>
                <a:cs typeface="Times New Roman" panose="02020603050405020304" pitchFamily="18" charset="0"/>
              </a:rPr>
              <a:t>Job industry </a:t>
            </a:r>
            <a:r>
              <a:rPr lang="en-US" sz="1350" dirty="0" smtClean="0">
                <a:latin typeface="Times New Roman" panose="02020603050405020304" pitchFamily="18" charset="0"/>
                <a:cs typeface="Times New Roman" panose="02020603050405020304" pitchFamily="18" charset="0"/>
              </a:rPr>
              <a:t>category and title</a:t>
            </a:r>
            <a:endParaRPr lang="en-US" sz="135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350" dirty="0">
                <a:latin typeface="Times New Roman" panose="02020603050405020304" pitchFamily="18" charset="0"/>
                <a:cs typeface="Times New Roman" panose="02020603050405020304" pitchFamily="18" charset="0"/>
              </a:rPr>
              <a:t>Wealth segments</a:t>
            </a:r>
          </a:p>
          <a:p>
            <a:pPr marL="285750" indent="-285750">
              <a:buFont typeface="Wingdings" panose="05000000000000000000" pitchFamily="2" charset="2"/>
              <a:buChar char="v"/>
            </a:pPr>
            <a:r>
              <a:rPr lang="en-US" sz="1350" dirty="0">
                <a:latin typeface="Times New Roman" panose="02020603050405020304" pitchFamily="18" charset="0"/>
                <a:cs typeface="Times New Roman" panose="02020603050405020304" pitchFamily="18" charset="0"/>
              </a:rPr>
              <a:t>Number of cars own </a:t>
            </a:r>
            <a:r>
              <a:rPr lang="en-US" sz="1350" dirty="0" smtClean="0">
                <a:latin typeface="Times New Roman" panose="02020603050405020304" pitchFamily="18" charset="0"/>
                <a:cs typeface="Times New Roman" panose="02020603050405020304" pitchFamily="18" charset="0"/>
              </a:rPr>
              <a:t>and tenure.</a:t>
            </a:r>
          </a:p>
          <a:p>
            <a:pPr marL="285750" indent="-285750">
              <a:buFont typeface="Wingdings" panose="05000000000000000000" pitchFamily="2" charset="2"/>
              <a:buChar char="v"/>
            </a:pPr>
            <a:r>
              <a:rPr lang="en-US" sz="1350" dirty="0" smtClean="0">
                <a:latin typeface="Times New Roman" panose="02020603050405020304" pitchFamily="18" charset="0"/>
                <a:cs typeface="Times New Roman" panose="02020603050405020304" pitchFamily="18" charset="0"/>
              </a:rPr>
              <a:t>Check our important customers and their postal codes.</a:t>
            </a:r>
          </a:p>
          <a:p>
            <a:pPr marL="285750" indent="-285750">
              <a:buFont typeface="Wingdings" panose="05000000000000000000" pitchFamily="2" charset="2"/>
              <a:buChar char="v"/>
            </a:pPr>
            <a:endParaRPr lang="en-US" sz="1350" dirty="0">
              <a:latin typeface="Times New Roman" panose="02020603050405020304" pitchFamily="18" charset="0"/>
              <a:cs typeface="Times New Roman" panose="02020603050405020304" pitchFamily="18" charset="0"/>
            </a:endParaRP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2" name="Shape 73">
            <a:extLst>
              <a:ext uri="{FF2B5EF4-FFF2-40B4-BE49-F238E27FC236}">
                <a16:creationId xmlns="" xmlns:a16="http://schemas.microsoft.com/office/drawing/2014/main" id="{7F8521DF-F48D-4937-AB74-92728D973870}"/>
              </a:ext>
            </a:extLst>
          </p:cNvPr>
          <p:cNvSpPr/>
          <p:nvPr/>
        </p:nvSpPr>
        <p:spPr>
          <a:xfrm>
            <a:off x="355044" y="1020603"/>
            <a:ext cx="6531532" cy="57531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2400" i="1" dirty="0" smtClean="0">
                <a:latin typeface="Times New Roman" panose="02020603050405020304" pitchFamily="18" charset="0"/>
                <a:cs typeface="Times New Roman" panose="02020603050405020304" pitchFamily="18" charset="0"/>
              </a:rPr>
              <a:t> </a:t>
            </a:r>
            <a:endParaRPr lang="en-US" sz="2400" b="1" i="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355044" y="1020604"/>
            <a:ext cx="8008119" cy="2246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dirty="0"/>
              <a:t>Sprocket Central Pty Ltd </a:t>
            </a:r>
            <a:r>
              <a:rPr lang="en-US" dirty="0" smtClean="0"/>
              <a:t>which specializes </a:t>
            </a:r>
            <a:r>
              <a:rPr lang="en-US" dirty="0"/>
              <a:t>in high-quality bikes and accessible cycling accessories to </a:t>
            </a:r>
            <a:r>
              <a:rPr lang="en-US" dirty="0" smtClean="0"/>
              <a:t>riders. To boost business we need to understand the customer trends and behavior so that we can focus on customers which are  more likely to purchase .</a:t>
            </a:r>
          </a:p>
          <a:p>
            <a:endParaRPr lang="en-US" dirty="0" smtClean="0"/>
          </a:p>
          <a:p>
            <a:r>
              <a:rPr lang="en-US" b="1" dirty="0" smtClean="0"/>
              <a:t>PROBLEM STATEMENT :</a:t>
            </a:r>
          </a:p>
          <a:p>
            <a:r>
              <a:rPr lang="en-US" dirty="0" smtClean="0"/>
              <a:t>Understanding customer trends and behavior , finding important customers thus optimizing marketing budget and using it efficiently.</a:t>
            </a:r>
            <a:r>
              <a:rPr lang="en-US" dirty="0"/>
              <a:t> </a:t>
            </a:r>
            <a:endParaRPr lang="en-US" dirty="0" smtClean="0"/>
          </a:p>
          <a:p>
            <a:endParaRPr kumimoji="0" lang="en-US" sz="1400" b="0" i="0" u="none" strike="noStrike" cap="none" spc="0" normalizeH="0" baseline="0" dirty="0">
              <a:ln>
                <a:noFill/>
              </a:ln>
              <a:solidFill>
                <a:srgbClr val="000000"/>
              </a:solidFill>
              <a:effectLst/>
              <a:uFillTx/>
              <a:latin typeface="+mn-lt"/>
              <a:ea typeface="+mn-ea"/>
              <a:cs typeface="+mn-cs"/>
              <a:sym typeface="Arial"/>
            </a:endParaRPr>
          </a:p>
          <a:p>
            <a:pPr marL="285750" indent="-285750">
              <a:buFont typeface="Arial" panose="020B0604020202020204" pitchFamily="34" charset="0"/>
              <a:buChar char="•"/>
            </a:pPr>
            <a:r>
              <a:rPr lang="en-US" dirty="0" smtClean="0"/>
              <a:t>We can look into existing customers and understand the trend and focus on those particular customers</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7531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sz="2400" i="1" dirty="0">
                <a:latin typeface="Times New Roman" panose="02020603050405020304" pitchFamily="18" charset="0"/>
                <a:cs typeface="Times New Roman" panose="02020603050405020304" pitchFamily="18" charset="0"/>
              </a:rPr>
              <a:t>Customers’ age </a:t>
            </a:r>
            <a:r>
              <a:rPr lang="en-US" sz="2400" i="1" dirty="0" smtClean="0">
                <a:latin typeface="Times New Roman" panose="02020603050405020304" pitchFamily="18" charset="0"/>
                <a:cs typeface="Times New Roman" panose="02020603050405020304" pitchFamily="18" charset="0"/>
              </a:rPr>
              <a:t>distribution with gender</a:t>
            </a:r>
            <a:endParaRPr sz="2400" i="1" dirty="0">
              <a:latin typeface="Times New Roman" panose="02020603050405020304" pitchFamily="18" charset="0"/>
              <a:cs typeface="Times New Roman" panose="02020603050405020304" pitchFamily="18" charset="0"/>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4" name="TextBox 3">
            <a:extLst>
              <a:ext uri="{FF2B5EF4-FFF2-40B4-BE49-F238E27FC236}">
                <a16:creationId xmlns="" xmlns:a16="http://schemas.microsoft.com/office/drawing/2014/main" id="{6946FDB1-F333-4843-BDF2-9540F2DDB415}"/>
              </a:ext>
            </a:extLst>
          </p:cNvPr>
          <p:cNvSpPr txBox="1"/>
          <p:nvPr/>
        </p:nvSpPr>
        <p:spPr>
          <a:xfrm>
            <a:off x="142875" y="2178121"/>
            <a:ext cx="832303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v"/>
              <a:tabLst/>
            </a:pPr>
            <a:r>
              <a:rPr lang="en-US" dirty="0" smtClean="0"/>
              <a:t>.</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7" name="TextBox 6">
            <a:extLst>
              <a:ext uri="{FF2B5EF4-FFF2-40B4-BE49-F238E27FC236}">
                <a16:creationId xmlns="" xmlns:a16="http://schemas.microsoft.com/office/drawing/2014/main" id="{BA53C615-6C50-4B02-BD2F-85231A22D1B0}"/>
              </a:ext>
            </a:extLst>
          </p:cNvPr>
          <p:cNvSpPr txBox="1"/>
          <p:nvPr/>
        </p:nvSpPr>
        <p:spPr>
          <a:xfrm>
            <a:off x="4598139" y="1333154"/>
            <a:ext cx="481943"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New</a:t>
            </a:r>
          </a:p>
        </p:txBody>
      </p:sp>
      <p:pic>
        <p:nvPicPr>
          <p:cNvPr id="5" name="Picture 4"/>
          <p:cNvPicPr>
            <a:picLocks noChangeAspect="1"/>
          </p:cNvPicPr>
          <p:nvPr/>
        </p:nvPicPr>
        <p:blipFill>
          <a:blip r:embed="rId2"/>
          <a:stretch>
            <a:fillRect/>
          </a:stretch>
        </p:blipFill>
        <p:spPr>
          <a:xfrm>
            <a:off x="5476125" y="2216806"/>
            <a:ext cx="3444585" cy="2926693"/>
          </a:xfrm>
          <a:prstGeom prst="rect">
            <a:avLst/>
          </a:prstGeom>
        </p:spPr>
      </p:pic>
      <p:pic>
        <p:nvPicPr>
          <p:cNvPr id="9" name="Picture 8"/>
          <p:cNvPicPr>
            <a:picLocks noChangeAspect="1"/>
          </p:cNvPicPr>
          <p:nvPr/>
        </p:nvPicPr>
        <p:blipFill>
          <a:blip r:embed="rId3"/>
          <a:stretch>
            <a:fillRect/>
          </a:stretch>
        </p:blipFill>
        <p:spPr>
          <a:xfrm>
            <a:off x="780354" y="2255673"/>
            <a:ext cx="3524036" cy="2848958"/>
          </a:xfrm>
          <a:prstGeom prst="rect">
            <a:avLst/>
          </a:prstGeom>
        </p:spPr>
      </p:pic>
      <p:sp>
        <p:nvSpPr>
          <p:cNvPr id="13" name="Rectangle 12"/>
          <p:cNvSpPr/>
          <p:nvPr/>
        </p:nvSpPr>
        <p:spPr>
          <a:xfrm>
            <a:off x="1494296" y="1370958"/>
            <a:ext cx="1800709" cy="923330"/>
          </a:xfrm>
          <a:prstGeom prst="rect">
            <a:avLst/>
          </a:prstGeom>
          <a:noFill/>
        </p:spPr>
        <p:txBody>
          <a:bodyPr wrap="square" lIns="91440" tIns="45720" rIns="91440" bIns="45720">
            <a:spAutoFit/>
          </a:bodyPr>
          <a:lstStyle/>
          <a:p>
            <a:pPr algn="ctr"/>
            <a:r>
              <a:rPr lang="en-US" sz="16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Old</a:t>
            </a: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16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customers</a:t>
            </a:r>
            <a:endParaRPr lang="en-US" sz="1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4" name="Rectangle 13"/>
          <p:cNvSpPr/>
          <p:nvPr/>
        </p:nvSpPr>
        <p:spPr>
          <a:xfrm>
            <a:off x="6447136" y="1858910"/>
            <a:ext cx="1701107" cy="338554"/>
          </a:xfrm>
          <a:prstGeom prst="rect">
            <a:avLst/>
          </a:prstGeom>
          <a:noFill/>
        </p:spPr>
        <p:txBody>
          <a:bodyPr wrap="none" lIns="91440" tIns="45720" rIns="91440" bIns="45720">
            <a:spAutoFit/>
          </a:bodyPr>
          <a:lstStyle/>
          <a:p>
            <a:pPr algn="ctr"/>
            <a:r>
              <a:rPr lang="en-US" sz="16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New customers</a:t>
            </a:r>
            <a:endParaRPr lang="en-US" sz="1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63156808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7531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2400" i="1" dirty="0">
                <a:latin typeface="Times New Roman" panose="02020603050405020304" pitchFamily="18" charset="0"/>
                <a:cs typeface="Times New Roman" panose="02020603050405020304" pitchFamily="18" charset="0"/>
              </a:rPr>
              <a:t>Customers’ age distribution</a:t>
            </a:r>
            <a:endParaRPr sz="2400" i="1" dirty="0">
              <a:latin typeface="Times New Roman" panose="02020603050405020304" pitchFamily="18" charset="0"/>
              <a:cs typeface="Times New Roman" panose="02020603050405020304" pitchFamily="18" charset="0"/>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4" name="TextBox 3">
            <a:extLst>
              <a:ext uri="{FF2B5EF4-FFF2-40B4-BE49-F238E27FC236}">
                <a16:creationId xmlns="" xmlns:a16="http://schemas.microsoft.com/office/drawing/2014/main" id="{6946FDB1-F333-4843-BDF2-9540F2DDB415}"/>
              </a:ext>
            </a:extLst>
          </p:cNvPr>
          <p:cNvSpPr txBox="1"/>
          <p:nvPr/>
        </p:nvSpPr>
        <p:spPr>
          <a:xfrm>
            <a:off x="142875" y="1908267"/>
            <a:ext cx="4543667" cy="24622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v"/>
              <a:tabLst/>
            </a:pPr>
            <a:r>
              <a:rPr kumimoji="0" lang="en-US" sz="1400" b="0" i="0" u="none" strike="noStrike" cap="none" spc="0" normalizeH="0" baseline="0" dirty="0">
                <a:ln>
                  <a:noFill/>
                </a:ln>
                <a:solidFill>
                  <a:srgbClr val="000000"/>
                </a:solidFill>
                <a:effectLst/>
                <a:uFillTx/>
                <a:latin typeface="+mn-lt"/>
                <a:ea typeface="+mn-ea"/>
                <a:cs typeface="+mn-cs"/>
                <a:sym typeface="Arial"/>
              </a:rPr>
              <a:t>As we can </a:t>
            </a:r>
            <a:r>
              <a:rPr lang="en-US" dirty="0" smtClean="0"/>
              <a:t>infer</a:t>
            </a:r>
            <a:r>
              <a:rPr kumimoji="0" lang="en-US" sz="1400" b="0" i="0" u="none" strike="noStrike" cap="none" spc="0" normalizeH="0" dirty="0" smtClean="0">
                <a:ln>
                  <a:noFill/>
                </a:ln>
                <a:solidFill>
                  <a:srgbClr val="000000"/>
                </a:solidFill>
                <a:effectLst/>
                <a:uFillTx/>
                <a:latin typeface="+mn-lt"/>
                <a:ea typeface="+mn-ea"/>
                <a:cs typeface="+mn-cs"/>
                <a:sym typeface="Arial"/>
              </a:rPr>
              <a:t> is that majority of the customer is from second group of female i.e. females between 35 to 55 in both old and new customers followed by male of this age group.</a:t>
            </a:r>
            <a:endParaRPr lang="en-US" dirty="0"/>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v"/>
              <a:tabLst/>
            </a:pPr>
            <a:r>
              <a:rPr lang="en-US" dirty="0"/>
              <a:t>Number of customers from </a:t>
            </a:r>
            <a:r>
              <a:rPr lang="en-US" dirty="0" smtClean="0"/>
              <a:t>55 to </a:t>
            </a:r>
            <a:r>
              <a:rPr lang="en-US" dirty="0"/>
              <a:t>8</a:t>
            </a:r>
            <a:r>
              <a:rPr lang="en-US" dirty="0" smtClean="0"/>
              <a:t>9 </a:t>
            </a:r>
            <a:r>
              <a:rPr lang="en-US" dirty="0"/>
              <a:t>years old has big </a:t>
            </a:r>
            <a:r>
              <a:rPr lang="en-US" dirty="0" smtClean="0"/>
              <a:t>increase </a:t>
            </a:r>
            <a:r>
              <a:rPr lang="en-US" dirty="0"/>
              <a:t>on </a:t>
            </a:r>
            <a:r>
              <a:rPr lang="en-US" dirty="0" smtClean="0"/>
              <a:t>percentages specially in males </a:t>
            </a:r>
            <a:r>
              <a:rPr lang="en-US" dirty="0" err="1" smtClean="0"/>
              <a:t>i.e</a:t>
            </a:r>
            <a:r>
              <a:rPr lang="en-US" dirty="0" smtClean="0"/>
              <a:t> around 84%.</a:t>
            </a:r>
            <a:endParaRPr kumimoji="0" lang="en-US" sz="1400" b="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v"/>
              <a:tabLst/>
            </a:pPr>
            <a:r>
              <a:rPr kumimoji="0" lang="en-US" sz="1400" b="0" i="0" u="none" strike="noStrike" cap="none" spc="0" normalizeH="0" baseline="0" dirty="0">
                <a:ln>
                  <a:noFill/>
                </a:ln>
                <a:solidFill>
                  <a:srgbClr val="000000"/>
                </a:solidFill>
                <a:effectLst/>
                <a:uFillTx/>
                <a:latin typeface="+mn-lt"/>
                <a:ea typeface="+mn-ea"/>
                <a:cs typeface="+mn-cs"/>
                <a:sym typeface="Arial"/>
              </a:rPr>
              <a:t>There is </a:t>
            </a:r>
            <a:r>
              <a:rPr kumimoji="0" lang="en-US" sz="1400" b="0" i="0" u="none" strike="noStrike" cap="none" spc="0" normalizeH="0" baseline="0" dirty="0" smtClean="0">
                <a:ln>
                  <a:noFill/>
                </a:ln>
                <a:solidFill>
                  <a:srgbClr val="000000"/>
                </a:solidFill>
                <a:effectLst/>
                <a:uFillTx/>
                <a:latin typeface="+mn-lt"/>
                <a:ea typeface="+mn-ea"/>
                <a:cs typeface="+mn-cs"/>
                <a:sym typeface="Arial"/>
              </a:rPr>
              <a:t>decrease in customers</a:t>
            </a:r>
            <a:r>
              <a:rPr kumimoji="0" lang="en-US" sz="1400" b="0" i="0" u="none" strike="noStrike" cap="none" spc="0" normalizeH="0" dirty="0" smtClean="0">
                <a:ln>
                  <a:noFill/>
                </a:ln>
                <a:solidFill>
                  <a:srgbClr val="000000"/>
                </a:solidFill>
                <a:effectLst/>
                <a:uFillTx/>
                <a:latin typeface="+mn-lt"/>
                <a:ea typeface="+mn-ea"/>
                <a:cs typeface="+mn-cs"/>
                <a:sym typeface="Arial"/>
              </a:rPr>
              <a:t> of age group 1 i.e. 35 to 55 years old.</a:t>
            </a:r>
            <a:endParaRPr lang="en-US" dirty="0"/>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v"/>
              <a:tabLst/>
            </a:pPr>
            <a:r>
              <a:rPr kumimoji="0" lang="en-US" sz="1400" b="0" i="0" u="none" strike="noStrike" cap="none" spc="0" normalizeH="0" baseline="0" dirty="0" smtClean="0">
                <a:ln>
                  <a:noFill/>
                </a:ln>
                <a:solidFill>
                  <a:srgbClr val="000000"/>
                </a:solidFill>
                <a:effectLst/>
                <a:uFillTx/>
                <a:latin typeface="+mn-lt"/>
                <a:ea typeface="+mn-ea"/>
                <a:cs typeface="+mn-cs"/>
                <a:sym typeface="Arial"/>
              </a:rPr>
              <a:t>There’s not</a:t>
            </a:r>
            <a:r>
              <a:rPr kumimoji="0" lang="en-US" sz="1400" b="0" i="0" u="none" strike="noStrike" cap="none" spc="0" normalizeH="0" dirty="0" smtClean="0">
                <a:ln>
                  <a:noFill/>
                </a:ln>
                <a:solidFill>
                  <a:srgbClr val="000000"/>
                </a:solidFill>
                <a:effectLst/>
                <a:uFillTx/>
                <a:latin typeface="+mn-lt"/>
                <a:ea typeface="+mn-ea"/>
                <a:cs typeface="+mn-cs"/>
                <a:sym typeface="Arial"/>
              </a:rPr>
              <a:t> much change in the first age group that is customers below 35.</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7" name="TextBox 6">
            <a:extLst>
              <a:ext uri="{FF2B5EF4-FFF2-40B4-BE49-F238E27FC236}">
                <a16:creationId xmlns="" xmlns:a16="http://schemas.microsoft.com/office/drawing/2014/main" id="{BA53C615-6C50-4B02-BD2F-85231A22D1B0}"/>
              </a:ext>
            </a:extLst>
          </p:cNvPr>
          <p:cNvSpPr txBox="1"/>
          <p:nvPr/>
        </p:nvSpPr>
        <p:spPr>
          <a:xfrm>
            <a:off x="4971675" y="3769139"/>
            <a:ext cx="481943"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New</a:t>
            </a:r>
          </a:p>
        </p:txBody>
      </p:sp>
      <p:sp>
        <p:nvSpPr>
          <p:cNvPr id="16" name="TextBox 15">
            <a:extLst>
              <a:ext uri="{FF2B5EF4-FFF2-40B4-BE49-F238E27FC236}">
                <a16:creationId xmlns="" xmlns:a16="http://schemas.microsoft.com/office/drawing/2014/main" id="{529E2F5F-8300-4DAC-95EA-738785778966}"/>
              </a:ext>
            </a:extLst>
          </p:cNvPr>
          <p:cNvSpPr txBox="1"/>
          <p:nvPr/>
        </p:nvSpPr>
        <p:spPr>
          <a:xfrm>
            <a:off x="5046504" y="1744289"/>
            <a:ext cx="407114"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Old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753" y="833650"/>
            <a:ext cx="3281380" cy="20657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8751" y="3010328"/>
            <a:ext cx="3353382" cy="2133172"/>
          </a:xfrm>
          <a:prstGeom prst="rect">
            <a:avLst/>
          </a:prstGeom>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7531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2400" i="1" dirty="0">
                <a:latin typeface="Times New Roman" panose="02020603050405020304" pitchFamily="18" charset="0"/>
                <a:cs typeface="Times New Roman" panose="02020603050405020304" pitchFamily="18" charset="0"/>
              </a:rPr>
              <a:t>Bike purchases last 3 years</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4" name="TextBox 3">
            <a:extLst>
              <a:ext uri="{FF2B5EF4-FFF2-40B4-BE49-F238E27FC236}">
                <a16:creationId xmlns="" xmlns:a16="http://schemas.microsoft.com/office/drawing/2014/main" id="{6946FDB1-F333-4843-BDF2-9540F2DDB415}"/>
              </a:ext>
            </a:extLst>
          </p:cNvPr>
          <p:cNvSpPr txBox="1"/>
          <p:nvPr/>
        </p:nvSpPr>
        <p:spPr>
          <a:xfrm>
            <a:off x="142875" y="1908266"/>
            <a:ext cx="3597801" cy="30008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v"/>
              <a:tabLst/>
            </a:pPr>
            <a:r>
              <a:rPr kumimoji="0" lang="en-US" sz="1350" b="0" i="0" u="none" strike="noStrike" cap="none" spc="0" normalizeH="0" baseline="0" dirty="0" smtClean="0">
                <a:ln>
                  <a:noFill/>
                </a:ln>
                <a:solidFill>
                  <a:srgbClr val="000000"/>
                </a:solidFill>
                <a:effectLst/>
                <a:uFillTx/>
                <a:sym typeface="Arial"/>
              </a:rPr>
              <a:t>We</a:t>
            </a:r>
            <a:r>
              <a:rPr kumimoji="0" lang="en-US" sz="1350" b="0" i="0" u="none" strike="noStrike" cap="none" spc="0" normalizeH="0" dirty="0" smtClean="0">
                <a:ln>
                  <a:noFill/>
                </a:ln>
                <a:solidFill>
                  <a:srgbClr val="000000"/>
                </a:solidFill>
                <a:effectLst/>
                <a:uFillTx/>
                <a:sym typeface="Arial"/>
              </a:rPr>
              <a:t> can infer that when bike purchase in last 3 years across gender , there is very minute change in existing and new customers. Purchase made by female is more compared to men.</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v"/>
              <a:tabLst/>
            </a:pPr>
            <a:r>
              <a:rPr lang="en-US" sz="1350" baseline="0" dirty="0" smtClean="0"/>
              <a:t>When</a:t>
            </a:r>
            <a:r>
              <a:rPr lang="en-US" sz="1350" dirty="0" smtClean="0"/>
              <a:t> checked across different age groups maximum purchase was made by grp1 i.e. customers between 35 to 55 age.</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v"/>
              <a:tabLst/>
            </a:pPr>
            <a:r>
              <a:rPr kumimoji="0" lang="en-US" sz="1350" b="0" i="0" u="none" strike="noStrike" cap="none" spc="0" normalizeH="0" baseline="0" dirty="0" smtClean="0">
                <a:ln>
                  <a:noFill/>
                </a:ln>
                <a:solidFill>
                  <a:srgbClr val="000000"/>
                </a:solidFill>
                <a:effectLst/>
                <a:uFillTx/>
                <a:sym typeface="Arial"/>
              </a:rPr>
              <a:t>And when checked with gender</a:t>
            </a:r>
            <a:r>
              <a:rPr kumimoji="0" lang="en-US" sz="1350" b="0" i="0" u="none" strike="noStrike" cap="none" spc="0" normalizeH="0" dirty="0" smtClean="0">
                <a:ln>
                  <a:noFill/>
                </a:ln>
                <a:solidFill>
                  <a:srgbClr val="000000"/>
                </a:solidFill>
                <a:effectLst/>
                <a:uFillTx/>
                <a:sym typeface="Arial"/>
              </a:rPr>
              <a:t> and age groups the maximum purchase was made by female between 35-55 followed by male 35-55yrs. And the least excluding unknown </a:t>
            </a:r>
            <a:r>
              <a:rPr lang="en-US" sz="1350" dirty="0" smtClean="0"/>
              <a:t>was by female above 55years followed by male of older age.</a:t>
            </a:r>
            <a:endParaRPr kumimoji="0" lang="en-US" sz="1350" b="0" i="0" u="none" strike="noStrike" cap="none" spc="0" normalizeH="0" baseline="0" dirty="0">
              <a:ln>
                <a:noFill/>
              </a:ln>
              <a:solidFill>
                <a:srgbClr val="000000"/>
              </a:solidFill>
              <a:effectLst/>
              <a:uFillTx/>
              <a:sym typeface="Aria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870" y="2923926"/>
            <a:ext cx="2798943" cy="2038632"/>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1117" y="852149"/>
            <a:ext cx="2696425" cy="1891051"/>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0676" y="1284270"/>
            <a:ext cx="2629194" cy="2904967"/>
          </a:xfrm>
          <a:prstGeom prst="rect">
            <a:avLst/>
          </a:prstGeom>
        </p:spPr>
      </p:pic>
    </p:spTree>
    <p:extLst>
      <p:ext uri="{BB962C8B-B14F-4D97-AF65-F5344CB8AC3E}">
        <p14:creationId xmlns:p14="http://schemas.microsoft.com/office/powerpoint/2010/main" val="409860438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smtClean="0"/>
              <a:t>Data Exploration</a:t>
            </a:r>
            <a:endParaRPr dirty="0"/>
          </a:p>
        </p:txBody>
      </p:sp>
      <p:sp>
        <p:nvSpPr>
          <p:cNvPr id="141" name="Shape 90"/>
          <p:cNvSpPr/>
          <p:nvPr/>
        </p:nvSpPr>
        <p:spPr>
          <a:xfrm>
            <a:off x="155018" y="820525"/>
            <a:ext cx="4352688" cy="57531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IN" sz="2400" i="1" dirty="0" smtClean="0">
                <a:latin typeface="Times New Roman" panose="02020603050405020304" pitchFamily="18" charset="0"/>
                <a:cs typeface="Times New Roman" panose="02020603050405020304" pitchFamily="18" charset="0"/>
              </a:rPr>
              <a:t>Job industry category and brand</a:t>
            </a:r>
          </a:p>
        </p:txBody>
      </p:sp>
      <p:sp>
        <p:nvSpPr>
          <p:cNvPr id="142" name="Shape 91"/>
          <p:cNvSpPr/>
          <p:nvPr/>
        </p:nvSpPr>
        <p:spPr>
          <a:xfrm>
            <a:off x="205025" y="1924466"/>
            <a:ext cx="4134600" cy="301617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As we can see most of our customers are from manufacturing and financial services. So later we can focus on customers which are in these job category. Because they can be our important and trusted customers.</a:t>
            </a:r>
          </a:p>
          <a:p>
            <a:pPr marL="285750" indent="-285750">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Customers from Telecommunications and Agriculture job category are the least.</a:t>
            </a: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If seen within brands </a:t>
            </a:r>
            <a:r>
              <a:rPr lang="en-US" sz="1600" dirty="0" err="1" smtClean="0">
                <a:latin typeface="Times New Roman" panose="02020603050405020304" pitchFamily="18" charset="0"/>
                <a:cs typeface="Times New Roman" panose="02020603050405020304" pitchFamily="18" charset="0"/>
              </a:rPr>
              <a:t>Solex</a:t>
            </a:r>
            <a:r>
              <a:rPr lang="en-US" sz="1600" dirty="0" smtClean="0">
                <a:latin typeface="Times New Roman" panose="02020603050405020304" pitchFamily="18" charset="0"/>
                <a:cs typeface="Times New Roman" panose="02020603050405020304" pitchFamily="18" charset="0"/>
              </a:rPr>
              <a:t> followed by Giant Bicycles were liked and bought by majority of the customers.</a:t>
            </a:r>
            <a:endParaRPr sz="1600" dirty="0">
              <a:latin typeface="Times New Roman" panose="02020603050405020304" pitchFamily="18" charset="0"/>
              <a:cs typeface="Times New Roman" panose="02020603050405020304" pitchFamily="18" charset="0"/>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6912" y="320115"/>
            <a:ext cx="3848989" cy="243433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912" y="3094043"/>
            <a:ext cx="3817089" cy="2150395"/>
          </a:xfrm>
          <a:prstGeom prst="rect">
            <a:avLst/>
          </a:prstGeom>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2" name="Shape 91"/>
          <p:cNvSpPr/>
          <p:nvPr/>
        </p:nvSpPr>
        <p:spPr>
          <a:xfrm>
            <a:off x="205025" y="820525"/>
            <a:ext cx="4355126" cy="439655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For building ML model we have created new “Label” which is whether the customer will purchase or not based on few constraints. The label is based on the median value of past 3 years purchase of the customer. If the purchase is more than median we consider that customer to be a trusted customer and they are most likely to purchase our bikes.</a:t>
            </a: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We have label encoded the job title because it is more in number and dummy encoded all the categorical variables.’</a:t>
            </a:r>
          </a:p>
          <a:p>
            <a:pPr marL="285750" indent="-285750">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We have used classification models like logistic regression , decision tree classifier, random forest classifier , </a:t>
            </a:r>
            <a:r>
              <a:rPr lang="en-US" sz="1400" dirty="0" err="1" smtClean="0">
                <a:latin typeface="Times New Roman" panose="02020603050405020304" pitchFamily="18" charset="0"/>
                <a:cs typeface="Times New Roman" panose="02020603050405020304" pitchFamily="18" charset="0"/>
              </a:rPr>
              <a:t>lgbm</a:t>
            </a:r>
            <a:r>
              <a:rPr lang="en-US" sz="14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From the above result we can observe that the highest </a:t>
            </a:r>
            <a:r>
              <a:rPr lang="en-US" sz="1400" dirty="0" err="1" smtClean="0">
                <a:latin typeface="Times New Roman" panose="02020603050405020304" pitchFamily="18" charset="0"/>
                <a:cs typeface="Times New Roman" panose="02020603050405020304" pitchFamily="18" charset="0"/>
              </a:rPr>
              <a:t>roc_auc_accuracy</a:t>
            </a:r>
            <a:r>
              <a:rPr lang="en-US" sz="1400" dirty="0" smtClean="0">
                <a:latin typeface="Times New Roman" panose="02020603050405020304" pitchFamily="18" charset="0"/>
                <a:cs typeface="Times New Roman" panose="02020603050405020304" pitchFamily="18" charset="0"/>
              </a:rPr>
              <a:t> score was achieved from Random Forest with value 99.97% area in the roc curve.</a:t>
            </a:r>
          </a:p>
          <a:p>
            <a:pPr marL="285750" indent="-285750">
              <a:buFont typeface="Wingdings" panose="05000000000000000000" pitchFamily="2" charset="2"/>
              <a:buChar char="v"/>
            </a:pPr>
            <a:endParaRPr lang="en-US" sz="1400" dirty="0" smtClean="0">
              <a:latin typeface="Times New Roman" panose="02020603050405020304" pitchFamily="18" charset="0"/>
              <a:cs typeface="Times New Roman" panose="02020603050405020304" pitchFamily="18" charset="0"/>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0151" y="232351"/>
            <a:ext cx="4615750" cy="121630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1609" y="2927871"/>
            <a:ext cx="3494292" cy="2215630"/>
          </a:xfrm>
          <a:prstGeom prst="rect">
            <a:avLst/>
          </a:prstGeom>
        </p:spPr>
      </p:pic>
      <p:sp>
        <p:nvSpPr>
          <p:cNvPr id="4" name="TextBox 3"/>
          <p:cNvSpPr txBox="1"/>
          <p:nvPr/>
        </p:nvSpPr>
        <p:spPr>
          <a:xfrm>
            <a:off x="4780677" y="1723955"/>
            <a:ext cx="4240033"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28600" marR="0" indent="-228600" algn="l" defTabSz="914400" rtl="0" fontAlgn="auto" latinLnBrk="0" hangingPunct="0">
              <a:lnSpc>
                <a:spcPct val="100000"/>
              </a:lnSpc>
              <a:spcBef>
                <a:spcPts val="0"/>
              </a:spcBef>
              <a:spcAft>
                <a:spcPts val="0"/>
              </a:spcAft>
              <a:buClrTx/>
              <a:buSzTx/>
              <a:buFont typeface="+mj-lt"/>
              <a:buAutoNum type="arabicPeriod"/>
              <a:tabLst/>
            </a:pPr>
            <a:r>
              <a:rPr lang="en-IN" sz="1050" dirty="0" smtClean="0"/>
              <a:t>We can observe that the important features </a:t>
            </a:r>
            <a:r>
              <a:rPr lang="en-IN" sz="1050" dirty="0" smtClean="0"/>
              <a:t>from our </a:t>
            </a:r>
            <a:r>
              <a:rPr lang="en-IN" sz="1050" b="1" dirty="0" smtClean="0"/>
              <a:t>Random Forest </a:t>
            </a:r>
            <a:r>
              <a:rPr lang="en-IN" sz="1050" dirty="0" smtClean="0"/>
              <a:t>   model are</a:t>
            </a:r>
            <a:r>
              <a:rPr lang="en-IN" sz="1050" b="1" dirty="0"/>
              <a:t> </a:t>
            </a:r>
            <a:r>
              <a:rPr lang="en-IN" sz="1050" b="1" dirty="0" smtClean="0"/>
              <a:t>State_NSW , Wealth_Segment_high_net_Worth , Wealth_segment_mass_customer , property_valuation , tenure , age , job_title_code.</a:t>
            </a:r>
          </a:p>
          <a:p>
            <a:pPr marL="228600" marR="0" indent="-228600" algn="l" defTabSz="914400" rtl="0" fontAlgn="auto" latinLnBrk="0" hangingPunct="0">
              <a:lnSpc>
                <a:spcPct val="100000"/>
              </a:lnSpc>
              <a:spcBef>
                <a:spcPts val="0"/>
              </a:spcBef>
              <a:spcAft>
                <a:spcPts val="0"/>
              </a:spcAft>
              <a:buClrTx/>
              <a:buSzTx/>
              <a:buFont typeface="+mj-lt"/>
              <a:buAutoNum type="arabicPeriod"/>
              <a:tabLst/>
            </a:pPr>
            <a:r>
              <a:rPr lang="en-IN" sz="1050" dirty="0" smtClean="0"/>
              <a:t>We will further perform statistical tests on these important features.</a:t>
            </a:r>
            <a:endParaRPr lang="en-IN" sz="1050" dirty="0"/>
          </a:p>
          <a:p>
            <a:pPr marL="0" marR="0" indent="0" algn="l" defTabSz="914400" rtl="0" fontAlgn="auto" latinLnBrk="0" hangingPunct="0">
              <a:lnSpc>
                <a:spcPct val="100000"/>
              </a:lnSpc>
              <a:spcBef>
                <a:spcPts val="0"/>
              </a:spcBef>
              <a:spcAft>
                <a:spcPts val="0"/>
              </a:spcAft>
              <a:buClrTx/>
              <a:buSzTx/>
              <a:buFontTx/>
              <a:buNone/>
              <a:tabLst/>
            </a:pPr>
            <a:endParaRPr lang="en-IN" sz="1050" dirty="0" smtClean="0"/>
          </a:p>
        </p:txBody>
      </p:sp>
    </p:spTree>
    <p:extLst>
      <p:ext uri="{BB962C8B-B14F-4D97-AF65-F5344CB8AC3E}">
        <p14:creationId xmlns:p14="http://schemas.microsoft.com/office/powerpoint/2010/main" val="2895444673"/>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2" name="Shape 91"/>
          <p:cNvSpPr/>
          <p:nvPr/>
        </p:nvSpPr>
        <p:spPr>
          <a:xfrm>
            <a:off x="205025" y="820525"/>
            <a:ext cx="4355126" cy="3901036"/>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IN" sz="1400" b="1" dirty="0">
                <a:latin typeface="Times New Roman" panose="02020603050405020304" pitchFamily="18" charset="0"/>
                <a:cs typeface="Times New Roman" panose="02020603050405020304" pitchFamily="18" charset="0"/>
              </a:rPr>
              <a:t>True positives: </a:t>
            </a:r>
            <a:r>
              <a:rPr lang="en-IN" sz="1400" b="1" dirty="0" smtClean="0">
                <a:latin typeface="Times New Roman" panose="02020603050405020304" pitchFamily="18" charset="0"/>
                <a:cs typeface="Times New Roman" panose="02020603050405020304" pitchFamily="18" charset="0"/>
              </a:rPr>
              <a:t>2978 </a:t>
            </a:r>
            <a:r>
              <a:rPr lang="en-IN" sz="1400" dirty="0" smtClean="0">
                <a:latin typeface="Times New Roman" panose="02020603050405020304" pitchFamily="18" charset="0"/>
                <a:cs typeface="Times New Roman" panose="02020603050405020304" pitchFamily="18" charset="0"/>
              </a:rPr>
              <a:t>(Customers which are trusted customers and were predicted as trusted customer)</a:t>
            </a:r>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True Negative: </a:t>
            </a:r>
            <a:r>
              <a:rPr lang="en-IN" sz="1400" b="1" dirty="0" smtClean="0">
                <a:latin typeface="Times New Roman" panose="02020603050405020304" pitchFamily="18" charset="0"/>
                <a:cs typeface="Times New Roman" panose="02020603050405020304" pitchFamily="18" charset="0"/>
              </a:rPr>
              <a:t>2958 </a:t>
            </a:r>
            <a:r>
              <a:rPr lang="en-IN" sz="1400" dirty="0" smtClean="0">
                <a:latin typeface="Times New Roman" panose="02020603050405020304" pitchFamily="18" charset="0"/>
                <a:cs typeface="Times New Roman" panose="02020603050405020304" pitchFamily="18" charset="0"/>
              </a:rPr>
              <a:t>(Customers which were predicted as not trusted customers and were actually not trusted customers)</a:t>
            </a:r>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False Positive: </a:t>
            </a:r>
            <a:r>
              <a:rPr lang="en-IN" sz="1400" b="1" dirty="0" smtClean="0">
                <a:latin typeface="Times New Roman" panose="02020603050405020304" pitchFamily="18" charset="0"/>
                <a:cs typeface="Times New Roman" panose="02020603050405020304" pitchFamily="18" charset="0"/>
              </a:rPr>
              <a:t>32 </a:t>
            </a:r>
            <a:r>
              <a:rPr lang="en-IN" sz="1400" dirty="0" smtClean="0">
                <a:latin typeface="Times New Roman" panose="02020603050405020304" pitchFamily="18" charset="0"/>
                <a:cs typeface="Times New Roman" panose="02020603050405020304" pitchFamily="18" charset="0"/>
              </a:rPr>
              <a:t>(Customers which were predicted as trusted customers but actually were no trusted customers.)</a:t>
            </a:r>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False Negative: </a:t>
            </a:r>
            <a:r>
              <a:rPr lang="en-IN" sz="1400" b="1" dirty="0" smtClean="0">
                <a:latin typeface="Times New Roman" panose="02020603050405020304" pitchFamily="18" charset="0"/>
                <a:cs typeface="Times New Roman" panose="02020603050405020304" pitchFamily="18" charset="0"/>
              </a:rPr>
              <a:t>20 </a:t>
            </a:r>
            <a:r>
              <a:rPr lang="en-IN" sz="1400" dirty="0" smtClean="0">
                <a:latin typeface="Times New Roman" panose="02020603050405020304" pitchFamily="18" charset="0"/>
                <a:cs typeface="Times New Roman" panose="02020603050405020304" pitchFamily="18" charset="0"/>
              </a:rPr>
              <a:t>(Customers which were predicted as non trusted but actually were trusted customers.</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Precision=TP/ (TP+FP) </a:t>
            </a:r>
            <a:r>
              <a:rPr lang="en-IN" sz="1400" dirty="0" smtClean="0">
                <a:latin typeface="Times New Roman" panose="02020603050405020304" pitchFamily="18" charset="0"/>
                <a:cs typeface="Times New Roman" panose="02020603050405020304" pitchFamily="18" charset="0"/>
              </a:rPr>
              <a:t>=2978/ (2978+32) =0.9893</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Recall=TP/ (TP+FN) </a:t>
            </a:r>
            <a:r>
              <a:rPr lang="en-IN" sz="1400" dirty="0" smtClean="0">
                <a:latin typeface="Times New Roman" panose="02020603050405020304" pitchFamily="18" charset="0"/>
                <a:cs typeface="Times New Roman" panose="02020603050405020304" pitchFamily="18" charset="0"/>
              </a:rPr>
              <a:t>=2978/ (2978+20) </a:t>
            </a:r>
            <a:r>
              <a:rPr lang="en-IN" sz="1400" dirty="0">
                <a:latin typeface="Times New Roman" panose="02020603050405020304" pitchFamily="18" charset="0"/>
                <a:cs typeface="Times New Roman" panose="02020603050405020304" pitchFamily="18" charset="0"/>
              </a:rPr>
              <a:t>=</a:t>
            </a:r>
            <a:r>
              <a:rPr lang="en-IN" sz="1400" dirty="0" smtClean="0">
                <a:latin typeface="Times New Roman" panose="02020603050405020304" pitchFamily="18" charset="0"/>
                <a:cs typeface="Times New Roman" panose="02020603050405020304" pitchFamily="18" charset="0"/>
              </a:rPr>
              <a:t>0.9933</a:t>
            </a:r>
            <a:r>
              <a:rPr lang="en-US" sz="14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endParaRPr lang="en-US" sz="1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We can see the maximum area was covered by Random </a:t>
            </a:r>
            <a:r>
              <a:rPr lang="en-US" sz="1400" dirty="0" err="1" smtClean="0">
                <a:latin typeface="Times New Roman" panose="02020603050405020304" pitchFamily="18" charset="0"/>
                <a:cs typeface="Times New Roman" panose="02020603050405020304" pitchFamily="18" charset="0"/>
              </a:rPr>
              <a:t>forest.In</a:t>
            </a:r>
            <a:r>
              <a:rPr lang="en-US" sz="1400" dirty="0" smtClean="0">
                <a:latin typeface="Times New Roman" panose="02020603050405020304" pitchFamily="18" charset="0"/>
                <a:cs typeface="Times New Roman" panose="02020603050405020304" pitchFamily="18" charset="0"/>
              </a:rPr>
              <a:t> our model type I and type II error is also very less.</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3364" y="223463"/>
            <a:ext cx="3141837" cy="208847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0143" y="2343557"/>
            <a:ext cx="2865058" cy="2799943"/>
          </a:xfrm>
          <a:prstGeom prst="rect">
            <a:avLst/>
          </a:prstGeom>
        </p:spPr>
      </p:pic>
    </p:spTree>
    <p:extLst>
      <p:ext uri="{BB962C8B-B14F-4D97-AF65-F5344CB8AC3E}">
        <p14:creationId xmlns:p14="http://schemas.microsoft.com/office/powerpoint/2010/main" val="2575873665"/>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2832</TotalTime>
  <Words>1650</Words>
  <Application>Microsoft Office PowerPoint</Application>
  <PresentationFormat>On-screen Show (16:9)</PresentationFormat>
  <Paragraphs>109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Open Sans</vt:lpstr>
      <vt:lpstr>Open Sans Extrabold</vt:lpstr>
      <vt:lpstr>Open Sans Light</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AYUSHI SINGH</dc:creator>
  <cp:lastModifiedBy>AYUSHI SINGH</cp:lastModifiedBy>
  <cp:revision>36</cp:revision>
  <dcterms:modified xsi:type="dcterms:W3CDTF">2020-06-19T14:55:02Z</dcterms:modified>
</cp:coreProperties>
</file>