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4"/>
  </p:notesMasterIdLst>
  <p:sldIdLst>
    <p:sldId id="256" r:id="rId2"/>
    <p:sldId id="257" r:id="rId3"/>
    <p:sldId id="269" r:id="rId4"/>
    <p:sldId id="258" r:id="rId5"/>
    <p:sldId id="286" r:id="rId6"/>
    <p:sldId id="259" r:id="rId7"/>
    <p:sldId id="271" r:id="rId8"/>
    <p:sldId id="283" r:id="rId9"/>
    <p:sldId id="280" r:id="rId10"/>
    <p:sldId id="261" r:id="rId11"/>
    <p:sldId id="262" r:id="rId12"/>
    <p:sldId id="263" r:id="rId13"/>
    <p:sldId id="270" r:id="rId14"/>
    <p:sldId id="273" r:id="rId15"/>
    <p:sldId id="274" r:id="rId16"/>
    <p:sldId id="275" r:id="rId17"/>
    <p:sldId id="279" r:id="rId18"/>
    <p:sldId id="276" r:id="rId19"/>
    <p:sldId id="277" r:id="rId20"/>
    <p:sldId id="278" r:id="rId21"/>
    <p:sldId id="285" r:id="rId22"/>
    <p:sldId id="26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14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1981D-9365-4EBA-831D-1019123B3C7B}" type="datetimeFigureOut">
              <a:rPr lang="en-IN" smtClean="0"/>
              <a:t>25-06-2020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42939-5CA3-4620-AC76-CB12AB6B9C96}" type="slidenum">
              <a:rPr lang="en-IN" smtClean="0"/>
              <a:t>‹#›</a:t>
            </a:fld>
            <a:endParaRPr lang="en-IN"/>
          </a:p>
        </p:txBody>
      </p:sp>
    </p:spTree>
    <p:extLst>
      <p:ext uri="{BB962C8B-B14F-4D97-AF65-F5344CB8AC3E}">
        <p14:creationId xmlns:p14="http://schemas.microsoft.com/office/powerpoint/2010/main" val="61115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The categorical features are :</a:t>
            </a:r>
          </a:p>
          <a:p>
            <a:pPr fontAlgn="base" latinLnBrk="1"/>
            <a:r>
              <a:rPr lang="en-IN" sz="1200" kern="1200" dirty="0" err="1">
                <a:solidFill>
                  <a:schemeClr val="tx1"/>
                </a:solidFill>
                <a:effectLst/>
                <a:latin typeface="+mn-lt"/>
                <a:ea typeface="+mn-ea"/>
                <a:cs typeface="+mn-cs"/>
              </a:rPr>
              <a:t>data_channel_is_lifestyle</a:t>
            </a:r>
            <a:endParaRPr lang="en-IN" sz="1200" kern="1200" dirty="0">
              <a:solidFill>
                <a:schemeClr val="tx1"/>
              </a:solidFill>
              <a:effectLst/>
              <a:latin typeface="+mn-lt"/>
              <a:ea typeface="+mn-ea"/>
              <a:cs typeface="+mn-cs"/>
            </a:endParaRPr>
          </a:p>
          <a:p>
            <a:pPr fontAlgn="base" latinLnBrk="1"/>
            <a:r>
              <a:rPr lang="en-IN" sz="1200" kern="1200" dirty="0" err="1">
                <a:solidFill>
                  <a:schemeClr val="tx1"/>
                </a:solidFill>
                <a:effectLst/>
                <a:latin typeface="+mn-lt"/>
                <a:ea typeface="+mn-ea"/>
                <a:cs typeface="+mn-cs"/>
              </a:rPr>
              <a:t>data_channel_is_entertainment</a:t>
            </a:r>
            <a:endParaRPr lang="en-IN" sz="1200" kern="1200" dirty="0">
              <a:solidFill>
                <a:schemeClr val="tx1"/>
              </a:solidFill>
              <a:effectLst/>
              <a:latin typeface="+mn-lt"/>
              <a:ea typeface="+mn-ea"/>
              <a:cs typeface="+mn-cs"/>
            </a:endParaRPr>
          </a:p>
          <a:p>
            <a:pPr fontAlgn="base" latinLnBrk="1"/>
            <a:r>
              <a:rPr lang="en-IN" sz="1200" kern="1200" dirty="0" err="1">
                <a:solidFill>
                  <a:schemeClr val="tx1"/>
                </a:solidFill>
                <a:effectLst/>
                <a:latin typeface="+mn-lt"/>
                <a:ea typeface="+mn-ea"/>
                <a:cs typeface="+mn-cs"/>
              </a:rPr>
              <a:t>data_channel_is_bus</a:t>
            </a:r>
            <a:endParaRPr lang="en-IN" sz="1200" kern="1200" dirty="0">
              <a:solidFill>
                <a:schemeClr val="tx1"/>
              </a:solidFill>
              <a:effectLst/>
              <a:latin typeface="+mn-lt"/>
              <a:ea typeface="+mn-ea"/>
              <a:cs typeface="+mn-cs"/>
            </a:endParaRPr>
          </a:p>
          <a:p>
            <a:pPr fontAlgn="base" latinLnBrk="1"/>
            <a:r>
              <a:rPr lang="en-IN" sz="1200" kern="1200" dirty="0" err="1">
                <a:solidFill>
                  <a:schemeClr val="tx1"/>
                </a:solidFill>
                <a:effectLst/>
                <a:latin typeface="+mn-lt"/>
                <a:ea typeface="+mn-ea"/>
                <a:cs typeface="+mn-cs"/>
              </a:rPr>
              <a:t>data_channel_is_socmed</a:t>
            </a:r>
            <a:endParaRPr lang="en-IN" sz="1200" kern="1200" dirty="0">
              <a:solidFill>
                <a:schemeClr val="tx1"/>
              </a:solidFill>
              <a:effectLst/>
              <a:latin typeface="+mn-lt"/>
              <a:ea typeface="+mn-ea"/>
              <a:cs typeface="+mn-cs"/>
            </a:endParaRPr>
          </a:p>
          <a:p>
            <a:pPr fontAlgn="base" latinLnBrk="1"/>
            <a:r>
              <a:rPr lang="en-IN" sz="1200" kern="1200" dirty="0" err="1">
                <a:solidFill>
                  <a:schemeClr val="tx1"/>
                </a:solidFill>
                <a:effectLst/>
                <a:latin typeface="+mn-lt"/>
                <a:ea typeface="+mn-ea"/>
                <a:cs typeface="+mn-cs"/>
              </a:rPr>
              <a:t>data_channel_is_tech</a:t>
            </a:r>
            <a:endParaRPr lang="en-IN" sz="1200" kern="1200" dirty="0">
              <a:solidFill>
                <a:schemeClr val="tx1"/>
              </a:solidFill>
              <a:effectLst/>
              <a:latin typeface="+mn-lt"/>
              <a:ea typeface="+mn-ea"/>
              <a:cs typeface="+mn-cs"/>
            </a:endParaRPr>
          </a:p>
          <a:p>
            <a:pPr fontAlgn="base" latinLnBrk="1"/>
            <a:r>
              <a:rPr lang="en-IN" sz="1200" kern="1200" dirty="0" err="1">
                <a:solidFill>
                  <a:schemeClr val="tx1"/>
                </a:solidFill>
                <a:effectLst/>
                <a:latin typeface="+mn-lt"/>
                <a:ea typeface="+mn-ea"/>
                <a:cs typeface="+mn-cs"/>
              </a:rPr>
              <a:t>data_channel_is_world</a:t>
            </a:r>
            <a:endParaRPr lang="en-IN"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weekday_is_Monday</a:t>
            </a:r>
            <a:r>
              <a:rPr lang="en-IN" dirty="0">
                <a:effectLst/>
              </a:rPr>
              <a:t> </a:t>
            </a:r>
            <a:r>
              <a:rPr lang="en-IN" sz="1200" kern="1200" dirty="0" err="1">
                <a:solidFill>
                  <a:schemeClr val="tx1"/>
                </a:solidFill>
                <a:effectLst/>
                <a:latin typeface="+mn-lt"/>
                <a:ea typeface="+mn-ea"/>
                <a:cs typeface="+mn-cs"/>
              </a:rPr>
              <a:t>weekday_is_Tuesday</a:t>
            </a:r>
            <a:r>
              <a:rPr lang="en-IN" dirty="0">
                <a:effectLst/>
              </a:rPr>
              <a:t> </a:t>
            </a:r>
            <a:r>
              <a:rPr lang="en-IN" sz="1200" kern="1200" dirty="0" err="1">
                <a:solidFill>
                  <a:schemeClr val="tx1"/>
                </a:solidFill>
                <a:effectLst/>
                <a:latin typeface="+mn-lt"/>
                <a:ea typeface="+mn-ea"/>
                <a:cs typeface="+mn-cs"/>
              </a:rPr>
              <a:t>weekday_is_wednesday</a:t>
            </a:r>
            <a:r>
              <a:rPr lang="en-IN" dirty="0">
                <a:effectLst/>
              </a:rPr>
              <a:t> </a:t>
            </a:r>
            <a:r>
              <a:rPr lang="en-IN" sz="1200" kern="1200" dirty="0" err="1">
                <a:solidFill>
                  <a:schemeClr val="tx1"/>
                </a:solidFill>
                <a:effectLst/>
                <a:latin typeface="+mn-lt"/>
                <a:ea typeface="+mn-ea"/>
                <a:cs typeface="+mn-cs"/>
              </a:rPr>
              <a:t>weekday_is_thursday</a:t>
            </a:r>
            <a:r>
              <a:rPr lang="en-IN" dirty="0">
                <a:effectLst/>
              </a:rPr>
              <a:t> </a:t>
            </a:r>
            <a:r>
              <a:rPr lang="en-IN" sz="1200" kern="1200" dirty="0" err="1">
                <a:solidFill>
                  <a:schemeClr val="tx1"/>
                </a:solidFill>
                <a:effectLst/>
                <a:latin typeface="+mn-lt"/>
                <a:ea typeface="+mn-ea"/>
                <a:cs typeface="+mn-cs"/>
              </a:rPr>
              <a:t>weekday_is_friday</a:t>
            </a:r>
            <a:r>
              <a:rPr lang="en-IN" dirty="0">
                <a:effectLst/>
              </a:rPr>
              <a:t> </a:t>
            </a:r>
            <a:r>
              <a:rPr lang="en-IN" sz="1200" kern="1200" dirty="0" err="1">
                <a:solidFill>
                  <a:schemeClr val="tx1"/>
                </a:solidFill>
                <a:effectLst/>
                <a:latin typeface="+mn-lt"/>
                <a:ea typeface="+mn-ea"/>
                <a:cs typeface="+mn-cs"/>
              </a:rPr>
              <a:t>weekday_is_saturday</a:t>
            </a:r>
            <a:r>
              <a:rPr lang="en-IN" dirty="0">
                <a:effectLst/>
              </a:rPr>
              <a:t> </a:t>
            </a:r>
            <a:r>
              <a:rPr lang="en-IN" sz="1200" kern="1200" dirty="0" err="1">
                <a:solidFill>
                  <a:schemeClr val="tx1"/>
                </a:solidFill>
                <a:effectLst/>
                <a:latin typeface="+mn-lt"/>
                <a:ea typeface="+mn-ea"/>
                <a:cs typeface="+mn-cs"/>
              </a:rPr>
              <a:t>weekday_is_sunday</a:t>
            </a:r>
            <a:r>
              <a:rPr lang="en-IN" dirty="0">
                <a:effectLst/>
              </a:rPr>
              <a:t> </a:t>
            </a:r>
            <a:r>
              <a:rPr lang="en-IN" sz="1200" kern="1200" dirty="0" err="1">
                <a:solidFill>
                  <a:schemeClr val="tx1"/>
                </a:solidFill>
                <a:effectLst/>
                <a:latin typeface="+mn-lt"/>
                <a:ea typeface="+mn-ea"/>
                <a:cs typeface="+mn-cs"/>
              </a:rPr>
              <a:t>is_weekend</a:t>
            </a:r>
            <a:r>
              <a:rPr lang="en-IN" dirty="0">
                <a:effectLst/>
              </a:rPr>
              <a:t> </a:t>
            </a:r>
            <a:r>
              <a:rPr lang="en-IN" sz="1200" kern="1200" dirty="0">
                <a:solidFill>
                  <a:schemeClr val="tx1"/>
                </a:solidFill>
                <a:effectLst/>
                <a:latin typeface="+mn-lt"/>
                <a:ea typeface="+mn-ea"/>
                <a:cs typeface="+mn-cs"/>
              </a:rPr>
              <a:t>These columns are already label encoded. So we don’t need to use label encoding or dummies.</a:t>
            </a:r>
          </a:p>
          <a:p>
            <a:r>
              <a:rPr lang="en-IN" sz="1200" kern="1200" dirty="0">
                <a:solidFill>
                  <a:schemeClr val="tx1"/>
                </a:solidFill>
                <a:effectLst/>
                <a:latin typeface="+mn-lt"/>
                <a:ea typeface="+mn-ea"/>
                <a:cs typeface="+mn-cs"/>
              </a:rPr>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14. </a:t>
            </a:r>
            <a:r>
              <a:rPr lang="en-IN" sz="1200" kern="1200" dirty="0" err="1">
                <a:solidFill>
                  <a:schemeClr val="tx1"/>
                </a:solidFill>
                <a:effectLst/>
                <a:latin typeface="+mn-lt"/>
                <a:ea typeface="+mn-ea"/>
                <a:cs typeface="+mn-cs"/>
              </a:rPr>
              <a:t>data_channel_is_lifestyle</a:t>
            </a:r>
            <a:r>
              <a:rPr lang="en-IN" sz="1200" kern="1200" dirty="0">
                <a:solidFill>
                  <a:schemeClr val="tx1"/>
                </a:solidFill>
                <a:effectLst/>
                <a:latin typeface="+mn-lt"/>
                <a:ea typeface="+mn-ea"/>
                <a:cs typeface="+mn-cs"/>
              </a:rPr>
              <a:t>: Is data channel 'Lifestyle'? </a:t>
            </a:r>
          </a:p>
          <a:p>
            <a:r>
              <a:rPr lang="en-IN" sz="1200" kern="1200" dirty="0">
                <a:solidFill>
                  <a:schemeClr val="tx1"/>
                </a:solidFill>
                <a:effectLst/>
                <a:latin typeface="+mn-lt"/>
                <a:ea typeface="+mn-ea"/>
                <a:cs typeface="+mn-cs"/>
              </a:rPr>
              <a:t>15. </a:t>
            </a:r>
            <a:r>
              <a:rPr lang="en-IN" sz="1200" kern="1200" dirty="0" err="1">
                <a:solidFill>
                  <a:schemeClr val="tx1"/>
                </a:solidFill>
                <a:effectLst/>
                <a:latin typeface="+mn-lt"/>
                <a:ea typeface="+mn-ea"/>
                <a:cs typeface="+mn-cs"/>
              </a:rPr>
              <a:t>data_channel_is_entertainment</a:t>
            </a:r>
            <a:r>
              <a:rPr lang="en-IN" sz="1200" kern="1200" dirty="0">
                <a:solidFill>
                  <a:schemeClr val="tx1"/>
                </a:solidFill>
                <a:effectLst/>
                <a:latin typeface="+mn-lt"/>
                <a:ea typeface="+mn-ea"/>
                <a:cs typeface="+mn-cs"/>
              </a:rPr>
              <a:t>: Is data channel 'Entertainment'? </a:t>
            </a:r>
          </a:p>
          <a:p>
            <a:r>
              <a:rPr lang="en-IN" sz="1200" kern="1200" dirty="0">
                <a:solidFill>
                  <a:schemeClr val="tx1"/>
                </a:solidFill>
                <a:effectLst/>
                <a:latin typeface="+mn-lt"/>
                <a:ea typeface="+mn-ea"/>
                <a:cs typeface="+mn-cs"/>
              </a:rPr>
              <a:t>16. </a:t>
            </a:r>
            <a:r>
              <a:rPr lang="en-IN" sz="1200" kern="1200" dirty="0" err="1">
                <a:solidFill>
                  <a:schemeClr val="tx1"/>
                </a:solidFill>
                <a:effectLst/>
                <a:latin typeface="+mn-lt"/>
                <a:ea typeface="+mn-ea"/>
                <a:cs typeface="+mn-cs"/>
              </a:rPr>
              <a:t>data_channel_is_bus</a:t>
            </a:r>
            <a:r>
              <a:rPr lang="en-IN" sz="1200" kern="1200" dirty="0">
                <a:solidFill>
                  <a:schemeClr val="tx1"/>
                </a:solidFill>
                <a:effectLst/>
                <a:latin typeface="+mn-lt"/>
                <a:ea typeface="+mn-ea"/>
                <a:cs typeface="+mn-cs"/>
              </a:rPr>
              <a:t>: Is data channel 'Business'? </a:t>
            </a:r>
          </a:p>
          <a:p>
            <a:r>
              <a:rPr lang="en-IN" sz="1200" kern="1200" dirty="0">
                <a:solidFill>
                  <a:schemeClr val="tx1"/>
                </a:solidFill>
                <a:effectLst/>
                <a:latin typeface="+mn-lt"/>
                <a:ea typeface="+mn-ea"/>
                <a:cs typeface="+mn-cs"/>
              </a:rPr>
              <a:t>17. </a:t>
            </a:r>
            <a:r>
              <a:rPr lang="en-IN" sz="1200" kern="1200" dirty="0" err="1">
                <a:solidFill>
                  <a:schemeClr val="tx1"/>
                </a:solidFill>
                <a:effectLst/>
                <a:latin typeface="+mn-lt"/>
                <a:ea typeface="+mn-ea"/>
                <a:cs typeface="+mn-cs"/>
              </a:rPr>
              <a:t>data_channel_is_socmed</a:t>
            </a:r>
            <a:r>
              <a:rPr lang="en-IN" sz="1200" kern="1200" dirty="0">
                <a:solidFill>
                  <a:schemeClr val="tx1"/>
                </a:solidFill>
                <a:effectLst/>
                <a:latin typeface="+mn-lt"/>
                <a:ea typeface="+mn-ea"/>
                <a:cs typeface="+mn-cs"/>
              </a:rPr>
              <a:t>: Is data channel 'Social Media'? </a:t>
            </a:r>
          </a:p>
          <a:p>
            <a:r>
              <a:rPr lang="en-IN" sz="1200" kern="1200" dirty="0">
                <a:solidFill>
                  <a:schemeClr val="tx1"/>
                </a:solidFill>
                <a:effectLst/>
                <a:latin typeface="+mn-lt"/>
                <a:ea typeface="+mn-ea"/>
                <a:cs typeface="+mn-cs"/>
              </a:rPr>
              <a:t>18. </a:t>
            </a:r>
            <a:r>
              <a:rPr lang="en-IN" sz="1200" kern="1200" dirty="0" err="1">
                <a:solidFill>
                  <a:schemeClr val="tx1"/>
                </a:solidFill>
                <a:effectLst/>
                <a:latin typeface="+mn-lt"/>
                <a:ea typeface="+mn-ea"/>
                <a:cs typeface="+mn-cs"/>
              </a:rPr>
              <a:t>data_channel_is_tech</a:t>
            </a:r>
            <a:r>
              <a:rPr lang="en-IN" sz="1200" kern="1200" dirty="0">
                <a:solidFill>
                  <a:schemeClr val="tx1"/>
                </a:solidFill>
                <a:effectLst/>
                <a:latin typeface="+mn-lt"/>
                <a:ea typeface="+mn-ea"/>
                <a:cs typeface="+mn-cs"/>
              </a:rPr>
              <a:t>: Is data channel 'Tech'? </a:t>
            </a:r>
          </a:p>
          <a:p>
            <a:r>
              <a:rPr lang="en-IN" sz="1200" kern="1200" dirty="0">
                <a:solidFill>
                  <a:schemeClr val="tx1"/>
                </a:solidFill>
                <a:effectLst/>
                <a:latin typeface="+mn-lt"/>
                <a:ea typeface="+mn-ea"/>
                <a:cs typeface="+mn-cs"/>
              </a:rPr>
              <a:t>19. </a:t>
            </a:r>
            <a:r>
              <a:rPr lang="en-IN" sz="1200" kern="1200" dirty="0" err="1">
                <a:solidFill>
                  <a:schemeClr val="tx1"/>
                </a:solidFill>
                <a:effectLst/>
                <a:latin typeface="+mn-lt"/>
                <a:ea typeface="+mn-ea"/>
                <a:cs typeface="+mn-cs"/>
              </a:rPr>
              <a:t>data_channel_is_world</a:t>
            </a:r>
            <a:r>
              <a:rPr lang="en-IN" sz="1200" kern="1200" dirty="0">
                <a:solidFill>
                  <a:schemeClr val="tx1"/>
                </a:solidFill>
                <a:effectLst/>
                <a:latin typeface="+mn-lt"/>
                <a:ea typeface="+mn-ea"/>
                <a:cs typeface="+mn-cs"/>
              </a:rPr>
              <a:t>: Is data channel 'World’? </a:t>
            </a:r>
          </a:p>
          <a:p>
            <a:endParaRPr lang="en-IN" dirty="0"/>
          </a:p>
          <a:p>
            <a:r>
              <a:rPr lang="en-IN" dirty="0"/>
              <a:t>Keywords – Likes and Comments</a:t>
            </a:r>
          </a:p>
          <a:p>
            <a:r>
              <a:rPr lang="en-IN" dirty="0"/>
              <a:t>NLP – LDA &amp; </a:t>
            </a:r>
            <a:r>
              <a:rPr lang="en-IN" dirty="0" err="1"/>
              <a:t>Pos</a:t>
            </a:r>
            <a:r>
              <a:rPr lang="en-IN" dirty="0"/>
              <a:t> &amp; Neg polarity of words</a:t>
            </a:r>
          </a:p>
          <a:p>
            <a:endParaRPr lang="en-IN" dirty="0"/>
          </a:p>
        </p:txBody>
      </p:sp>
      <p:sp>
        <p:nvSpPr>
          <p:cNvPr id="4" name="Slide Number Placeholder 3"/>
          <p:cNvSpPr>
            <a:spLocks noGrp="1"/>
          </p:cNvSpPr>
          <p:nvPr>
            <p:ph type="sldNum" sz="quarter" idx="5"/>
          </p:nvPr>
        </p:nvSpPr>
        <p:spPr/>
        <p:txBody>
          <a:bodyPr/>
          <a:lstStyle/>
          <a:p>
            <a:fld id="{EEC42939-5CA3-4620-AC76-CB12AB6B9C96}" type="slidenum">
              <a:rPr lang="en-IN" smtClean="0"/>
              <a:t>3</a:t>
            </a:fld>
            <a:endParaRPr lang="en-IN"/>
          </a:p>
        </p:txBody>
      </p:sp>
    </p:spTree>
    <p:extLst>
      <p:ext uri="{BB962C8B-B14F-4D97-AF65-F5344CB8AC3E}">
        <p14:creationId xmlns:p14="http://schemas.microsoft.com/office/powerpoint/2010/main" val="251766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F01555-FA10-47E7-B3FD-39CFBDCA90A5}" type="slidenum">
              <a:rPr lang="en-IN" smtClean="0"/>
              <a:t>14</a:t>
            </a:fld>
            <a:endParaRPr lang="en-IN"/>
          </a:p>
        </p:txBody>
      </p:sp>
    </p:spTree>
    <p:extLst>
      <p:ext uri="{BB962C8B-B14F-4D97-AF65-F5344CB8AC3E}">
        <p14:creationId xmlns:p14="http://schemas.microsoft.com/office/powerpoint/2010/main" val="18432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F01555-FA10-47E7-B3FD-39CFBDCA90A5}" type="slidenum">
              <a:rPr lang="en-IN" smtClean="0"/>
              <a:t>15</a:t>
            </a:fld>
            <a:endParaRPr lang="en-IN"/>
          </a:p>
        </p:txBody>
      </p:sp>
    </p:spTree>
    <p:extLst>
      <p:ext uri="{BB962C8B-B14F-4D97-AF65-F5344CB8AC3E}">
        <p14:creationId xmlns:p14="http://schemas.microsoft.com/office/powerpoint/2010/main" val="119147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F01555-FA10-47E7-B3FD-39CFBDCA90A5}" type="slidenum">
              <a:rPr lang="en-IN" smtClean="0"/>
              <a:t>16</a:t>
            </a:fld>
            <a:endParaRPr lang="en-IN"/>
          </a:p>
        </p:txBody>
      </p:sp>
    </p:spTree>
    <p:extLst>
      <p:ext uri="{BB962C8B-B14F-4D97-AF65-F5344CB8AC3E}">
        <p14:creationId xmlns:p14="http://schemas.microsoft.com/office/powerpoint/2010/main" val="3277455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F01555-FA10-47E7-B3FD-39CFBDCA90A5}" type="slidenum">
              <a:rPr lang="en-IN" smtClean="0"/>
              <a:t>17</a:t>
            </a:fld>
            <a:endParaRPr lang="en-IN"/>
          </a:p>
        </p:txBody>
      </p:sp>
    </p:spTree>
    <p:extLst>
      <p:ext uri="{BB962C8B-B14F-4D97-AF65-F5344CB8AC3E}">
        <p14:creationId xmlns:p14="http://schemas.microsoft.com/office/powerpoint/2010/main" val="19617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070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8458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706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068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34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86982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90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863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947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0419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6/25/2020</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pic>
        <p:nvPicPr>
          <p:cNvPr id="7" name="Picture 2" descr="D:\1.PGPBA\01. Marketing\GL High Res Logos\Greatlearning Logo_160915.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p:nvSpPr>
        <p:spPr>
          <a:xfrm>
            <a:off x="45027"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9" name="Round Diagonal Corner Rectangle 8"/>
          <p:cNvSpPr/>
          <p:nvPr/>
        </p:nvSpPr>
        <p:spPr>
          <a:xfrm>
            <a:off x="45027"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18267743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EA7DC3F-FB9F-4EB9-BABE-A10660115B1E}"/>
              </a:ext>
            </a:extLst>
          </p:cNvPr>
          <p:cNvSpPr/>
          <p:nvPr/>
        </p:nvSpPr>
        <p:spPr>
          <a:xfrm>
            <a:off x="0" y="3490546"/>
            <a:ext cx="9144000" cy="336745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6905766" y="600501"/>
            <a:ext cx="2033517" cy="2677656"/>
          </a:xfrm>
          <a:prstGeom prst="rect">
            <a:avLst/>
          </a:prstGeom>
          <a:solidFill>
            <a:schemeClr val="accent1">
              <a:lumMod val="60000"/>
              <a:lumOff val="40000"/>
            </a:schemeClr>
          </a:solidFill>
        </p:spPr>
        <p:txBody>
          <a:bodyPr wrap="square" rtlCol="0">
            <a:spAutoFit/>
          </a:bodyPr>
          <a:lstStyle/>
          <a:p>
            <a:r>
              <a:rPr lang="en-IN" sz="2400" dirty="0" smtClean="0"/>
              <a:t>SUBMITTED BY :</a:t>
            </a:r>
          </a:p>
          <a:p>
            <a:r>
              <a:rPr lang="en-IN" sz="2400" dirty="0" smtClean="0"/>
              <a:t>AYUSHI SINGH</a:t>
            </a:r>
          </a:p>
          <a:p>
            <a:endParaRPr lang="en-IN" sz="2400" dirty="0"/>
          </a:p>
          <a:p>
            <a:r>
              <a:rPr lang="en-IN" sz="2400" dirty="0" smtClean="0"/>
              <a:t>PROJECT : ONLINE NEWS POPULARITY</a:t>
            </a:r>
            <a:endParaRPr lang="en-IN" sz="2400" dirty="0"/>
          </a:p>
        </p:txBody>
      </p:sp>
    </p:spTree>
    <p:extLst>
      <p:ext uri="{BB962C8B-B14F-4D97-AF65-F5344CB8AC3E}">
        <p14:creationId xmlns:p14="http://schemas.microsoft.com/office/powerpoint/2010/main" val="1321994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24025" y="4040222"/>
            <a:ext cx="3800098" cy="2689719"/>
          </a:xfrm>
          <a:prstGeom prst="rect">
            <a:avLst/>
          </a:prstGeom>
        </p:spPr>
      </p:pic>
      <p:sp>
        <p:nvSpPr>
          <p:cNvPr id="7" name="Title 1">
            <a:extLst>
              <a:ext uri="{FF2B5EF4-FFF2-40B4-BE49-F238E27FC236}">
                <a16:creationId xmlns:a16="http://schemas.microsoft.com/office/drawing/2014/main" xmlns="" id="{B731EFD7-82AE-4D64-975C-FDB15680799B}"/>
              </a:ext>
            </a:extLst>
          </p:cNvPr>
          <p:cNvSpPr txBox="1">
            <a:spLocks/>
          </p:cNvSpPr>
          <p:nvPr/>
        </p:nvSpPr>
        <p:spPr>
          <a:xfrm>
            <a:off x="3639749" y="1449860"/>
            <a:ext cx="5994400" cy="899162"/>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Number of self referenced links </a:t>
            </a:r>
          </a:p>
          <a:p>
            <a:r>
              <a:rPr lang="en-US" sz="2000" b="1" dirty="0">
                <a:latin typeface="Times New Roman" panose="02020603050405020304" pitchFamily="18" charset="0"/>
                <a:cs typeface="Times New Roman" panose="02020603050405020304" pitchFamily="18" charset="0"/>
              </a:rPr>
              <a:t>Versus Shares</a:t>
            </a:r>
          </a:p>
        </p:txBody>
      </p:sp>
      <p:sp>
        <p:nvSpPr>
          <p:cNvPr id="8" name="Title 1">
            <a:extLst>
              <a:ext uri="{FF2B5EF4-FFF2-40B4-BE49-F238E27FC236}">
                <a16:creationId xmlns:a16="http://schemas.microsoft.com/office/drawing/2014/main" xmlns="" id="{CB3627D0-1D4B-4E2A-8FDB-3928136C12A2}"/>
              </a:ext>
            </a:extLst>
          </p:cNvPr>
          <p:cNvSpPr txBox="1">
            <a:spLocks/>
          </p:cNvSpPr>
          <p:nvPr/>
        </p:nvSpPr>
        <p:spPr>
          <a:xfrm>
            <a:off x="1513254" y="3141060"/>
            <a:ext cx="5994400" cy="899162"/>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Number of Keywords Versus Shares</a:t>
            </a:r>
          </a:p>
        </p:txBody>
      </p:sp>
      <p:pic>
        <p:nvPicPr>
          <p:cNvPr id="10" name="Picture 9">
            <a:extLst>
              <a:ext uri="{FF2B5EF4-FFF2-40B4-BE49-F238E27FC236}">
                <a16:creationId xmlns:a16="http://schemas.microsoft.com/office/drawing/2014/main" xmlns="" id="{68B418BF-91F2-4F58-AC66-CB2E89321683}"/>
              </a:ext>
            </a:extLst>
          </p:cNvPr>
          <p:cNvPicPr>
            <a:picLocks noChangeAspect="1"/>
          </p:cNvPicPr>
          <p:nvPr/>
        </p:nvPicPr>
        <p:blipFill>
          <a:blip r:embed="rId3"/>
          <a:stretch>
            <a:fillRect/>
          </a:stretch>
        </p:blipFill>
        <p:spPr>
          <a:xfrm>
            <a:off x="430823" y="723293"/>
            <a:ext cx="4141177" cy="2705707"/>
          </a:xfrm>
          <a:prstGeom prst="rect">
            <a:avLst/>
          </a:prstGeom>
        </p:spPr>
      </p:pic>
      <p:pic>
        <p:nvPicPr>
          <p:cNvPr id="12" name="Picture 11">
            <a:extLst>
              <a:ext uri="{FF2B5EF4-FFF2-40B4-BE49-F238E27FC236}">
                <a16:creationId xmlns:a16="http://schemas.microsoft.com/office/drawing/2014/main" xmlns="" id="{419D8EE9-6063-49CC-AEF7-891E03D9E9AC}"/>
              </a:ext>
            </a:extLst>
          </p:cNvPr>
          <p:cNvPicPr>
            <a:picLocks noChangeAspect="1"/>
          </p:cNvPicPr>
          <p:nvPr/>
        </p:nvPicPr>
        <p:blipFill>
          <a:blip r:embed="rId4"/>
          <a:stretch>
            <a:fillRect/>
          </a:stretch>
        </p:blipFill>
        <p:spPr>
          <a:xfrm>
            <a:off x="4572000" y="4040222"/>
            <a:ext cx="3985128" cy="2653389"/>
          </a:xfrm>
          <a:prstGeom prst="rect">
            <a:avLst/>
          </a:prstGeom>
        </p:spPr>
      </p:pic>
    </p:spTree>
    <p:extLst>
      <p:ext uri="{BB962C8B-B14F-4D97-AF65-F5344CB8AC3E}">
        <p14:creationId xmlns:p14="http://schemas.microsoft.com/office/powerpoint/2010/main" val="132740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42503" y="1782344"/>
            <a:ext cx="3779866" cy="1990067"/>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583415" y="1782344"/>
            <a:ext cx="3779867" cy="1990067"/>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96279" y="3913198"/>
            <a:ext cx="4075721" cy="2385608"/>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4583416" y="3982870"/>
            <a:ext cx="3957742" cy="2385609"/>
          </a:xfrm>
          <a:prstGeom prst="rect">
            <a:avLst/>
          </a:prstGeom>
        </p:spPr>
      </p:pic>
      <p:sp>
        <p:nvSpPr>
          <p:cNvPr id="10" name="Title 1">
            <a:extLst>
              <a:ext uri="{FF2B5EF4-FFF2-40B4-BE49-F238E27FC236}">
                <a16:creationId xmlns:a16="http://schemas.microsoft.com/office/drawing/2014/main" xmlns="" id="{68DECE92-6C03-4EB4-A29B-F30202F367F8}"/>
              </a:ext>
            </a:extLst>
          </p:cNvPr>
          <p:cNvSpPr txBox="1">
            <a:spLocks/>
          </p:cNvSpPr>
          <p:nvPr/>
        </p:nvSpPr>
        <p:spPr>
          <a:xfrm>
            <a:off x="1717965" y="473470"/>
            <a:ext cx="5994400" cy="899162"/>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Popularity of Articles on different days of the week and across different channels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36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175" y="917924"/>
            <a:ext cx="6447501" cy="589547"/>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Class Distribution of a Target Variable</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5781" y="1837435"/>
            <a:ext cx="8100291" cy="976103"/>
          </a:xfrm>
        </p:spPr>
        <p:txBody>
          <a:bodyPr/>
          <a:lstStyle/>
          <a:p>
            <a:r>
              <a:rPr lang="en-IN" dirty="0">
                <a:solidFill>
                  <a:schemeClr val="tx1"/>
                </a:solidFill>
                <a:latin typeface="Times New Roman" panose="02020603050405020304" pitchFamily="18" charset="0"/>
                <a:cs typeface="Times New Roman" panose="02020603050405020304" pitchFamily="18" charset="0"/>
              </a:rPr>
              <a:t>Since the count of articles which are</a:t>
            </a:r>
            <a:r>
              <a:rPr lang="en-IN" b="1"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popular and non-popular are almost same we can say that the dataset is balanced.</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47183" y="3135509"/>
            <a:ext cx="5120923" cy="3193473"/>
          </a:xfrm>
          <a:prstGeom prst="rect">
            <a:avLst/>
          </a:prstGeom>
        </p:spPr>
      </p:pic>
      <p:sp>
        <p:nvSpPr>
          <p:cNvPr id="4" name="TextBox 3">
            <a:extLst>
              <a:ext uri="{FF2B5EF4-FFF2-40B4-BE49-F238E27FC236}">
                <a16:creationId xmlns:a16="http://schemas.microsoft.com/office/drawing/2014/main" xmlns="" id="{4F26F4D9-AC34-4E9D-94C5-CE4B689EDB8B}"/>
              </a:ext>
            </a:extLst>
          </p:cNvPr>
          <p:cNvSpPr txBox="1"/>
          <p:nvPr/>
        </p:nvSpPr>
        <p:spPr>
          <a:xfrm>
            <a:off x="3297115" y="2963006"/>
            <a:ext cx="1178169" cy="338554"/>
          </a:xfrm>
          <a:prstGeom prst="rect">
            <a:avLst/>
          </a:prstGeom>
          <a:noFill/>
        </p:spPr>
        <p:txBody>
          <a:bodyPr wrap="square" rtlCol="0">
            <a:spAutoFit/>
          </a:bodyPr>
          <a:lstStyle/>
          <a:p>
            <a:r>
              <a:rPr lang="en-IN" sz="1600" dirty="0"/>
              <a:t>51.28%</a:t>
            </a:r>
          </a:p>
        </p:txBody>
      </p:sp>
      <p:sp>
        <p:nvSpPr>
          <p:cNvPr id="6" name="TextBox 5">
            <a:extLst>
              <a:ext uri="{FF2B5EF4-FFF2-40B4-BE49-F238E27FC236}">
                <a16:creationId xmlns:a16="http://schemas.microsoft.com/office/drawing/2014/main" xmlns="" id="{082A8E4E-8BAF-4EBA-BAB8-CB2B81EF88D8}"/>
              </a:ext>
            </a:extLst>
          </p:cNvPr>
          <p:cNvSpPr txBox="1"/>
          <p:nvPr/>
        </p:nvSpPr>
        <p:spPr>
          <a:xfrm>
            <a:off x="5450697" y="3165256"/>
            <a:ext cx="1178169" cy="338554"/>
          </a:xfrm>
          <a:prstGeom prst="rect">
            <a:avLst/>
          </a:prstGeom>
          <a:noFill/>
        </p:spPr>
        <p:txBody>
          <a:bodyPr wrap="square" rtlCol="0">
            <a:spAutoFit/>
          </a:bodyPr>
          <a:lstStyle/>
          <a:p>
            <a:r>
              <a:rPr lang="en-IN" sz="1600" dirty="0"/>
              <a:t>48.72%</a:t>
            </a:r>
          </a:p>
        </p:txBody>
      </p:sp>
    </p:spTree>
    <p:extLst>
      <p:ext uri="{BB962C8B-B14F-4D97-AF65-F5344CB8AC3E}">
        <p14:creationId xmlns:p14="http://schemas.microsoft.com/office/powerpoint/2010/main" val="308246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7239A-FAA7-4997-8F8C-98909E257D54}"/>
              </a:ext>
            </a:extLst>
          </p:cNvPr>
          <p:cNvSpPr>
            <a:spLocks noGrp="1"/>
          </p:cNvSpPr>
          <p:nvPr>
            <p:ph type="title"/>
          </p:nvPr>
        </p:nvSpPr>
        <p:spPr>
          <a:xfrm>
            <a:off x="457199" y="507195"/>
            <a:ext cx="8229600" cy="1143000"/>
          </a:xfrm>
        </p:spPr>
        <p:txBody>
          <a:bodyPr>
            <a:noAutofit/>
          </a:bodyPr>
          <a:lstStyle/>
          <a:p>
            <a:r>
              <a:rPr lang="en-US" sz="3200" b="1" dirty="0">
                <a:latin typeface="Times New Roman" panose="02020603050405020304" pitchFamily="18" charset="0"/>
                <a:cs typeface="Times New Roman" panose="02020603050405020304" pitchFamily="18" charset="0"/>
              </a:rPr>
              <a:t>Top 20 Articles with number of shares</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B34320A8-3FA2-4535-80BC-8E928F45721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6465" y="1571065"/>
            <a:ext cx="5871069" cy="4859180"/>
          </a:xfrm>
          <a:prstGeom prst="rect">
            <a:avLst/>
          </a:prstGeom>
          <a:noFill/>
          <a:ln>
            <a:noFill/>
          </a:ln>
        </p:spPr>
      </p:pic>
    </p:spTree>
    <p:extLst>
      <p:ext uri="{BB962C8B-B14F-4D97-AF65-F5344CB8AC3E}">
        <p14:creationId xmlns:p14="http://schemas.microsoft.com/office/powerpoint/2010/main" val="283044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69EE4E-5152-4320-90B4-6ADBB9DD781D}"/>
              </a:ext>
            </a:extLst>
          </p:cNvPr>
          <p:cNvSpPr>
            <a:spLocks noGrp="1"/>
          </p:cNvSpPr>
          <p:nvPr>
            <p:ph type="title"/>
          </p:nvPr>
        </p:nvSpPr>
        <p:spPr>
          <a:xfrm>
            <a:off x="457200" y="86839"/>
            <a:ext cx="8229600" cy="1143000"/>
          </a:xfrm>
        </p:spPr>
        <p:txBody>
          <a:bodyPr>
            <a:norm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 models</a:t>
            </a:r>
          </a:p>
        </p:txBody>
      </p:sp>
      <p:pic>
        <p:nvPicPr>
          <p:cNvPr id="5" name="Picture 4">
            <a:extLst>
              <a:ext uri="{FF2B5EF4-FFF2-40B4-BE49-F238E27FC236}">
                <a16:creationId xmlns:a16="http://schemas.microsoft.com/office/drawing/2014/main" xmlns="" id="{F310F46E-0D05-403B-B729-D89B094B4C62}"/>
              </a:ext>
            </a:extLst>
          </p:cNvPr>
          <p:cNvPicPr>
            <a:picLocks noChangeAspect="1"/>
          </p:cNvPicPr>
          <p:nvPr/>
        </p:nvPicPr>
        <p:blipFill>
          <a:blip r:embed="rId3"/>
          <a:stretch>
            <a:fillRect/>
          </a:stretch>
        </p:blipFill>
        <p:spPr>
          <a:xfrm>
            <a:off x="1464432" y="1132650"/>
            <a:ext cx="6290119" cy="2378413"/>
          </a:xfrm>
          <a:prstGeom prst="rect">
            <a:avLst/>
          </a:prstGeom>
        </p:spPr>
      </p:pic>
      <p:sp>
        <p:nvSpPr>
          <p:cNvPr id="6" name="TextBox 5">
            <a:extLst>
              <a:ext uri="{FF2B5EF4-FFF2-40B4-BE49-F238E27FC236}">
                <a16:creationId xmlns:a16="http://schemas.microsoft.com/office/drawing/2014/main" xmlns="" id="{57B42A01-C7DC-4D6C-B793-A1781F34BB10}"/>
              </a:ext>
            </a:extLst>
          </p:cNvPr>
          <p:cNvSpPr txBox="1"/>
          <p:nvPr/>
        </p:nvSpPr>
        <p:spPr>
          <a:xfrm>
            <a:off x="457200" y="3777482"/>
            <a:ext cx="4511964" cy="280076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When comparing results, we got from LR, LR with VIF, RF, </a:t>
            </a:r>
            <a:r>
              <a:rPr lang="en-IN" sz="1600" dirty="0" err="1">
                <a:latin typeface="Times New Roman" panose="02020603050405020304" pitchFamily="18" charset="0"/>
                <a:cs typeface="Times New Roman" panose="02020603050405020304" pitchFamily="18" charset="0"/>
              </a:rPr>
              <a:t>XGboost</a:t>
            </a:r>
            <a:r>
              <a:rPr lang="en-IN" sz="1600" dirty="0">
                <a:latin typeface="Times New Roman" panose="02020603050405020304" pitchFamily="18" charset="0"/>
                <a:cs typeface="Times New Roman" panose="02020603050405020304" pitchFamily="18" charset="0"/>
              </a:rPr>
              <a:t> the highest accuracy </a:t>
            </a:r>
          </a:p>
          <a:p>
            <a:r>
              <a:rPr lang="en-IN" sz="1600" dirty="0">
                <a:latin typeface="Times New Roman" panose="02020603050405020304" pitchFamily="18" charset="0"/>
                <a:cs typeface="Times New Roman" panose="02020603050405020304" pitchFamily="18" charset="0"/>
              </a:rPr>
              <a:t>achieved was from random forest using </a:t>
            </a:r>
            <a:r>
              <a:rPr lang="en-IN" sz="1600" dirty="0" err="1">
                <a:latin typeface="Times New Roman" panose="02020603050405020304" pitchFamily="18" charset="0"/>
                <a:cs typeface="Times New Roman" panose="02020603050405020304" pitchFamily="18" charset="0"/>
              </a:rPr>
              <a:t>randomizedSearchCV</a:t>
            </a:r>
            <a:r>
              <a:rPr lang="en-IN" sz="1600" dirty="0">
                <a:latin typeface="Times New Roman" panose="02020603050405020304" pitchFamily="18" charset="0"/>
                <a:cs typeface="Times New Roman" panose="02020603050405020304" pitchFamily="18" charset="0"/>
              </a:rPr>
              <a:t> with an accuracy of 73.1%.</a:t>
            </a:r>
          </a:p>
          <a:p>
            <a:r>
              <a:rPr lang="en-IN" sz="1600" dirty="0">
                <a:latin typeface="Times New Roman" panose="02020603050405020304" pitchFamily="18" charset="0"/>
                <a:cs typeface="Times New Roman" panose="02020603050405020304" pitchFamily="18" charset="0"/>
              </a:rPr>
              <a:t>Using VIF feature selection method accuracy increased for Logistic Regression. </a:t>
            </a:r>
          </a:p>
          <a:p>
            <a:r>
              <a:rPr lang="en-IN" sz="1600" dirty="0" err="1">
                <a:latin typeface="Times New Roman" panose="02020603050405020304" pitchFamily="18" charset="0"/>
                <a:cs typeface="Times New Roman" panose="02020603050405020304" pitchFamily="18" charset="0"/>
              </a:rPr>
              <a:t>XGBoost</a:t>
            </a:r>
            <a:r>
              <a:rPr lang="en-IN" sz="1600" dirty="0">
                <a:latin typeface="Times New Roman" panose="02020603050405020304" pitchFamily="18" charset="0"/>
                <a:cs typeface="Times New Roman" panose="02020603050405020304" pitchFamily="18" charset="0"/>
              </a:rPr>
              <a:t> gave the roc accuracy near to random forest but the precision and recall scores</a:t>
            </a:r>
          </a:p>
          <a:p>
            <a:r>
              <a:rPr lang="en-IN" sz="1600" dirty="0">
                <a:latin typeface="Times New Roman" panose="02020603050405020304" pitchFamily="18" charset="0"/>
                <a:cs typeface="Times New Roman" panose="02020603050405020304" pitchFamily="18" charset="0"/>
              </a:rPr>
              <a:t> are more for RF. As a result, we consider random forest to be the best model for </a:t>
            </a:r>
          </a:p>
          <a:p>
            <a:r>
              <a:rPr lang="en-IN" sz="1600" dirty="0">
                <a:latin typeface="Times New Roman" panose="02020603050405020304" pitchFamily="18" charset="0"/>
                <a:cs typeface="Times New Roman" panose="02020603050405020304" pitchFamily="18" charset="0"/>
              </a:rPr>
              <a:t>predicting online shares to an article.</a:t>
            </a:r>
          </a:p>
        </p:txBody>
      </p:sp>
      <p:pic>
        <p:nvPicPr>
          <p:cNvPr id="7" name="Picture 6" descr="C:\Users\Admin\Pictures\Screenshots\Screenshot (95).png">
            <a:extLst>
              <a:ext uri="{FF2B5EF4-FFF2-40B4-BE49-F238E27FC236}">
                <a16:creationId xmlns:a16="http://schemas.microsoft.com/office/drawing/2014/main" xmlns="" id="{F9D3A4CE-946D-4FC6-9D59-F3ECD32D75D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33934" y="3595678"/>
            <a:ext cx="3552866" cy="3214329"/>
          </a:xfrm>
          <a:prstGeom prst="rect">
            <a:avLst/>
          </a:prstGeom>
          <a:noFill/>
          <a:ln>
            <a:noFill/>
          </a:ln>
        </p:spPr>
      </p:pic>
    </p:spTree>
    <p:extLst>
      <p:ext uri="{BB962C8B-B14F-4D97-AF65-F5344CB8AC3E}">
        <p14:creationId xmlns:p14="http://schemas.microsoft.com/office/powerpoint/2010/main" val="94999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sers\Admin\Pictures\Screenshots\Screenshot (92).png">
            <a:extLst>
              <a:ext uri="{FF2B5EF4-FFF2-40B4-BE49-F238E27FC236}">
                <a16:creationId xmlns:a16="http://schemas.microsoft.com/office/drawing/2014/main" xmlns="" id="{FD39DA8F-89F0-4496-8E0D-5C1760D234A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5734" y="1239810"/>
            <a:ext cx="3831590" cy="2413000"/>
          </a:xfrm>
          <a:prstGeom prst="rect">
            <a:avLst/>
          </a:prstGeom>
          <a:noFill/>
          <a:ln>
            <a:noFill/>
          </a:ln>
        </p:spPr>
      </p:pic>
      <p:sp>
        <p:nvSpPr>
          <p:cNvPr id="9" name="TextBox 8">
            <a:extLst>
              <a:ext uri="{FF2B5EF4-FFF2-40B4-BE49-F238E27FC236}">
                <a16:creationId xmlns:a16="http://schemas.microsoft.com/office/drawing/2014/main" xmlns="" id="{7C52EF3A-C027-413D-B09A-30772DB0FAEC}"/>
              </a:ext>
            </a:extLst>
          </p:cNvPr>
          <p:cNvSpPr txBox="1"/>
          <p:nvPr/>
        </p:nvSpPr>
        <p:spPr>
          <a:xfrm>
            <a:off x="491826" y="3944101"/>
            <a:ext cx="8360343" cy="23083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True positives: 3877 </a:t>
            </a:r>
            <a:r>
              <a:rPr lang="en-IN" dirty="0">
                <a:latin typeface="Times New Roman" panose="02020603050405020304" pitchFamily="18" charset="0"/>
                <a:cs typeface="Times New Roman" panose="02020603050405020304" pitchFamily="18" charset="0"/>
              </a:rPr>
              <a:t>(Articles which were popular and were predicted as popular)</a:t>
            </a:r>
          </a:p>
          <a:p>
            <a:r>
              <a:rPr lang="en-IN" b="1" dirty="0">
                <a:latin typeface="Times New Roman" panose="02020603050405020304" pitchFamily="18" charset="0"/>
                <a:cs typeface="Times New Roman" panose="02020603050405020304" pitchFamily="18" charset="0"/>
              </a:rPr>
              <a:t>True Negative: 4040 </a:t>
            </a:r>
            <a:r>
              <a:rPr lang="en-IN" dirty="0">
                <a:latin typeface="Times New Roman" panose="02020603050405020304" pitchFamily="18" charset="0"/>
                <a:cs typeface="Times New Roman" panose="02020603050405020304" pitchFamily="18" charset="0"/>
              </a:rPr>
              <a:t>(Articles which were predicted as not popular and were actually popular)</a:t>
            </a:r>
          </a:p>
          <a:p>
            <a:r>
              <a:rPr lang="en-IN" b="1" dirty="0">
                <a:latin typeface="Times New Roman" panose="02020603050405020304" pitchFamily="18" charset="0"/>
                <a:cs typeface="Times New Roman" panose="02020603050405020304" pitchFamily="18" charset="0"/>
              </a:rPr>
              <a:t>False Positive: 2028 </a:t>
            </a:r>
            <a:r>
              <a:rPr lang="en-IN" dirty="0">
                <a:latin typeface="Times New Roman" panose="02020603050405020304" pitchFamily="18" charset="0"/>
                <a:cs typeface="Times New Roman" panose="02020603050405020304" pitchFamily="18" charset="0"/>
              </a:rPr>
              <a:t>(Articles which were predicted as popular but were not popular)</a:t>
            </a:r>
          </a:p>
          <a:p>
            <a:r>
              <a:rPr lang="en-IN" b="1" dirty="0">
                <a:latin typeface="Times New Roman" panose="02020603050405020304" pitchFamily="18" charset="0"/>
                <a:cs typeface="Times New Roman" panose="02020603050405020304" pitchFamily="18" charset="0"/>
              </a:rPr>
              <a:t>False Negative: 1949 </a:t>
            </a:r>
            <a:r>
              <a:rPr lang="en-IN" dirty="0">
                <a:latin typeface="Times New Roman" panose="02020603050405020304" pitchFamily="18" charset="0"/>
                <a:cs typeface="Times New Roman" panose="02020603050405020304" pitchFamily="18" charset="0"/>
              </a:rPr>
              <a:t>(Articles which were predicted as not popular but were actually popular.</a:t>
            </a:r>
          </a:p>
          <a:p>
            <a:r>
              <a:rPr lang="en-IN" dirty="0">
                <a:latin typeface="Times New Roman" panose="02020603050405020304" pitchFamily="18" charset="0"/>
                <a:cs typeface="Times New Roman" panose="02020603050405020304" pitchFamily="18" charset="0"/>
              </a:rPr>
              <a:t>Precision=TP/ (TP+FP) =3877/ (3877+2028) =0.6566</a:t>
            </a:r>
          </a:p>
          <a:p>
            <a:r>
              <a:rPr lang="en-IN" dirty="0">
                <a:latin typeface="Times New Roman" panose="02020603050405020304" pitchFamily="18" charset="0"/>
                <a:cs typeface="Times New Roman" panose="02020603050405020304" pitchFamily="18" charset="0"/>
              </a:rPr>
              <a:t>Recall=TP/ (TP+FN) =3877/ (3877+1949) =0.6654</a:t>
            </a:r>
          </a:p>
        </p:txBody>
      </p:sp>
      <p:sp>
        <p:nvSpPr>
          <p:cNvPr id="4" name="Title 1">
            <a:extLst>
              <a:ext uri="{FF2B5EF4-FFF2-40B4-BE49-F238E27FC236}">
                <a16:creationId xmlns:a16="http://schemas.microsoft.com/office/drawing/2014/main" xmlns="" id="{7E5F0DA6-965E-467B-91DA-EB7C037DF8A3}"/>
              </a:ext>
            </a:extLst>
          </p:cNvPr>
          <p:cNvSpPr>
            <a:spLocks noGrp="1"/>
          </p:cNvSpPr>
          <p:nvPr>
            <p:ph type="title"/>
          </p:nvPr>
        </p:nvSpPr>
        <p:spPr>
          <a:xfrm>
            <a:off x="457200" y="135479"/>
            <a:ext cx="8229600" cy="1143000"/>
          </a:xfrm>
        </p:spPr>
        <p:txBody>
          <a:bodyPr>
            <a:normAutofit/>
          </a:bodyPr>
          <a:lstStyle/>
          <a:p>
            <a:pPr lvl="0" defTabSz="914400" eaLnBrk="0" fontAlgn="base" hangingPunct="0">
              <a:spcAft>
                <a:spcPct val="0"/>
              </a:spcAft>
            </a:pPr>
            <a:r>
              <a:rPr lang="en-US" altLang="en-US" sz="3200" b="1" dirty="0">
                <a:latin typeface="Times New Roman" panose="02020603050405020304" pitchFamily="18" charset="0"/>
                <a:ea typeface="Calibri" panose="020F0502020204030204" pitchFamily="34" charset="0"/>
                <a:cs typeface="Times New Roman" panose="02020603050405020304" pitchFamily="18" charset="0"/>
              </a:rPr>
              <a:t>Confusion Matrix</a:t>
            </a:r>
            <a:endParaRPr lang="en-US"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83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2C2C1823-984D-473B-A07C-8C55A2B030B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itle 1">
            <a:extLst>
              <a:ext uri="{FF2B5EF4-FFF2-40B4-BE49-F238E27FC236}">
                <a16:creationId xmlns:a16="http://schemas.microsoft.com/office/drawing/2014/main" xmlns="" id="{0B4A39F3-EB70-407F-B0FD-1ADD4666AD38}"/>
              </a:ext>
            </a:extLst>
          </p:cNvPr>
          <p:cNvSpPr>
            <a:spLocks noGrp="1"/>
          </p:cNvSpPr>
          <p:nvPr>
            <p:ph type="title"/>
          </p:nvPr>
        </p:nvSpPr>
        <p:spPr>
          <a:xfrm>
            <a:off x="457200" y="135479"/>
            <a:ext cx="8229600" cy="1143000"/>
          </a:xfrm>
        </p:spPr>
        <p:txBody>
          <a:bodyPr>
            <a:normAutofit/>
          </a:bodyPr>
          <a:lstStyle/>
          <a:p>
            <a:pPr lvl="0" defTabSz="914400" eaLnBrk="0" fontAlgn="base" hangingPunct="0">
              <a:spcAft>
                <a:spcPct val="0"/>
              </a:spcAft>
            </a:pPr>
            <a:r>
              <a:rPr lang="en-US" altLang="en-US" sz="32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Feature I</a:t>
            </a:r>
            <a:r>
              <a:rPr lang="en-US" alt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mportance</a:t>
            </a:r>
            <a:r>
              <a:rPr lang="en-US" altLang="en-US" sz="32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using random forest</a:t>
            </a:r>
            <a:endParaRPr lang="en-US" alt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F6431749-109D-40A8-9CB4-9C97FA674484}"/>
              </a:ext>
            </a:extLst>
          </p:cNvPr>
          <p:cNvPicPr>
            <a:picLocks noChangeAspect="1"/>
          </p:cNvPicPr>
          <p:nvPr/>
        </p:nvPicPr>
        <p:blipFill>
          <a:blip r:embed="rId3"/>
          <a:stretch>
            <a:fillRect/>
          </a:stretch>
        </p:blipFill>
        <p:spPr>
          <a:xfrm>
            <a:off x="1042099" y="1155385"/>
            <a:ext cx="6255516" cy="5196541"/>
          </a:xfrm>
          <a:prstGeom prst="rect">
            <a:avLst/>
          </a:prstGeom>
        </p:spPr>
      </p:pic>
    </p:spTree>
    <p:extLst>
      <p:ext uri="{BB962C8B-B14F-4D97-AF65-F5344CB8AC3E}">
        <p14:creationId xmlns:p14="http://schemas.microsoft.com/office/powerpoint/2010/main" val="36633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2C2C1823-984D-473B-A07C-8C55A2B030B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itle 1">
            <a:extLst>
              <a:ext uri="{FF2B5EF4-FFF2-40B4-BE49-F238E27FC236}">
                <a16:creationId xmlns:a16="http://schemas.microsoft.com/office/drawing/2014/main" xmlns="" id="{0B4A39F3-EB70-407F-B0FD-1ADD4666AD38}"/>
              </a:ext>
            </a:extLst>
          </p:cNvPr>
          <p:cNvSpPr>
            <a:spLocks noGrp="1"/>
          </p:cNvSpPr>
          <p:nvPr>
            <p:ph type="title"/>
          </p:nvPr>
        </p:nvSpPr>
        <p:spPr>
          <a:xfrm>
            <a:off x="457200" y="671188"/>
            <a:ext cx="8229600" cy="1143000"/>
          </a:xfrm>
        </p:spPr>
        <p:txBody>
          <a:bodyPr>
            <a:normAutofit/>
          </a:bodyPr>
          <a:lstStyle/>
          <a:p>
            <a:pPr lvl="0" defTabSz="914400" eaLnBrk="0" fontAlgn="base" hangingPunct="0">
              <a:spcAft>
                <a:spcPct val="0"/>
              </a:spcAft>
            </a:pPr>
            <a:r>
              <a:rPr lang="en-US" altLang="en-US" sz="32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Statistical Test on Important Features from Random Forest</a:t>
            </a:r>
            <a:endParaRPr lang="en-US" alt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xmlns="" id="{42F54D3F-A9BB-4134-8A42-A5926476FF95}"/>
              </a:ext>
            </a:extLst>
          </p:cNvPr>
          <p:cNvGraphicFramePr>
            <a:graphicFrameLocks noGrp="1"/>
          </p:cNvGraphicFramePr>
          <p:nvPr>
            <p:extLst>
              <p:ext uri="{D42A27DB-BD31-4B8C-83A1-F6EECF244321}">
                <p14:modId xmlns:p14="http://schemas.microsoft.com/office/powerpoint/2010/main" val="1536221727"/>
              </p:ext>
            </p:extLst>
          </p:nvPr>
        </p:nvGraphicFramePr>
        <p:xfrm>
          <a:off x="1163962" y="2028176"/>
          <a:ext cx="6816075" cy="3400044"/>
        </p:xfrm>
        <a:graphic>
          <a:graphicData uri="http://schemas.openxmlformats.org/drawingml/2006/table">
            <a:tbl>
              <a:tblPr firstRow="1" firstCol="1" bandRow="1">
                <a:tableStyleId>{5C22544A-7EE6-4342-B048-85BDC9FD1C3A}</a:tableStyleId>
              </a:tblPr>
              <a:tblGrid>
                <a:gridCol w="2464379">
                  <a:extLst>
                    <a:ext uri="{9D8B030D-6E8A-4147-A177-3AD203B41FA5}">
                      <a16:colId xmlns:a16="http://schemas.microsoft.com/office/drawing/2014/main" xmlns="" val="3214401135"/>
                    </a:ext>
                  </a:extLst>
                </a:gridCol>
                <a:gridCol w="1367780">
                  <a:extLst>
                    <a:ext uri="{9D8B030D-6E8A-4147-A177-3AD203B41FA5}">
                      <a16:colId xmlns:a16="http://schemas.microsoft.com/office/drawing/2014/main" xmlns="" val="1700962573"/>
                    </a:ext>
                  </a:extLst>
                </a:gridCol>
                <a:gridCol w="1469131">
                  <a:extLst>
                    <a:ext uri="{9D8B030D-6E8A-4147-A177-3AD203B41FA5}">
                      <a16:colId xmlns:a16="http://schemas.microsoft.com/office/drawing/2014/main" xmlns="" val="4185095206"/>
                    </a:ext>
                  </a:extLst>
                </a:gridCol>
                <a:gridCol w="1514785">
                  <a:extLst>
                    <a:ext uri="{9D8B030D-6E8A-4147-A177-3AD203B41FA5}">
                      <a16:colId xmlns:a16="http://schemas.microsoft.com/office/drawing/2014/main" xmlns="" val="925571970"/>
                    </a:ext>
                  </a:extLst>
                </a:gridCol>
              </a:tblGrid>
              <a:tr h="587105">
                <a:tc>
                  <a:txBody>
                    <a:bodyPr/>
                    <a:lstStyle/>
                    <a:p>
                      <a:pPr algn="ctr">
                        <a:lnSpc>
                          <a:spcPct val="115000"/>
                        </a:lnSpc>
                        <a:spcAft>
                          <a:spcPts val="1000"/>
                        </a:spcAft>
                      </a:pPr>
                      <a:r>
                        <a:rPr lang="en-IN" sz="1700">
                          <a:effectLst/>
                        </a:rPr>
                        <a:t>Attribute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a:lnSpc>
                          <a:spcPct val="115000"/>
                        </a:lnSpc>
                        <a:spcAft>
                          <a:spcPts val="1000"/>
                        </a:spcAft>
                      </a:pPr>
                      <a:r>
                        <a:rPr lang="en-IN" sz="1700">
                          <a:effectLst/>
                        </a:rPr>
                        <a:t>pval</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a:lnSpc>
                          <a:spcPct val="115000"/>
                        </a:lnSpc>
                        <a:spcAft>
                          <a:spcPts val="1000"/>
                        </a:spcAft>
                      </a:pPr>
                      <a:r>
                        <a:rPr lang="en-IN" sz="1700" dirty="0">
                          <a:effectLst/>
                        </a:rPr>
                        <a:t>0 (not popular)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a:lnSpc>
                          <a:spcPct val="115000"/>
                        </a:lnSpc>
                        <a:spcAft>
                          <a:spcPts val="1000"/>
                        </a:spcAft>
                      </a:pPr>
                      <a:r>
                        <a:rPr lang="en-IN" sz="1700">
                          <a:effectLst/>
                        </a:rPr>
                        <a:t>1(popular)</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extLst>
                  <a:ext uri="{0D108BD9-81ED-4DB2-BD59-A6C34878D82A}">
                    <a16:rowId xmlns:a16="http://schemas.microsoft.com/office/drawing/2014/main" xmlns="" val="4283681291"/>
                  </a:ext>
                </a:extLst>
              </a:tr>
              <a:tr h="538164">
                <a:tc>
                  <a:txBody>
                    <a:bodyPr/>
                    <a:lstStyle/>
                    <a:p>
                      <a:pPr algn="ctr">
                        <a:lnSpc>
                          <a:spcPct val="115000"/>
                        </a:lnSpc>
                        <a:spcAft>
                          <a:spcPts val="1000"/>
                        </a:spcAft>
                      </a:pPr>
                      <a:r>
                        <a:rPr lang="en-IN" sz="1600">
                          <a:effectLst/>
                        </a:rPr>
                        <a:t>kw_avg_min</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9.7121e-75</a:t>
                      </a:r>
                    </a:p>
                    <a:p>
                      <a:pPr algn="ctr">
                        <a:lnSpc>
                          <a:spcPct val="115000"/>
                        </a:lnSpc>
                        <a:spcAft>
                          <a:spcPts val="1000"/>
                        </a:spcAft>
                      </a:pPr>
                      <a:r>
                        <a:rPr lang="en-IN" sz="1600">
                          <a:effectLst/>
                        </a:rPr>
                        <a:t>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288.903</a:t>
                      </a:r>
                    </a:p>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336.453</a:t>
                      </a:r>
                    </a:p>
                    <a:p>
                      <a:pPr algn="ctr">
                        <a:lnSpc>
                          <a:spcPct val="115000"/>
                        </a:lnSpc>
                        <a:spcAft>
                          <a:spcPts val="1000"/>
                        </a:spcAft>
                      </a:pPr>
                      <a:r>
                        <a:rPr lang="en-IN" sz="1600">
                          <a:effectLst/>
                        </a:rPr>
                        <a:t>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extLst>
                  <a:ext uri="{0D108BD9-81ED-4DB2-BD59-A6C34878D82A}">
                    <a16:rowId xmlns:a16="http://schemas.microsoft.com/office/drawing/2014/main" xmlns="" val="3335605901"/>
                  </a:ext>
                </a:extLst>
              </a:tr>
              <a:tr h="538164">
                <a:tc>
                  <a:txBody>
                    <a:bodyPr/>
                    <a:lstStyle/>
                    <a:p>
                      <a:pPr algn="ctr">
                        <a:lnSpc>
                          <a:spcPct val="115000"/>
                        </a:lnSpc>
                        <a:spcAft>
                          <a:spcPts val="1000"/>
                        </a:spcAft>
                      </a:pPr>
                      <a:r>
                        <a:rPr lang="en-IN" sz="1600">
                          <a:effectLst/>
                        </a:rPr>
                        <a:t>self_reference_avg_sharess</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1.7029e-211</a:t>
                      </a:r>
                    </a:p>
                    <a:p>
                      <a:pPr algn="ctr">
                        <a:lnSpc>
                          <a:spcPct val="115000"/>
                        </a:lnSpc>
                        <a:spcAft>
                          <a:spcPts val="1000"/>
                        </a:spcAft>
                      </a:pPr>
                      <a:r>
                        <a:rPr lang="en-IN" sz="1600">
                          <a:effectLst/>
                        </a:rPr>
                        <a:t>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4890.604</a:t>
                      </a:r>
                    </a:p>
                    <a:p>
                      <a:pPr algn="ctr">
                        <a:lnSpc>
                          <a:spcPct val="115000"/>
                        </a:lnSpc>
                        <a:spcAft>
                          <a:spcPts val="1000"/>
                        </a:spcAft>
                      </a:pPr>
                      <a:r>
                        <a:rPr lang="en-IN" sz="1600">
                          <a:effectLst/>
                        </a:rPr>
                        <a:t>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7952.958</a:t>
                      </a:r>
                    </a:p>
                    <a:p>
                      <a:pPr algn="ctr">
                        <a:lnSpc>
                          <a:spcPct val="115000"/>
                        </a:lnSpc>
                        <a:spcAft>
                          <a:spcPts val="1000"/>
                        </a:spcAft>
                      </a:pPr>
                      <a:r>
                        <a:rPr lang="en-IN" sz="1600">
                          <a:effectLst/>
                        </a:rPr>
                        <a:t>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extLst>
                  <a:ext uri="{0D108BD9-81ED-4DB2-BD59-A6C34878D82A}">
                    <a16:rowId xmlns:a16="http://schemas.microsoft.com/office/drawing/2014/main" xmlns="" val="398898706"/>
                  </a:ext>
                </a:extLst>
              </a:tr>
              <a:tr h="538164">
                <a:tc>
                  <a:txBody>
                    <a:bodyPr/>
                    <a:lstStyle/>
                    <a:p>
                      <a:pPr algn="ctr">
                        <a:lnSpc>
                          <a:spcPct val="115000"/>
                        </a:lnSpc>
                        <a:spcAft>
                          <a:spcPts val="1000"/>
                        </a:spcAft>
                      </a:pPr>
                      <a:r>
                        <a:rPr lang="en-IN" sz="1600">
                          <a:effectLst/>
                        </a:rPr>
                        <a:t>self_reference_min_shares</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3.3586e-201</a:t>
                      </a:r>
                    </a:p>
                    <a:p>
                      <a:pPr algn="ctr">
                        <a:lnSpc>
                          <a:spcPct val="115000"/>
                        </a:lnSpc>
                        <a:spcAft>
                          <a:spcPts val="1000"/>
                        </a:spcAft>
                      </a:pPr>
                      <a:r>
                        <a:rPr lang="en-IN" sz="1600">
                          <a:effectLst/>
                        </a:rPr>
                        <a:t>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rPr>
                        <a:t>2991.107</a:t>
                      </a:r>
                    </a:p>
                    <a:p>
                      <a:pPr algn="ctr">
                        <a:lnSpc>
                          <a:spcPct val="115000"/>
                        </a:lnSpc>
                        <a:spcAft>
                          <a:spcPts val="1000"/>
                        </a:spcAft>
                      </a:pPr>
                      <a:r>
                        <a:rPr lang="en-IN" sz="1600" dirty="0">
                          <a:effectLst/>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5033.188</a:t>
                      </a:r>
                    </a:p>
                    <a:p>
                      <a:pPr algn="ctr">
                        <a:lnSpc>
                          <a:spcPct val="115000"/>
                        </a:lnSpc>
                        <a:spcAft>
                          <a:spcPts val="1000"/>
                        </a:spcAft>
                      </a:pPr>
                      <a:r>
                        <a:rPr lang="en-IN" sz="1600">
                          <a:effectLst/>
                        </a:rPr>
                        <a:t>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extLst>
                  <a:ext uri="{0D108BD9-81ED-4DB2-BD59-A6C34878D82A}">
                    <a16:rowId xmlns:a16="http://schemas.microsoft.com/office/drawing/2014/main" xmlns="" val="591448982"/>
                  </a:ext>
                </a:extLst>
              </a:tr>
              <a:tr h="538164">
                <a:tc>
                  <a:txBody>
                    <a:bodyPr/>
                    <a:lstStyle/>
                    <a:p>
                      <a:pPr algn="ctr">
                        <a:lnSpc>
                          <a:spcPct val="115000"/>
                        </a:lnSpc>
                        <a:spcAft>
                          <a:spcPts val="1000"/>
                        </a:spcAft>
                      </a:pPr>
                      <a:r>
                        <a:rPr lang="en-IN" sz="1600">
                          <a:effectLst/>
                        </a:rPr>
                        <a:t>kw_max_avg</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3.1187e-278</a:t>
                      </a:r>
                    </a:p>
                    <a:p>
                      <a:pPr algn="ctr">
                        <a:lnSpc>
                          <a:spcPct val="115000"/>
                        </a:lnSpc>
                        <a:spcAft>
                          <a:spcPts val="1000"/>
                        </a:spcAft>
                      </a:pPr>
                      <a:r>
                        <a:rPr lang="en-IN" sz="1600">
                          <a:effectLst/>
                        </a:rPr>
                        <a:t>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5207.127</a:t>
                      </a:r>
                    </a:p>
                    <a:p>
                      <a:pPr algn="ctr">
                        <a:lnSpc>
                          <a:spcPct val="115000"/>
                        </a:lnSpc>
                        <a:spcAft>
                          <a:spcPts val="1000"/>
                        </a:spcAft>
                      </a:pPr>
                      <a:r>
                        <a:rPr lang="en-IN" sz="1600">
                          <a:effectLst/>
                        </a:rPr>
                        <a:t>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6119.258</a:t>
                      </a:r>
                    </a:p>
                    <a:p>
                      <a:pPr algn="ctr">
                        <a:lnSpc>
                          <a:spcPct val="115000"/>
                        </a:lnSpc>
                        <a:spcAft>
                          <a:spcPts val="1000"/>
                        </a:spcAft>
                      </a:pPr>
                      <a:r>
                        <a:rPr lang="en-IN" sz="1600">
                          <a:effectLst/>
                        </a:rPr>
                        <a:t>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extLst>
                  <a:ext uri="{0D108BD9-81ED-4DB2-BD59-A6C34878D82A}">
                    <a16:rowId xmlns:a16="http://schemas.microsoft.com/office/drawing/2014/main" xmlns="" val="1805916533"/>
                  </a:ext>
                </a:extLst>
              </a:tr>
              <a:tr h="538164">
                <a:tc>
                  <a:txBody>
                    <a:bodyPr/>
                    <a:lstStyle/>
                    <a:p>
                      <a:pPr algn="ctr">
                        <a:lnSpc>
                          <a:spcPct val="115000"/>
                        </a:lnSpc>
                        <a:spcAft>
                          <a:spcPts val="1000"/>
                        </a:spcAft>
                      </a:pPr>
                      <a:r>
                        <a:rPr lang="en-IN" sz="1600">
                          <a:effectLst/>
                        </a:rPr>
                        <a:t>kw_avg_avg</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0.0</a:t>
                      </a:r>
                    </a:p>
                    <a:p>
                      <a:pPr algn="ctr">
                        <a:lnSpc>
                          <a:spcPct val="115000"/>
                        </a:lnSpc>
                        <a:spcAft>
                          <a:spcPts val="1000"/>
                        </a:spcAft>
                      </a:pPr>
                      <a:r>
                        <a:rPr lang="en-IN" sz="1600">
                          <a:effectLst/>
                        </a:rPr>
                        <a:t>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2925.0296</a:t>
                      </a:r>
                    </a:p>
                    <a:p>
                      <a:pPr algn="ctr">
                        <a:lnSpc>
                          <a:spcPct val="115000"/>
                        </a:lnSpc>
                        <a:spcAft>
                          <a:spcPts val="1000"/>
                        </a:spcAft>
                      </a:pPr>
                      <a:r>
                        <a:rPr lang="en-IN" sz="1600">
                          <a:effectLst/>
                        </a:rPr>
                        <a:t>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tc>
                  <a:txBody>
                    <a:bodyPr/>
                    <a:lstStyle/>
                    <a:p>
                      <a:pPr algn="ctr" fontAlgn="base" latinLnBrk="1">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rPr>
                        <a:t>3352.291</a:t>
                      </a:r>
                    </a:p>
                    <a:p>
                      <a:pPr algn="ctr">
                        <a:lnSpc>
                          <a:spcPct val="115000"/>
                        </a:lnSpc>
                        <a:spcAft>
                          <a:spcPts val="1000"/>
                        </a:spcAft>
                      </a:pPr>
                      <a:r>
                        <a:rPr lang="en-IN" sz="1600" dirty="0">
                          <a:effectLst/>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8612" marR="98612" marT="0" marB="0"/>
                </a:tc>
                <a:extLst>
                  <a:ext uri="{0D108BD9-81ED-4DB2-BD59-A6C34878D82A}">
                    <a16:rowId xmlns:a16="http://schemas.microsoft.com/office/drawing/2014/main" xmlns="" val="866041164"/>
                  </a:ext>
                </a:extLst>
              </a:tr>
            </a:tbl>
          </a:graphicData>
        </a:graphic>
      </p:graphicFrame>
      <p:sp>
        <p:nvSpPr>
          <p:cNvPr id="7" name="TextBox 6">
            <a:extLst>
              <a:ext uri="{FF2B5EF4-FFF2-40B4-BE49-F238E27FC236}">
                <a16:creationId xmlns:a16="http://schemas.microsoft.com/office/drawing/2014/main" xmlns="" id="{F17E3080-572D-480E-A6F3-C436C018199C}"/>
              </a:ext>
            </a:extLst>
          </p:cNvPr>
          <p:cNvSpPr txBox="1"/>
          <p:nvPr/>
        </p:nvSpPr>
        <p:spPr>
          <a:xfrm>
            <a:off x="800125" y="5587649"/>
            <a:ext cx="7684851" cy="923330"/>
          </a:xfrm>
          <a:prstGeom prst="rect">
            <a:avLst/>
          </a:prstGeom>
          <a:noFill/>
        </p:spPr>
        <p:txBody>
          <a:bodyPr wrap="square" rtlCol="0">
            <a:spAutoFit/>
          </a:bodyPr>
          <a:lstStyle/>
          <a:p>
            <a:r>
              <a:rPr lang="en-US" altLang="en-US" dirty="0">
                <a:latin typeface="Times New Roman" panose="02020603050405020304" pitchFamily="18" charset="0"/>
                <a:ea typeface="Calibri" panose="020F0502020204030204" pitchFamily="34" charset="0"/>
                <a:cs typeface="Times New Roman" panose="02020603050405020304" pitchFamily="18" charset="0"/>
              </a:rPr>
              <a:t>After checking the p-value, which is less than 0.05, for 95% confidence interval, we fail to accept the null hypothesis. Thus, there exists significant difference between the mean of all these groups.</a:t>
            </a:r>
            <a:endParaRPr lang="en-US" altLang="en-US" dirty="0">
              <a:latin typeface="Arial" panose="020B0604020202020204" pitchFamily="34" charset="0"/>
            </a:endParaRPr>
          </a:p>
        </p:txBody>
      </p:sp>
    </p:spTree>
    <p:extLst>
      <p:ext uri="{BB962C8B-B14F-4D97-AF65-F5344CB8AC3E}">
        <p14:creationId xmlns:p14="http://schemas.microsoft.com/office/powerpoint/2010/main" val="425321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4CF276E-AD95-4536-A4F7-3D63F42A7CE9}"/>
              </a:ext>
            </a:extLst>
          </p:cNvPr>
          <p:cNvSpPr>
            <a:spLocks noGrp="1"/>
          </p:cNvSpPr>
          <p:nvPr>
            <p:ph idx="1"/>
          </p:nvPr>
        </p:nvSpPr>
        <p:spPr>
          <a:xfrm>
            <a:off x="457200" y="733655"/>
            <a:ext cx="8229600" cy="5602491"/>
          </a:xfrm>
        </p:spPr>
        <p:txBody>
          <a:bodyPr>
            <a:normAutofit fontScale="92500" lnSpcReduction="10000"/>
          </a:bodyPr>
          <a:lstStyle/>
          <a:p>
            <a:pPr marL="0" indent="0">
              <a:buNone/>
            </a:pPr>
            <a:endParaRPr lang="en-IN" dirty="0"/>
          </a:p>
          <a:p>
            <a:pPr marL="0" indent="0" algn="ctr">
              <a:buNone/>
            </a:pPr>
            <a:r>
              <a:rPr lang="en-IN" sz="3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Limitations</a:t>
            </a:r>
          </a:p>
          <a:p>
            <a:pPr marL="0" indent="0" algn="ctr">
              <a:buNone/>
            </a:pPr>
            <a:endParaRPr lang="en-IN" sz="3900"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As one of the features of the dataset is URL on which text mining can be performed which would improve the accuracy. But as we don’t have knowledge of text mining, we couldn’t use that.</a:t>
            </a:r>
          </a:p>
          <a:p>
            <a:pPr lvl="0"/>
            <a:r>
              <a:rPr lang="en-IN" dirty="0">
                <a:latin typeface="Times New Roman" panose="02020603050405020304" pitchFamily="18" charset="0"/>
                <a:cs typeface="Times New Roman" panose="02020603050405020304" pitchFamily="18" charset="0"/>
              </a:rPr>
              <a:t>According to our dataset we needed more features relevant to shares prediction which would contribute to accuracy of the classification models.</a:t>
            </a:r>
          </a:p>
          <a:p>
            <a:pPr lvl="0"/>
            <a:r>
              <a:rPr lang="en-IN" dirty="0">
                <a:latin typeface="Times New Roman" panose="02020603050405020304" pitchFamily="18" charset="0"/>
                <a:cs typeface="Times New Roman" panose="02020603050405020304" pitchFamily="18" charset="0"/>
              </a:rPr>
              <a:t>The dependent and the independent features had no linear relationship so it was hard to come to proper inferences.</a:t>
            </a:r>
          </a:p>
          <a:p>
            <a:pPr lvl="0"/>
            <a:r>
              <a:rPr lang="en-IN" dirty="0">
                <a:latin typeface="Times New Roman" panose="02020603050405020304" pitchFamily="18" charset="0"/>
                <a:cs typeface="Times New Roman" panose="02020603050405020304" pitchFamily="18" charset="0"/>
              </a:rPr>
              <a:t>LDA_00, LDA_01, LDA_02, LDA_03, LDA_04 are topical modelling features from NLP that are undefined. Since we do not know the topics, we could not infer from them.</a:t>
            </a:r>
          </a:p>
          <a:p>
            <a:endParaRPr lang="en-IN" dirty="0"/>
          </a:p>
        </p:txBody>
      </p:sp>
    </p:spTree>
    <p:extLst>
      <p:ext uri="{BB962C8B-B14F-4D97-AF65-F5344CB8AC3E}">
        <p14:creationId xmlns:p14="http://schemas.microsoft.com/office/powerpoint/2010/main" val="40296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111B17-B086-4E96-B695-68488626595D}"/>
              </a:ext>
            </a:extLst>
          </p:cNvPr>
          <p:cNvSpPr>
            <a:spLocks noGrp="1"/>
          </p:cNvSpPr>
          <p:nvPr>
            <p:ph type="title"/>
          </p:nvPr>
        </p:nvSpPr>
        <p:spPr>
          <a:xfrm>
            <a:off x="457200" y="602406"/>
            <a:ext cx="8229600" cy="1143000"/>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Recommendations and </a:t>
            </a:r>
            <a:b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Actionable Insights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F818D95-E1C4-413E-9B17-F84244EDB8EA}"/>
              </a:ext>
            </a:extLst>
          </p:cNvPr>
          <p:cNvSpPr>
            <a:spLocks noGrp="1"/>
          </p:cNvSpPr>
          <p:nvPr>
            <p:ph idx="1"/>
          </p:nvPr>
        </p:nvSpPr>
        <p:spPr>
          <a:xfrm>
            <a:off x="457200" y="2067130"/>
            <a:ext cx="8229600" cy="4525963"/>
          </a:xfrm>
        </p:spPr>
        <p:txBody>
          <a:bodyPr>
            <a:normAutofit fontScale="77500" lnSpcReduction="20000"/>
          </a:bodyPr>
          <a:lstStyle/>
          <a:p>
            <a:pPr lvl="0"/>
            <a:r>
              <a:rPr lang="en-IN" dirty="0">
                <a:latin typeface="Times New Roman" panose="02020603050405020304" pitchFamily="18" charset="0"/>
                <a:cs typeface="Times New Roman" panose="02020603050405020304" pitchFamily="18" charset="0"/>
              </a:rPr>
              <a:t>The no of keywords in the article should be a range between 6 to 10. Keyboards lesser than 6 leads to less discovery and hence less shares, while keywords more than 10 implies more words in the articles or an article of varied topics. These negatively affect the number of shares. </a:t>
            </a:r>
          </a:p>
          <a:p>
            <a:pPr lvl="0"/>
            <a:r>
              <a:rPr lang="en-IN" dirty="0">
                <a:latin typeface="Times New Roman" panose="02020603050405020304" pitchFamily="18" charset="0"/>
                <a:cs typeface="Times New Roman" panose="02020603050405020304" pitchFamily="18" charset="0"/>
              </a:rPr>
              <a:t>The timing of publishing in relation to the content affects its popularity. </a:t>
            </a:r>
          </a:p>
          <a:p>
            <a:pPr lvl="0"/>
            <a:r>
              <a:rPr lang="en-IN" dirty="0">
                <a:latin typeface="Times New Roman" panose="02020603050405020304" pitchFamily="18" charset="0"/>
                <a:cs typeface="Times New Roman" panose="02020603050405020304" pitchFamily="18" charset="0"/>
              </a:rPr>
              <a:t>The number of words in the article should be less than 1500 words. The lesser the better.</a:t>
            </a:r>
          </a:p>
          <a:p>
            <a:pPr lvl="0"/>
            <a:r>
              <a:rPr lang="en-IN" dirty="0">
                <a:latin typeface="Times New Roman" panose="02020603050405020304" pitchFamily="18" charset="0"/>
                <a:cs typeface="Times New Roman" panose="02020603050405020304" pitchFamily="18" charset="0"/>
              </a:rPr>
              <a:t>Article title shouldn’t be too long or too short. 6 – 14 words is the ideal number of words to have for titles.</a:t>
            </a:r>
          </a:p>
          <a:p>
            <a:pPr lvl="0"/>
            <a:r>
              <a:rPr lang="en-IN" dirty="0">
                <a:latin typeface="Times New Roman" panose="02020603050405020304" pitchFamily="18" charset="0"/>
                <a:cs typeface="Times New Roman" panose="02020603050405020304" pitchFamily="18" charset="0"/>
              </a:rPr>
              <a:t>Articles should have good amount of images. Between 1 – 20 images is great. Also having a couple of videos is also nice for article popularity, but not too much. The higher the lower the odds.</a:t>
            </a:r>
          </a:p>
          <a:p>
            <a:pPr lvl="0"/>
            <a:r>
              <a:rPr lang="en-IN" dirty="0">
                <a:latin typeface="Times New Roman" panose="02020603050405020304" pitchFamily="18" charset="0"/>
                <a:cs typeface="Times New Roman" panose="02020603050405020304" pitchFamily="18" charset="0"/>
              </a:rPr>
              <a:t>The number of keywords in the metadata really influences the shares to a margin. The higher the value the better the shares chances. A value upward of 5 is recommend.</a:t>
            </a:r>
          </a:p>
          <a:p>
            <a:pPr lvl="0"/>
            <a:r>
              <a:rPr lang="en-IN" dirty="0">
                <a:latin typeface="Times New Roman" panose="02020603050405020304" pitchFamily="18" charset="0"/>
                <a:cs typeface="Times New Roman" panose="02020603050405020304" pitchFamily="18" charset="0"/>
              </a:rPr>
              <a:t>The number of words in the tile should be in the range 8 to 13. More or less negatively impacts the number of shares.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15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250" y="865562"/>
            <a:ext cx="6447501" cy="815009"/>
          </a:xfrm>
        </p:spPr>
        <p:txBody>
          <a:bodyPr>
            <a:norm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1882" y="1772836"/>
            <a:ext cx="7760236" cy="4037408"/>
          </a:xfrm>
        </p:spPr>
        <p:txBody>
          <a:bodyPr>
            <a:noAutofit/>
          </a:bodyPr>
          <a:lstStyle/>
          <a:p>
            <a:r>
              <a:rPr lang="en-IN" sz="1800" dirty="0">
                <a:latin typeface="Times New Roman" panose="02020603050405020304" pitchFamily="18" charset="0"/>
                <a:cs typeface="Times New Roman" panose="02020603050405020304" pitchFamily="18" charset="0"/>
              </a:rPr>
              <a:t>Most of peoples now have the habit of reading and sharing news online. With the help of Internet, the online news can be instantly spread around the world.</a:t>
            </a:r>
          </a:p>
          <a:p>
            <a:pPr marL="0"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An early example of an "online only" newspaper or magazine was </a:t>
            </a:r>
            <a:r>
              <a:rPr lang="en-IN" sz="1800" b="1" dirty="0">
                <a:latin typeface="Times New Roman" panose="02020603050405020304" pitchFamily="18" charset="0"/>
                <a:cs typeface="Times New Roman" panose="02020603050405020304" pitchFamily="18" charset="0"/>
              </a:rPr>
              <a:t>(PLATO) News Report, </a:t>
            </a:r>
            <a:r>
              <a:rPr lang="en-IN" sz="1800" dirty="0">
                <a:latin typeface="Times New Roman" panose="02020603050405020304" pitchFamily="18" charset="0"/>
                <a:cs typeface="Times New Roman" panose="02020603050405020304" pitchFamily="18" charset="0"/>
              </a:rPr>
              <a:t>an online newspaper created by Bruce Parrello in 1974.</a:t>
            </a:r>
          </a:p>
          <a:p>
            <a:pPr marL="0"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By the </a:t>
            </a:r>
            <a:r>
              <a:rPr lang="en-IN" sz="1800" b="1" dirty="0">
                <a:latin typeface="Times New Roman" panose="02020603050405020304" pitchFamily="18" charset="0"/>
                <a:cs typeface="Times New Roman" panose="02020603050405020304" pitchFamily="18" charset="0"/>
              </a:rPr>
              <a:t>late 1990s</a:t>
            </a:r>
            <a:r>
              <a:rPr lang="en-IN" sz="1800" dirty="0">
                <a:latin typeface="Times New Roman" panose="02020603050405020304" pitchFamily="18" charset="0"/>
                <a:cs typeface="Times New Roman" panose="02020603050405020304" pitchFamily="18" charset="0"/>
              </a:rPr>
              <a:t>, hundreds of U.S. newspapers were publishing online versions, but did not yet offer much interactivity</a:t>
            </a:r>
          </a:p>
          <a:p>
            <a:pPr marL="0" indent="0">
              <a:buNone/>
            </a:pP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Younger people from </a:t>
            </a:r>
            <a:r>
              <a:rPr lang="en-US" sz="1800" b="1" dirty="0">
                <a:latin typeface="Times New Roman" panose="02020603050405020304" pitchFamily="18" charset="0"/>
                <a:cs typeface="Times New Roman" panose="02020603050405020304" pitchFamily="18" charset="0"/>
              </a:rPr>
              <a:t>25- to 34-year-olds </a:t>
            </a:r>
            <a:r>
              <a:rPr lang="en-US" sz="1800" dirty="0">
                <a:latin typeface="Times New Roman" panose="02020603050405020304" pitchFamily="18" charset="0"/>
                <a:cs typeface="Times New Roman" panose="02020603050405020304" pitchFamily="18" charset="0"/>
              </a:rPr>
              <a:t>are more willing to pay for digital news than older people across all countries.</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Mashable</a:t>
            </a:r>
            <a:r>
              <a:rPr lang="en-IN" sz="1800" dirty="0">
                <a:latin typeface="Times New Roman" panose="02020603050405020304" pitchFamily="18" charset="0"/>
                <a:cs typeface="Times New Roman" panose="02020603050405020304" pitchFamily="18" charset="0"/>
              </a:rPr>
              <a:t> is a media based company which publishes blogs and articles in different fields or data channel.  It was launched by Pete Cashmore in 2005, it was a lifestyle blog originally for the digital generation.</a:t>
            </a:r>
          </a:p>
          <a:p>
            <a:endParaRPr lang="en-IN" sz="1800" dirty="0">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471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842607F-904D-4E86-829B-C1670A9C3EA0}"/>
              </a:ext>
            </a:extLst>
          </p:cNvPr>
          <p:cNvSpPr>
            <a:spLocks noGrp="1"/>
          </p:cNvSpPr>
          <p:nvPr>
            <p:ph idx="1"/>
          </p:nvPr>
        </p:nvSpPr>
        <p:spPr>
          <a:xfrm>
            <a:off x="457200" y="1600202"/>
            <a:ext cx="8229600" cy="4525963"/>
          </a:xfrm>
        </p:spPr>
        <p:txBody>
          <a:bodyPr>
            <a:normAutofit fontScale="77500" lnSpcReduction="20000"/>
          </a:bodyPr>
          <a:lstStyle/>
          <a:p>
            <a:pPr lvl="0"/>
            <a:r>
              <a:rPr lang="en-IN" dirty="0">
                <a:latin typeface="Times New Roman" panose="02020603050405020304" pitchFamily="18" charset="0"/>
                <a:cs typeface="Times New Roman" panose="02020603050405020304" pitchFamily="18" charset="0"/>
              </a:rPr>
              <a:t>Articles referencing popular articles have a higher chance of improving their own popularity.</a:t>
            </a:r>
          </a:p>
          <a:p>
            <a:pPr lvl="0"/>
            <a:r>
              <a:rPr lang="en-IN" dirty="0">
                <a:latin typeface="Times New Roman" panose="02020603050405020304" pitchFamily="18" charset="0"/>
                <a:cs typeface="Times New Roman" panose="02020603050405020304" pitchFamily="18" charset="0"/>
              </a:rPr>
              <a:t>Increase the number of popular unique words in the article to increase the chances of having better popularity.</a:t>
            </a:r>
          </a:p>
          <a:p>
            <a:pPr lvl="0"/>
            <a:r>
              <a:rPr lang="en-IN" dirty="0">
                <a:latin typeface="Times New Roman" panose="02020603050405020304" pitchFamily="18" charset="0"/>
                <a:cs typeface="Times New Roman" panose="02020603050405020304" pitchFamily="18" charset="0"/>
              </a:rPr>
              <a:t>The amount of multi-topic discussion in an article must be reduced. It would be recommended that different domains be created to cater to different topics.</a:t>
            </a:r>
          </a:p>
          <a:p>
            <a:pPr lvl="0"/>
            <a:r>
              <a:rPr lang="en-IN" dirty="0">
                <a:latin typeface="Times New Roman" panose="02020603050405020304" pitchFamily="18" charset="0"/>
                <a:cs typeface="Times New Roman" panose="02020603050405020304" pitchFamily="18" charset="0"/>
              </a:rPr>
              <a:t>Best popular articles are usually posted on Mondays and Wednesday (and a bit of Tuesdays). Sundays and Saturdays (Weekends generally) are the worsts days to publish an article.</a:t>
            </a:r>
          </a:p>
          <a:p>
            <a:pPr lvl="0"/>
            <a:r>
              <a:rPr lang="en-IN" dirty="0">
                <a:latin typeface="Times New Roman" panose="02020603050405020304" pitchFamily="18" charset="0"/>
                <a:cs typeface="Times New Roman" panose="02020603050405020304" pitchFamily="18" charset="0"/>
              </a:rPr>
              <a:t>Articles that talks about current trending tends to have higher popularity. Ideally, articles about a company/product published before their earnings call generate more shares.</a:t>
            </a:r>
          </a:p>
          <a:p>
            <a:pPr lvl="0"/>
            <a:r>
              <a:rPr lang="en-IN" dirty="0">
                <a:latin typeface="Times New Roman" panose="02020603050405020304" pitchFamily="18" charset="0"/>
                <a:cs typeface="Times New Roman" panose="02020603050405020304" pitchFamily="18" charset="0"/>
              </a:rPr>
              <a:t>Increase the amount of subjectivity in the title and content.</a:t>
            </a:r>
          </a:p>
          <a:p>
            <a:pPr lvl="0"/>
            <a:r>
              <a:rPr lang="en-IN" dirty="0">
                <a:latin typeface="Times New Roman" panose="02020603050405020304" pitchFamily="18" charset="0"/>
                <a:cs typeface="Times New Roman" panose="02020603050405020304" pitchFamily="18" charset="0"/>
              </a:rPr>
              <a:t>The "Social Media" and "Others" channel are great for the best popularity. Though the number of articles are more in "World" channel, it does not contribute to more popularity.</a:t>
            </a:r>
          </a:p>
        </p:txBody>
      </p:sp>
    </p:spTree>
    <p:extLst>
      <p:ext uri="{BB962C8B-B14F-4D97-AF65-F5344CB8AC3E}">
        <p14:creationId xmlns:p14="http://schemas.microsoft.com/office/powerpoint/2010/main" val="4208661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842607F-904D-4E86-829B-C1670A9C3EA0}"/>
              </a:ext>
            </a:extLst>
          </p:cNvPr>
          <p:cNvSpPr>
            <a:spLocks noGrp="1"/>
          </p:cNvSpPr>
          <p:nvPr>
            <p:ph idx="1"/>
          </p:nvPr>
        </p:nvSpPr>
        <p:spPr>
          <a:xfrm>
            <a:off x="457200" y="1600202"/>
            <a:ext cx="8229600" cy="4525963"/>
          </a:xfrm>
        </p:spPr>
        <p:txBody>
          <a:bodyPr>
            <a:noAutofit/>
          </a:bodyPr>
          <a:lstStyle/>
          <a:p>
            <a:r>
              <a:rPr lang="en-IN" sz="1800" dirty="0">
                <a:latin typeface="Times New Roman" panose="02020603050405020304" pitchFamily="18" charset="0"/>
                <a:cs typeface="Times New Roman" panose="02020603050405020304" pitchFamily="18" charset="0"/>
              </a:rPr>
              <a:t>While working on visualising the features we found that the there were not much correlation between the dependent and independent feature but when each column were checked against  shares, we got some insights like when the title had either less nor more number of words in the title, that particular article got more number of shares. Another observation was when the words in title were in the range 6-15 the articles were popular.</a:t>
            </a:r>
          </a:p>
          <a:p>
            <a:r>
              <a:rPr lang="en-IN" sz="1800" dirty="0">
                <a:latin typeface="Times New Roman" panose="02020603050405020304" pitchFamily="18" charset="0"/>
                <a:cs typeface="Times New Roman" panose="02020603050405020304" pitchFamily="18" charset="0"/>
              </a:rPr>
              <a:t>On applying various classification models along with different feature selection, we found that random forest got the best ROC Score out of all the models with a ROC Score of 73.1%. As the data was balanced so we didn’t use any sampling technique. Outliers were retained since removing them didn’t impact model scores significantly. </a:t>
            </a:r>
          </a:p>
          <a:p>
            <a:r>
              <a:rPr lang="en-IN" sz="1800" dirty="0">
                <a:latin typeface="Times New Roman" panose="02020603050405020304" pitchFamily="18" charset="0"/>
                <a:cs typeface="Times New Roman" panose="02020603050405020304" pitchFamily="18" charset="0"/>
              </a:rPr>
              <a:t>For our model we are considering recall rather than precision as we want to focus on articles where the number of shares were more. Thus, focusing on the articles which predicted as popular and were actually popular. So accordingly, we will focus on those articles to see what are the factors which will increase the popularity of the articles.</a:t>
            </a:r>
          </a:p>
        </p:txBody>
      </p:sp>
      <p:sp>
        <p:nvSpPr>
          <p:cNvPr id="4" name="Title 1">
            <a:extLst>
              <a:ext uri="{FF2B5EF4-FFF2-40B4-BE49-F238E27FC236}">
                <a16:creationId xmlns:a16="http://schemas.microsoft.com/office/drawing/2014/main" xmlns="" id="{582298E5-9A03-480B-B4FE-1404DA0759A2}"/>
              </a:ext>
            </a:extLst>
          </p:cNvPr>
          <p:cNvSpPr>
            <a:spLocks noGrp="1"/>
          </p:cNvSpPr>
          <p:nvPr>
            <p:ph type="title"/>
          </p:nvPr>
        </p:nvSpPr>
        <p:spPr>
          <a:xfrm>
            <a:off x="457200" y="602406"/>
            <a:ext cx="8229600" cy="1143000"/>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452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6000" dirty="0"/>
              <a:t>THANK YOU!</a:t>
            </a:r>
          </a:p>
        </p:txBody>
      </p:sp>
    </p:spTree>
    <p:extLst>
      <p:ext uri="{BB962C8B-B14F-4D97-AF65-F5344CB8AC3E}">
        <p14:creationId xmlns:p14="http://schemas.microsoft.com/office/powerpoint/2010/main" val="248359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D8C24A-4FBA-4D63-AA7F-3FB7BCE49274}"/>
              </a:ext>
            </a:extLst>
          </p:cNvPr>
          <p:cNvSpPr>
            <a:spLocks noGrp="1"/>
          </p:cNvSpPr>
          <p:nvPr>
            <p:ph type="title"/>
          </p:nvPr>
        </p:nvSpPr>
        <p:spPr>
          <a:xfrm>
            <a:off x="457200" y="382011"/>
            <a:ext cx="8229600" cy="1143000"/>
          </a:xfrm>
        </p:spPr>
        <p:txBody>
          <a:bodyPr>
            <a:no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D70C8D78-D22A-46D7-8784-57C82CD021E6}"/>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In this project, we will use machine learning techniques to predict the popularity of an online article based on its number of shares and content.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It is important because the revenue generated for the media based companies is dependent on receives.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Industry Impact</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With increase in media based companies, the competition has also gradually increased. So the companies need to focus on the content and other features of articles and understand what the user is expecting.</a:t>
            </a:r>
          </a:p>
          <a:p>
            <a:pPr marL="0" indent="0">
              <a:buNone/>
            </a:pPr>
            <a:r>
              <a:rPr lang="en-IN" sz="1800" dirty="0">
                <a:latin typeface="Times New Roman" panose="02020603050405020304" pitchFamily="18" charset="0"/>
                <a:cs typeface="Times New Roman" panose="02020603050405020304" pitchFamily="18" charset="0"/>
              </a:rPr>
              <a:t>The popularity of an article is expressed by its number of, which dictate its outreach and exposure. With a fast moving world looking for easy media consumption and instant gratification, staying on top of the latest news, while being relevant is crucial.</a:t>
            </a:r>
          </a:p>
        </p:txBody>
      </p:sp>
    </p:spTree>
    <p:extLst>
      <p:ext uri="{BB962C8B-B14F-4D97-AF65-F5344CB8AC3E}">
        <p14:creationId xmlns:p14="http://schemas.microsoft.com/office/powerpoint/2010/main" val="1524439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250" y="176678"/>
            <a:ext cx="6447501" cy="614966"/>
          </a:xfrm>
        </p:spPr>
        <p:txBody>
          <a:bodyPr/>
          <a:lstStyle/>
          <a:p>
            <a:r>
              <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Description</a:t>
            </a:r>
          </a:p>
        </p:txBody>
      </p:sp>
      <p:sp>
        <p:nvSpPr>
          <p:cNvPr id="3" name="Content Placeholder 2"/>
          <p:cNvSpPr>
            <a:spLocks noGrp="1"/>
          </p:cNvSpPr>
          <p:nvPr>
            <p:ph idx="1"/>
          </p:nvPr>
        </p:nvSpPr>
        <p:spPr>
          <a:xfrm>
            <a:off x="680382" y="4752016"/>
            <a:ext cx="8044873" cy="2457677"/>
          </a:xfrm>
        </p:spPr>
        <p:txBody>
          <a:bodyPr>
            <a:noAutofit/>
          </a:bodyPr>
          <a:lstStyle/>
          <a:p>
            <a:r>
              <a:rPr lang="en-IN" sz="1800" dirty="0">
                <a:latin typeface="Times New Roman" panose="02020603050405020304" pitchFamily="18" charset="0"/>
                <a:cs typeface="Times New Roman" panose="02020603050405020304" pitchFamily="18" charset="0"/>
              </a:rPr>
              <a:t>This dataset contains set of features about articles published by Mashable in a period of two years(2013-2014).</a:t>
            </a:r>
          </a:p>
          <a:p>
            <a:r>
              <a:rPr lang="en-IN" sz="1800" dirty="0">
                <a:latin typeface="Times New Roman" panose="02020603050405020304" pitchFamily="18" charset="0"/>
                <a:cs typeface="Times New Roman" panose="02020603050405020304" pitchFamily="18" charset="0"/>
              </a:rPr>
              <a:t>The dataset contains 39644 number of records and 61 attributes (58 predictive attributes, 2 non-predictive (URL &amp; Time Delta) and a target variable). 30 attributes were created as a result of NLP performed on the articles.</a:t>
            </a:r>
          </a:p>
          <a:p>
            <a:r>
              <a:rPr lang="en-IN" sz="1800" dirty="0">
                <a:latin typeface="Times New Roman" panose="02020603050405020304" pitchFamily="18" charset="0"/>
                <a:cs typeface="Times New Roman" panose="02020603050405020304" pitchFamily="18" charset="0"/>
              </a:rPr>
              <a:t>The goal is to predict the number of shares in social networks (popularity).</a:t>
            </a:r>
          </a:p>
        </p:txBody>
      </p:sp>
      <p:pic>
        <p:nvPicPr>
          <p:cNvPr id="4" name="Content Placeholder 6">
            <a:extLst>
              <a:ext uri="{FF2B5EF4-FFF2-40B4-BE49-F238E27FC236}">
                <a16:creationId xmlns:a16="http://schemas.microsoft.com/office/drawing/2014/main" xmlns="" id="{E1C3B2E7-DBC0-4671-AD24-35829E5911DA}"/>
              </a:ext>
            </a:extLst>
          </p:cNvPr>
          <p:cNvPicPr>
            <a:picLocks noChangeAspect="1"/>
          </p:cNvPicPr>
          <p:nvPr/>
        </p:nvPicPr>
        <p:blipFill>
          <a:blip r:embed="rId2"/>
          <a:stretch>
            <a:fillRect/>
          </a:stretch>
        </p:blipFill>
        <p:spPr>
          <a:xfrm>
            <a:off x="1348250" y="974515"/>
            <a:ext cx="6274493" cy="3777501"/>
          </a:xfrm>
          <a:prstGeom prst="rect">
            <a:avLst/>
          </a:prstGeom>
        </p:spPr>
      </p:pic>
    </p:spTree>
    <p:extLst>
      <p:ext uri="{BB962C8B-B14F-4D97-AF65-F5344CB8AC3E}">
        <p14:creationId xmlns:p14="http://schemas.microsoft.com/office/powerpoint/2010/main" val="3734102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250" y="818517"/>
            <a:ext cx="6447501" cy="614966"/>
          </a:xfrm>
        </p:spPr>
        <p:txBody>
          <a:bodyPr/>
          <a:lstStyle/>
          <a:p>
            <a:r>
              <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Cleaning</a:t>
            </a:r>
          </a:p>
        </p:txBody>
      </p:sp>
      <p:sp>
        <p:nvSpPr>
          <p:cNvPr id="3" name="Content Placeholder 2"/>
          <p:cNvSpPr>
            <a:spLocks noGrp="1"/>
          </p:cNvSpPr>
          <p:nvPr>
            <p:ph idx="1"/>
          </p:nvPr>
        </p:nvSpPr>
        <p:spPr>
          <a:xfrm>
            <a:off x="618836" y="1736254"/>
            <a:ext cx="8044873" cy="3838069"/>
          </a:xfrm>
        </p:spPr>
        <p:txBody>
          <a:bodyPr>
            <a:noAutofit/>
          </a:bodyPr>
          <a:lstStyle/>
          <a:p>
            <a:r>
              <a:rPr lang="en-IN" sz="1800" dirty="0">
                <a:latin typeface="Times New Roman" panose="02020603050405020304" pitchFamily="18" charset="0"/>
                <a:cs typeface="Times New Roman" panose="02020603050405020304" pitchFamily="18" charset="0"/>
              </a:rPr>
              <a:t>No missing values is present in the dataset. </a:t>
            </a:r>
          </a:p>
          <a:p>
            <a:r>
              <a:rPr lang="en-IN" sz="1800" dirty="0">
                <a:latin typeface="Times New Roman" panose="02020603050405020304" pitchFamily="18" charset="0"/>
                <a:cs typeface="Times New Roman" panose="02020603050405020304" pitchFamily="18" charset="0"/>
              </a:rPr>
              <a:t>A new feature called ‘popularity’ is created and the articles which are having shares greater than 1400(median) are considered as Popular and others as Non-Popular.</a:t>
            </a:r>
          </a:p>
          <a:p>
            <a:r>
              <a:rPr lang="en-IN" sz="1800" dirty="0">
                <a:latin typeface="Times New Roman" panose="02020603050405020304" pitchFamily="18" charset="0"/>
                <a:cs typeface="Times New Roman" panose="02020603050405020304" pitchFamily="18" charset="0"/>
              </a:rPr>
              <a:t>Further probing the data, we found 1160 rows that indicated articles with 0 words in the content. These rows were dropped.</a:t>
            </a:r>
          </a:p>
          <a:p>
            <a:r>
              <a:rPr lang="en-IN" sz="1800" dirty="0">
                <a:latin typeface="Times New Roman" panose="02020603050405020304" pitchFamily="18" charset="0"/>
                <a:cs typeface="Times New Roman" panose="02020603050405020304" pitchFamily="18" charset="0"/>
              </a:rPr>
              <a:t>Another abnormality noticed was that, the rate of unique words in the content was scored between 0 to 1. But 1 row had a score of 701. This anomaly too was dropped.</a:t>
            </a:r>
          </a:p>
          <a:p>
            <a:r>
              <a:rPr lang="en-IN" sz="1800" dirty="0">
                <a:latin typeface="Times New Roman" panose="02020603050405020304" pitchFamily="18" charset="0"/>
                <a:cs typeface="Times New Roman" panose="02020603050405020304" pitchFamily="18" charset="0"/>
              </a:rPr>
              <a:t>For EDA we extracted the months the article were published from the URL.</a:t>
            </a:r>
          </a:p>
          <a:p>
            <a:r>
              <a:rPr lang="en-IN" sz="1800" dirty="0">
                <a:latin typeface="Times New Roman" panose="02020603050405020304" pitchFamily="18" charset="0"/>
                <a:cs typeface="Times New Roman" panose="02020603050405020304" pitchFamily="18" charset="0"/>
              </a:rPr>
              <a:t>Label encoding was not required since all categorical columns were already dummy encoded.</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91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p>
        </p:txBody>
      </p:sp>
      <p:pic>
        <p:nvPicPr>
          <p:cNvPr id="12" name="Picture 11">
            <a:extLst>
              <a:ext uri="{FF2B5EF4-FFF2-40B4-BE49-F238E27FC236}">
                <a16:creationId xmlns:a16="http://schemas.microsoft.com/office/drawing/2014/main" xmlns="" id="{1E2895E9-0FF6-408F-B8D3-8F517B968577}"/>
              </a:ext>
            </a:extLst>
          </p:cNvPr>
          <p:cNvPicPr>
            <a:picLocks noChangeAspect="1"/>
          </p:cNvPicPr>
          <p:nvPr/>
        </p:nvPicPr>
        <p:blipFill>
          <a:blip r:embed="rId2"/>
          <a:stretch>
            <a:fillRect/>
          </a:stretch>
        </p:blipFill>
        <p:spPr>
          <a:xfrm>
            <a:off x="4514189" y="2482837"/>
            <a:ext cx="4156159" cy="2802743"/>
          </a:xfrm>
          <a:prstGeom prst="rect">
            <a:avLst/>
          </a:prstGeom>
        </p:spPr>
      </p:pic>
      <p:pic>
        <p:nvPicPr>
          <p:cNvPr id="14" name="Picture 13">
            <a:extLst>
              <a:ext uri="{FF2B5EF4-FFF2-40B4-BE49-F238E27FC236}">
                <a16:creationId xmlns:a16="http://schemas.microsoft.com/office/drawing/2014/main" xmlns="" id="{4E8967FB-91D3-4F23-B1EC-F5F03EDBC61F}"/>
              </a:ext>
            </a:extLst>
          </p:cNvPr>
          <p:cNvPicPr>
            <a:picLocks noChangeAspect="1"/>
          </p:cNvPicPr>
          <p:nvPr/>
        </p:nvPicPr>
        <p:blipFill>
          <a:blip r:embed="rId3"/>
          <a:stretch>
            <a:fillRect/>
          </a:stretch>
        </p:blipFill>
        <p:spPr>
          <a:xfrm>
            <a:off x="457200" y="2482837"/>
            <a:ext cx="3916721" cy="2631233"/>
          </a:xfrm>
          <a:prstGeom prst="rect">
            <a:avLst/>
          </a:prstGeom>
        </p:spPr>
      </p:pic>
      <p:sp>
        <p:nvSpPr>
          <p:cNvPr id="5" name="Title 1">
            <a:extLst>
              <a:ext uri="{FF2B5EF4-FFF2-40B4-BE49-F238E27FC236}">
                <a16:creationId xmlns:a16="http://schemas.microsoft.com/office/drawing/2014/main" xmlns="" id="{0A3BCADC-59F3-497E-A074-3EF5AD19EB66}"/>
              </a:ext>
            </a:extLst>
          </p:cNvPr>
          <p:cNvSpPr txBox="1">
            <a:spLocks/>
          </p:cNvSpPr>
          <p:nvPr/>
        </p:nvSpPr>
        <p:spPr>
          <a:xfrm>
            <a:off x="252840" y="1494306"/>
            <a:ext cx="4011105" cy="899162"/>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800" b="1" u="sng" dirty="0">
                <a:latin typeface="Times New Roman" panose="02020603050405020304" pitchFamily="18" charset="0"/>
                <a:cs typeface="Times New Roman" panose="02020603050405020304" pitchFamily="18" charset="0"/>
              </a:rPr>
              <a:t>Univariate Analysis</a:t>
            </a:r>
            <a:endParaRPr lang="en-IN" sz="2800" b="1" u="sng"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xmlns="" id="{4EF5F210-03FD-49D7-97F3-538EC4010AE6}"/>
              </a:ext>
            </a:extLst>
          </p:cNvPr>
          <p:cNvSpPr txBox="1">
            <a:spLocks/>
          </p:cNvSpPr>
          <p:nvPr/>
        </p:nvSpPr>
        <p:spPr>
          <a:xfrm>
            <a:off x="503084" y="5263222"/>
            <a:ext cx="4011105" cy="899162"/>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Shares Distribution</a:t>
            </a:r>
            <a:endParaRPr lang="en-IN" sz="2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CEC02313-419F-418B-AE2F-4724617F4D22}"/>
              </a:ext>
            </a:extLst>
          </p:cNvPr>
          <p:cNvSpPr txBox="1">
            <a:spLocks/>
          </p:cNvSpPr>
          <p:nvPr/>
        </p:nvSpPr>
        <p:spPr>
          <a:xfrm>
            <a:off x="4799511" y="5263222"/>
            <a:ext cx="4011105" cy="899162"/>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Number of words in the content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38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04C3ACA4-E4DD-48E7-A57F-5B52CCB12B80}"/>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24857" y="1487461"/>
            <a:ext cx="2652848" cy="3978266"/>
          </a:xfrm>
          <a:prstGeom prst="rect">
            <a:avLst/>
          </a:prstGeom>
          <a:noFill/>
          <a:ln>
            <a:noFill/>
          </a:ln>
        </p:spPr>
      </p:pic>
      <p:pic>
        <p:nvPicPr>
          <p:cNvPr id="7" name="Picture 6">
            <a:extLst>
              <a:ext uri="{FF2B5EF4-FFF2-40B4-BE49-F238E27FC236}">
                <a16:creationId xmlns:a16="http://schemas.microsoft.com/office/drawing/2014/main" xmlns="" id="{F0407169-5342-49E2-9430-782591C5F22D}"/>
              </a:ext>
            </a:extLst>
          </p:cNvPr>
          <p:cNvPicPr>
            <a:picLocks noChangeAspect="1"/>
          </p:cNvPicPr>
          <p:nvPr/>
        </p:nvPicPr>
        <p:blipFill>
          <a:blip r:embed="rId3"/>
          <a:stretch>
            <a:fillRect/>
          </a:stretch>
        </p:blipFill>
        <p:spPr>
          <a:xfrm>
            <a:off x="3477705" y="2220054"/>
            <a:ext cx="5093860" cy="3340861"/>
          </a:xfrm>
          <a:prstGeom prst="rect">
            <a:avLst/>
          </a:prstGeom>
        </p:spPr>
      </p:pic>
      <p:sp>
        <p:nvSpPr>
          <p:cNvPr id="8" name="Title 1">
            <a:extLst>
              <a:ext uri="{FF2B5EF4-FFF2-40B4-BE49-F238E27FC236}">
                <a16:creationId xmlns:a16="http://schemas.microsoft.com/office/drawing/2014/main" xmlns="" id="{9AD0FCAD-12FE-4FAD-BAEB-4B7F1156CC8A}"/>
              </a:ext>
            </a:extLst>
          </p:cNvPr>
          <p:cNvSpPr txBox="1">
            <a:spLocks/>
          </p:cNvSpPr>
          <p:nvPr/>
        </p:nvSpPr>
        <p:spPr>
          <a:xfrm>
            <a:off x="215895" y="364835"/>
            <a:ext cx="4011105" cy="899162"/>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800" b="1" u="sng" dirty="0">
                <a:latin typeface="Times New Roman" panose="02020603050405020304" pitchFamily="18" charset="0"/>
                <a:cs typeface="Times New Roman" panose="02020603050405020304" pitchFamily="18" charset="0"/>
              </a:rPr>
              <a:t>Bivariate Analysis</a:t>
            </a:r>
            <a:endParaRPr lang="en-IN" sz="2800" b="1" u="sng"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xmlns="" id="{989DD0CC-B8AA-4F58-A79A-F1F1C0073D2E}"/>
              </a:ext>
            </a:extLst>
          </p:cNvPr>
          <p:cNvSpPr txBox="1">
            <a:spLocks/>
          </p:cNvSpPr>
          <p:nvPr/>
        </p:nvSpPr>
        <p:spPr>
          <a:xfrm>
            <a:off x="0" y="5648574"/>
            <a:ext cx="4011105" cy="899162"/>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Shares Distribution</a:t>
            </a:r>
          </a:p>
          <a:p>
            <a:r>
              <a:rPr lang="en-US" sz="2000" b="1" dirty="0">
                <a:latin typeface="Times New Roman" panose="02020603050405020304" pitchFamily="18" charset="0"/>
                <a:cs typeface="Times New Roman" panose="02020603050405020304" pitchFamily="18" charset="0"/>
              </a:rPr>
              <a:t>Versus Year</a:t>
            </a:r>
            <a:endParaRPr lang="en-IN" sz="2000" b="1"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xmlns="" id="{3191F209-6527-4B3D-8996-4BA42A72836F}"/>
              </a:ext>
            </a:extLst>
          </p:cNvPr>
          <p:cNvSpPr txBox="1">
            <a:spLocks/>
          </p:cNvSpPr>
          <p:nvPr/>
        </p:nvSpPr>
        <p:spPr>
          <a:xfrm>
            <a:off x="4227000" y="5594003"/>
            <a:ext cx="4011105" cy="899162"/>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Number of non-stop unique words in the content Versus Shares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28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49453" y="338710"/>
            <a:ext cx="4128940" cy="2606021"/>
          </a:xfrm>
          <a:prstGeom prst="rect">
            <a:avLst/>
          </a:prstGeom>
        </p:spPr>
      </p:pic>
      <p:pic>
        <p:nvPicPr>
          <p:cNvPr id="16" name="Picture 15" descr="C:\Users\Admin\Pictures\Screenshots\Screenshot (82).png">
            <a:extLst>
              <a:ext uri="{FF2B5EF4-FFF2-40B4-BE49-F238E27FC236}">
                <a16:creationId xmlns:a16="http://schemas.microsoft.com/office/drawing/2014/main" xmlns="" id="{44C80CCD-9733-467A-8082-1C336A739A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0758" y="4015725"/>
            <a:ext cx="4626894" cy="2745291"/>
          </a:xfrm>
          <a:prstGeom prst="rect">
            <a:avLst/>
          </a:prstGeom>
          <a:noFill/>
          <a:ln>
            <a:noFill/>
          </a:ln>
        </p:spPr>
      </p:pic>
      <p:sp>
        <p:nvSpPr>
          <p:cNvPr id="17" name="Title 1">
            <a:extLst>
              <a:ext uri="{FF2B5EF4-FFF2-40B4-BE49-F238E27FC236}">
                <a16:creationId xmlns:a16="http://schemas.microsoft.com/office/drawing/2014/main" xmlns="" id="{50F56B87-9EDA-4772-AC1D-FC0E37CA0D92}"/>
              </a:ext>
            </a:extLst>
          </p:cNvPr>
          <p:cNvSpPr txBox="1">
            <a:spLocks/>
          </p:cNvSpPr>
          <p:nvPr/>
        </p:nvSpPr>
        <p:spPr>
          <a:xfrm>
            <a:off x="4329872" y="5653468"/>
            <a:ext cx="4011105" cy="899162"/>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Month </a:t>
            </a:r>
          </a:p>
          <a:p>
            <a:r>
              <a:rPr lang="en-US" sz="2000" b="1" dirty="0">
                <a:latin typeface="Times New Roman" panose="02020603050405020304" pitchFamily="18" charset="0"/>
                <a:cs typeface="Times New Roman" panose="02020603050405020304" pitchFamily="18" charset="0"/>
              </a:rPr>
              <a:t>Versus Shares</a:t>
            </a:r>
            <a:endParaRPr lang="en-IN" sz="2000" b="1" dirty="0">
              <a:latin typeface="Times New Roman" panose="02020603050405020304" pitchFamily="18" charset="0"/>
              <a:cs typeface="Times New Roman" panose="02020603050405020304" pitchFamily="18" charset="0"/>
            </a:endParaRPr>
          </a:p>
        </p:txBody>
      </p:sp>
      <p:sp>
        <p:nvSpPr>
          <p:cNvPr id="18" name="Title 1">
            <a:extLst>
              <a:ext uri="{FF2B5EF4-FFF2-40B4-BE49-F238E27FC236}">
                <a16:creationId xmlns:a16="http://schemas.microsoft.com/office/drawing/2014/main" xmlns="" id="{91909BD1-3EA0-46A6-8C34-D298936FBC78}"/>
              </a:ext>
            </a:extLst>
          </p:cNvPr>
          <p:cNvSpPr txBox="1">
            <a:spLocks/>
          </p:cNvSpPr>
          <p:nvPr/>
        </p:nvSpPr>
        <p:spPr>
          <a:xfrm>
            <a:off x="5032429" y="3966025"/>
            <a:ext cx="4011105" cy="899162"/>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Number of Words in Title </a:t>
            </a:r>
          </a:p>
          <a:p>
            <a:r>
              <a:rPr lang="en-US" sz="2000" b="1" dirty="0">
                <a:latin typeface="Times New Roman" panose="02020603050405020304" pitchFamily="18" charset="0"/>
                <a:cs typeface="Times New Roman" panose="02020603050405020304" pitchFamily="18" charset="0"/>
              </a:rPr>
              <a:t>Versus Shares </a:t>
            </a:r>
            <a:endParaRPr lang="en-IN" sz="2000" b="1" dirty="0">
              <a:latin typeface="Times New Roman" panose="02020603050405020304" pitchFamily="18" charset="0"/>
              <a:cs typeface="Times New Roman" panose="02020603050405020304" pitchFamily="18" charset="0"/>
            </a:endParaRPr>
          </a:p>
        </p:txBody>
      </p:sp>
      <p:sp>
        <p:nvSpPr>
          <p:cNvPr id="19" name="Title 1">
            <a:extLst>
              <a:ext uri="{FF2B5EF4-FFF2-40B4-BE49-F238E27FC236}">
                <a16:creationId xmlns:a16="http://schemas.microsoft.com/office/drawing/2014/main" xmlns="" id="{4241B021-396B-4A88-A3F9-A1E421C74BAC}"/>
              </a:ext>
            </a:extLst>
          </p:cNvPr>
          <p:cNvSpPr txBox="1">
            <a:spLocks/>
          </p:cNvSpPr>
          <p:nvPr/>
        </p:nvSpPr>
        <p:spPr>
          <a:xfrm>
            <a:off x="560895" y="3005211"/>
            <a:ext cx="4011105" cy="899162"/>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Number of words in Content Versus Shares </a:t>
            </a:r>
            <a:endParaRPr lang="en-IN" sz="2000" b="1"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xmlns="" id="{7004CBA1-039B-408A-B0B6-1A39D6AF0150}"/>
              </a:ext>
            </a:extLst>
          </p:cNvPr>
          <p:cNvPicPr>
            <a:picLocks noChangeAspect="1"/>
          </p:cNvPicPr>
          <p:nvPr/>
        </p:nvPicPr>
        <p:blipFill>
          <a:blip r:embed="rId4"/>
          <a:stretch>
            <a:fillRect/>
          </a:stretch>
        </p:blipFill>
        <p:spPr>
          <a:xfrm>
            <a:off x="4931963" y="338710"/>
            <a:ext cx="3862584" cy="3677015"/>
          </a:xfrm>
          <a:prstGeom prst="rect">
            <a:avLst/>
          </a:prstGeom>
        </p:spPr>
      </p:pic>
    </p:spTree>
    <p:extLst>
      <p:ext uri="{BB962C8B-B14F-4D97-AF65-F5344CB8AC3E}">
        <p14:creationId xmlns:p14="http://schemas.microsoft.com/office/powerpoint/2010/main" val="285354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BC84AC9-0169-4964-9885-EA53129774DC}"/>
              </a:ext>
            </a:extLst>
          </p:cNvPr>
          <p:cNvPicPr/>
          <p:nvPr/>
        </p:nvPicPr>
        <p:blipFill>
          <a:blip r:embed="rId2">
            <a:extLst>
              <a:ext uri="{28A0092B-C50C-407E-A947-70E740481C1C}">
                <a14:useLocalDpi xmlns:a14="http://schemas.microsoft.com/office/drawing/2010/main" val="0"/>
              </a:ext>
            </a:extLst>
          </a:blip>
          <a:stretch>
            <a:fillRect/>
          </a:stretch>
        </p:blipFill>
        <p:spPr>
          <a:xfrm>
            <a:off x="1252096" y="1205547"/>
            <a:ext cx="6879954" cy="3874452"/>
          </a:xfrm>
          <a:prstGeom prst="rect">
            <a:avLst/>
          </a:prstGeom>
        </p:spPr>
      </p:pic>
      <p:pic>
        <p:nvPicPr>
          <p:cNvPr id="5" name="Picture 4">
            <a:extLst>
              <a:ext uri="{FF2B5EF4-FFF2-40B4-BE49-F238E27FC236}">
                <a16:creationId xmlns:a16="http://schemas.microsoft.com/office/drawing/2014/main" xmlns="" id="{6FD737A5-0ACC-4FDA-A16B-8A5D4F7D32AD}"/>
              </a:ext>
            </a:extLst>
          </p:cNvPr>
          <p:cNvPicPr/>
          <p:nvPr/>
        </p:nvPicPr>
        <p:blipFill>
          <a:blip r:embed="rId3">
            <a:extLst>
              <a:ext uri="{28A0092B-C50C-407E-A947-70E740481C1C}">
                <a14:useLocalDpi xmlns:a14="http://schemas.microsoft.com/office/drawing/2010/main" val="0"/>
              </a:ext>
            </a:extLst>
          </a:blip>
          <a:stretch>
            <a:fillRect/>
          </a:stretch>
        </p:blipFill>
        <p:spPr>
          <a:xfrm>
            <a:off x="6704610" y="1205547"/>
            <a:ext cx="1181100" cy="563880"/>
          </a:xfrm>
          <a:prstGeom prst="rect">
            <a:avLst/>
          </a:prstGeom>
        </p:spPr>
      </p:pic>
      <p:graphicFrame>
        <p:nvGraphicFramePr>
          <p:cNvPr id="6" name="Table 5">
            <a:extLst>
              <a:ext uri="{FF2B5EF4-FFF2-40B4-BE49-F238E27FC236}">
                <a16:creationId xmlns:a16="http://schemas.microsoft.com/office/drawing/2014/main" xmlns="" id="{EB592CEB-C6DF-4389-B328-4CCC7D87F195}"/>
              </a:ext>
            </a:extLst>
          </p:cNvPr>
          <p:cNvGraphicFramePr>
            <a:graphicFrameLocks noGrp="1"/>
          </p:cNvGraphicFramePr>
          <p:nvPr>
            <p:extLst>
              <p:ext uri="{D42A27DB-BD31-4B8C-83A1-F6EECF244321}">
                <p14:modId xmlns:p14="http://schemas.microsoft.com/office/powerpoint/2010/main" val="2795279778"/>
              </p:ext>
            </p:extLst>
          </p:nvPr>
        </p:nvGraphicFramePr>
        <p:xfrm>
          <a:off x="1829493" y="5362495"/>
          <a:ext cx="5725160" cy="1272035"/>
        </p:xfrm>
        <a:graphic>
          <a:graphicData uri="http://schemas.openxmlformats.org/drawingml/2006/table">
            <a:tbl>
              <a:tblPr firstRow="1" firstCol="1" bandRow="1">
                <a:tableStyleId>{5C22544A-7EE6-4342-B048-85BDC9FD1C3A}</a:tableStyleId>
              </a:tblPr>
              <a:tblGrid>
                <a:gridCol w="2862580">
                  <a:extLst>
                    <a:ext uri="{9D8B030D-6E8A-4147-A177-3AD203B41FA5}">
                      <a16:colId xmlns:a16="http://schemas.microsoft.com/office/drawing/2014/main" xmlns="" val="308470290"/>
                    </a:ext>
                  </a:extLst>
                </a:gridCol>
                <a:gridCol w="2862580">
                  <a:extLst>
                    <a:ext uri="{9D8B030D-6E8A-4147-A177-3AD203B41FA5}">
                      <a16:colId xmlns:a16="http://schemas.microsoft.com/office/drawing/2014/main" xmlns="" val="1402840234"/>
                    </a:ext>
                  </a:extLst>
                </a:gridCol>
              </a:tblGrid>
              <a:tr h="0">
                <a:tc>
                  <a:txBody>
                    <a:bodyPr/>
                    <a:lstStyle/>
                    <a:p>
                      <a:pPr algn="ctr">
                        <a:lnSpc>
                          <a:spcPct val="107000"/>
                        </a:lnSpc>
                        <a:spcAft>
                          <a:spcPts val="0"/>
                        </a:spcAft>
                      </a:pPr>
                      <a:r>
                        <a:rPr lang="en-US" sz="1200">
                          <a:effectLst/>
                        </a:rPr>
                        <a:t>BUS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473232799"/>
                  </a:ext>
                </a:extLst>
              </a:tr>
              <a:tr h="0">
                <a:tc>
                  <a:txBody>
                    <a:bodyPr/>
                    <a:lstStyle/>
                    <a:p>
                      <a:pPr algn="ctr">
                        <a:lnSpc>
                          <a:spcPct val="107000"/>
                        </a:lnSpc>
                        <a:spcAft>
                          <a:spcPts val="0"/>
                        </a:spcAft>
                      </a:pPr>
                      <a:r>
                        <a:rPr lang="en-IN" sz="1100">
                          <a:effectLst/>
                        </a:rPr>
                        <a:t>ENTERTAINMENT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89291516"/>
                  </a:ext>
                </a:extLst>
              </a:tr>
              <a:tr h="0">
                <a:tc>
                  <a:txBody>
                    <a:bodyPr/>
                    <a:lstStyle/>
                    <a:p>
                      <a:pPr algn="ctr">
                        <a:lnSpc>
                          <a:spcPct val="107000"/>
                        </a:lnSpc>
                        <a:spcAft>
                          <a:spcPts val="0"/>
                        </a:spcAft>
                      </a:pPr>
                      <a:r>
                        <a:rPr lang="en-IN" sz="1100">
                          <a:effectLst/>
                        </a:rPr>
                        <a:t>LIFESTYLE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57003336"/>
                  </a:ext>
                </a:extLst>
              </a:tr>
              <a:tr h="0">
                <a:tc>
                  <a:txBody>
                    <a:bodyPr/>
                    <a:lstStyle/>
                    <a:p>
                      <a:pPr algn="ctr">
                        <a:lnSpc>
                          <a:spcPct val="107000"/>
                        </a:lnSpc>
                        <a:spcAft>
                          <a:spcPts val="0"/>
                        </a:spcAft>
                      </a:pPr>
                      <a:r>
                        <a:rPr lang="en-IN" sz="1100">
                          <a:effectLst/>
                        </a:rPr>
                        <a:t>OTHER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71727327"/>
                  </a:ext>
                </a:extLst>
              </a:tr>
              <a:tr h="130175">
                <a:tc>
                  <a:txBody>
                    <a:bodyPr/>
                    <a:lstStyle/>
                    <a:p>
                      <a:pPr algn="ctr">
                        <a:lnSpc>
                          <a:spcPct val="107000"/>
                        </a:lnSpc>
                        <a:spcAft>
                          <a:spcPts val="0"/>
                        </a:spcAft>
                      </a:pPr>
                      <a:r>
                        <a:rPr lang="en-IN" sz="1100">
                          <a:effectLst/>
                        </a:rPr>
                        <a:t>SOCIAL MEDIA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IN" sz="1100">
                          <a:effectLst/>
                        </a:rPr>
                        <a:t>71%</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44473113"/>
                  </a:ext>
                </a:extLst>
              </a:tr>
              <a:tr h="0">
                <a:tc>
                  <a:txBody>
                    <a:bodyPr/>
                    <a:lstStyle/>
                    <a:p>
                      <a:pPr algn="ctr">
                        <a:lnSpc>
                          <a:spcPct val="107000"/>
                        </a:lnSpc>
                        <a:spcAft>
                          <a:spcPts val="0"/>
                        </a:spcAft>
                      </a:pPr>
                      <a:r>
                        <a:rPr lang="en-IN" sz="1100">
                          <a:effectLst/>
                        </a:rPr>
                        <a:t>TECHNOLOGY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86319720"/>
                  </a:ext>
                </a:extLst>
              </a:tr>
              <a:tr h="0">
                <a:tc>
                  <a:txBody>
                    <a:bodyPr/>
                    <a:lstStyle/>
                    <a:p>
                      <a:pPr algn="ctr">
                        <a:lnSpc>
                          <a:spcPct val="107000"/>
                        </a:lnSpc>
                        <a:spcAft>
                          <a:spcPts val="0"/>
                        </a:spcAft>
                      </a:pPr>
                      <a:r>
                        <a:rPr lang="en-IN" sz="1100">
                          <a:effectLst/>
                        </a:rPr>
                        <a:t>WORLD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34%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43958910"/>
                  </a:ext>
                </a:extLst>
              </a:tr>
            </a:tbl>
          </a:graphicData>
        </a:graphic>
      </p:graphicFrame>
      <p:sp>
        <p:nvSpPr>
          <p:cNvPr id="7" name="Title 1">
            <a:extLst>
              <a:ext uri="{FF2B5EF4-FFF2-40B4-BE49-F238E27FC236}">
                <a16:creationId xmlns:a16="http://schemas.microsoft.com/office/drawing/2014/main" xmlns="" id="{F85E705E-3E10-4F9B-BB69-DCF909A80C11}"/>
              </a:ext>
            </a:extLst>
          </p:cNvPr>
          <p:cNvSpPr txBox="1">
            <a:spLocks/>
          </p:cNvSpPr>
          <p:nvPr/>
        </p:nvSpPr>
        <p:spPr>
          <a:xfrm>
            <a:off x="2566447" y="473470"/>
            <a:ext cx="4011105" cy="899162"/>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Data Channel Versus Popularity</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079872"/>
      </p:ext>
    </p:extLst>
  </p:cSld>
  <p:clrMapOvr>
    <a:masterClrMapping/>
  </p:clrMapOvr>
</p:sld>
</file>

<file path=ppt/theme/theme1.xml><?xml version="1.0" encoding="utf-8"?>
<a:theme xmlns:a="http://schemas.openxmlformats.org/drawingml/2006/main" name="GL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L Theme" id="{7C2A05FC-A844-47D3-972E-06B62E13ED75}" vid="{CA399C0E-828D-494A-8050-6673F062EC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1118</TotalTime>
  <Words>1532</Words>
  <Application>Microsoft Office PowerPoint</Application>
  <PresentationFormat>On-screen Show (4:3)</PresentationFormat>
  <Paragraphs>175</Paragraphs>
  <Slides>22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GL Theme</vt:lpstr>
      <vt:lpstr>PowerPoint Presentation</vt:lpstr>
      <vt:lpstr>Introduction</vt:lpstr>
      <vt:lpstr>Problem statement</vt:lpstr>
      <vt:lpstr>Data Description</vt:lpstr>
      <vt:lpstr>Data Cleaning</vt:lpstr>
      <vt:lpstr>Exploratory Data Analysis</vt:lpstr>
      <vt:lpstr>PowerPoint Presentation</vt:lpstr>
      <vt:lpstr>PowerPoint Presentation</vt:lpstr>
      <vt:lpstr>PowerPoint Presentation</vt:lpstr>
      <vt:lpstr>PowerPoint Presentation</vt:lpstr>
      <vt:lpstr>PowerPoint Presentation</vt:lpstr>
      <vt:lpstr>Class Distribution of a Target Variable</vt:lpstr>
      <vt:lpstr>Top 20 Articles with number of shares</vt:lpstr>
      <vt:lpstr>Classification models</vt:lpstr>
      <vt:lpstr>Confusion Matrix</vt:lpstr>
      <vt:lpstr>Feature Importance using random forest</vt:lpstr>
      <vt:lpstr>Statistical Test on Important Features from Random Forest</vt:lpstr>
      <vt:lpstr>PowerPoint Presentation</vt:lpstr>
      <vt:lpstr>Recommendations and  Actionable Insights</vt:lpstr>
      <vt:lpstr>PowerPoint Presentation</vt:lpstr>
      <vt:lpstr>Conclusion</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Popularity of Online News Article</dc:title>
  <dc:creator>subramanya maiya</dc:creator>
  <cp:lastModifiedBy>AYUSHI SINGH</cp:lastModifiedBy>
  <cp:revision>87</cp:revision>
  <dcterms:created xsi:type="dcterms:W3CDTF">2019-11-13T13:57:22Z</dcterms:created>
  <dcterms:modified xsi:type="dcterms:W3CDTF">2020-06-25T03:32:15Z</dcterms:modified>
</cp:coreProperties>
</file>