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9" r:id="rId5"/>
    <p:sldId id="266" r:id="rId6"/>
    <p:sldId id="264" r:id="rId7"/>
    <p:sldId id="265" r:id="rId8"/>
    <p:sldId id="262" r:id="rId9"/>
    <p:sldId id="263" r:id="rId10"/>
    <p:sldId id="267" r:id="rId11"/>
    <p:sldId id="268"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32025-AE17-C844-508C-597ADEA427F0}" v="389" dt="2023-03-23T22:13:34.528"/>
    <p1510:client id="{3AED8DA9-1AFF-EB90-BF36-AE14E9F7A4A6}" v="114" dt="2023-03-25T02:18:18.930"/>
    <p1510:client id="{3EE5E45B-C1C8-F66E-EEE6-9115A6AC0857}" v="90" dt="2023-03-28T01:17:17.929"/>
    <p1510:client id="{3F491149-BDAF-040B-F77E-4AF5EB8D774E}" v="561" dt="2023-03-28T14:31:33.065"/>
    <p1510:client id="{442056A2-044A-A66E-77E5-D7C4AD2AE72F}" v="1" dt="2023-03-27T17:29:43.797"/>
    <p1510:client id="{56FF5D53-EB0C-B1E9-4A40-5CB270E03E40}" v="6" dt="2023-03-26T20:49:19.165"/>
    <p1510:client id="{C4E2F83C-6276-4055-9683-9E1DF7EC48C8}" v="285" dt="2023-03-28T18:09:43.686"/>
    <p1510:client id="{D320FF41-4B4E-43E1-8371-7BCBB84156DC}" v="1793" dt="2023-03-28T19:37:28.430"/>
    <p1510:client id="{E754B851-DF3A-07B7-1021-A1E0902ED41B}" v="179" dt="2023-03-28T01:23:08.065"/>
    <p1510:client id="{FC15DE50-71C4-4347-99CB-0F1223C17545}" v="4" dt="2023-03-28T17:18:40.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792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205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340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709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032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049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946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242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1425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964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913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80211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a:extLst>
              <a:ext uri="{FF2B5EF4-FFF2-40B4-BE49-F238E27FC236}">
                <a16:creationId xmlns:a16="http://schemas.microsoft.com/office/drawing/2014/main" id="{59C6F201-9216-493E-A634-E73ECB502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7" descr="Free Images : tree, architecture, vine, road, street, house, leaf ...">
            <a:extLst>
              <a:ext uri="{FF2B5EF4-FFF2-40B4-BE49-F238E27FC236}">
                <a16:creationId xmlns:a16="http://schemas.microsoft.com/office/drawing/2014/main" id="{4DA0A3C6-A077-09E2-EF67-79F39749A2EC}"/>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48" name="Rectangle: Rounded Corners 47">
            <a:extLst>
              <a:ext uri="{FF2B5EF4-FFF2-40B4-BE49-F238E27FC236}">
                <a16:creationId xmlns:a16="http://schemas.microsoft.com/office/drawing/2014/main" id="{1D3A3C7D-3C2F-4809-9061-F9D2F44EC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3859952" cy="5215839"/>
          </a:xfrm>
          <a:prstGeom prst="roundRect">
            <a:avLst>
              <a:gd name="adj" fmla="val 265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Arc 49">
            <a:extLst>
              <a:ext uri="{FF2B5EF4-FFF2-40B4-BE49-F238E27FC236}">
                <a16:creationId xmlns:a16="http://schemas.microsoft.com/office/drawing/2014/main" id="{EB794C42-3DFD-4AE5-92A3-B8F3C8721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22960" y="8305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0A9C07-DDC9-B6C8-97D3-20783BAA8906}"/>
              </a:ext>
            </a:extLst>
          </p:cNvPr>
          <p:cNvSpPr>
            <a:spLocks noGrp="1"/>
          </p:cNvSpPr>
          <p:nvPr>
            <p:ph type="ctrTitle"/>
          </p:nvPr>
        </p:nvSpPr>
        <p:spPr>
          <a:xfrm>
            <a:off x="798576" y="795528"/>
            <a:ext cx="3511296" cy="3008376"/>
          </a:xfrm>
        </p:spPr>
        <p:txBody>
          <a:bodyPr>
            <a:normAutofit/>
          </a:bodyPr>
          <a:lstStyle/>
          <a:p>
            <a:r>
              <a:rPr lang="en-US" sz="4800" b="1" i="1">
                <a:cs typeface="Calibri Light"/>
              </a:rPr>
              <a:t>2015 Boston </a:t>
            </a:r>
            <a:br>
              <a:rPr lang="en-US" sz="4800" b="1" i="1">
                <a:cs typeface="Calibri Light"/>
              </a:rPr>
            </a:br>
            <a:r>
              <a:rPr lang="en-US" sz="4800" b="1" i="1">
                <a:cs typeface="Calibri Light"/>
              </a:rPr>
              <a:t>Housing Assessment</a:t>
            </a:r>
            <a:endParaRPr lang="en-US" sz="4800" i="1">
              <a:cs typeface="Calibri Light"/>
            </a:endParaRPr>
          </a:p>
        </p:txBody>
      </p:sp>
      <p:sp>
        <p:nvSpPr>
          <p:cNvPr id="3" name="Subtitle 2">
            <a:extLst>
              <a:ext uri="{FF2B5EF4-FFF2-40B4-BE49-F238E27FC236}">
                <a16:creationId xmlns:a16="http://schemas.microsoft.com/office/drawing/2014/main" id="{DE834258-B912-AF5C-FDDB-3A5616ABEDC8}"/>
              </a:ext>
            </a:extLst>
          </p:cNvPr>
          <p:cNvSpPr>
            <a:spLocks noGrp="1"/>
          </p:cNvSpPr>
          <p:nvPr>
            <p:ph type="subTitle" idx="1"/>
          </p:nvPr>
        </p:nvSpPr>
        <p:spPr>
          <a:xfrm>
            <a:off x="798576" y="3895344"/>
            <a:ext cx="3511296" cy="1773936"/>
          </a:xfrm>
        </p:spPr>
        <p:txBody>
          <a:bodyPr vert="horz" lIns="91440" tIns="45720" rIns="91440" bIns="45720" rtlCol="0">
            <a:normAutofit fontScale="70000" lnSpcReduction="20000"/>
          </a:bodyPr>
          <a:lstStyle/>
          <a:p>
            <a:pPr>
              <a:spcAft>
                <a:spcPts val="600"/>
              </a:spcAft>
            </a:pPr>
            <a:r>
              <a:rPr lang="en-GB" b="1" i="0" dirty="0">
                <a:effectLst/>
              </a:rPr>
              <a:t>ALY6015 20384 Intermediate Analytics SEC 02 Winter 2023 CPS [BOS-B-HY]</a:t>
            </a:r>
            <a:endParaRPr lang="en-US" b="1" dirty="0">
              <a:cs typeface="Calibri"/>
            </a:endParaRPr>
          </a:p>
          <a:p>
            <a:r>
              <a:rPr lang="en-US" dirty="0">
                <a:cs typeface="Calibri"/>
              </a:rPr>
              <a:t>Group 5: Kyla </a:t>
            </a:r>
            <a:r>
              <a:rPr lang="en-US" dirty="0" err="1">
                <a:cs typeface="Calibri"/>
              </a:rPr>
              <a:t>Arajuo</a:t>
            </a:r>
            <a:r>
              <a:rPr lang="en-US" dirty="0">
                <a:cs typeface="Calibri"/>
              </a:rPr>
              <a:t>, Ayushi Ajay Walia, </a:t>
            </a:r>
            <a:r>
              <a:rPr lang="en-US" dirty="0" err="1">
                <a:cs typeface="Calibri"/>
              </a:rPr>
              <a:t>Fnu</a:t>
            </a:r>
            <a:r>
              <a:rPr lang="en-US" dirty="0">
                <a:cs typeface="Calibri"/>
              </a:rPr>
              <a:t> Abhishek, Balram Marni</a:t>
            </a:r>
          </a:p>
          <a:p>
            <a:r>
              <a:rPr lang="en-US" dirty="0">
                <a:cs typeface="Calibri"/>
              </a:rPr>
              <a:t>Prof. Wada Roy</a:t>
            </a:r>
          </a:p>
          <a:p>
            <a:endParaRPr lang="en-US" dirty="0">
              <a:cs typeface="Calibri"/>
            </a:endParaRPr>
          </a:p>
        </p:txBody>
      </p:sp>
      <p:sp>
        <p:nvSpPr>
          <p:cNvPr id="6" name="TextBox 5">
            <a:extLst>
              <a:ext uri="{FF2B5EF4-FFF2-40B4-BE49-F238E27FC236}">
                <a16:creationId xmlns:a16="http://schemas.microsoft.com/office/drawing/2014/main" id="{81787559-6B26-7167-1700-88D722BE1F79}"/>
              </a:ext>
            </a:extLst>
          </p:cNvPr>
          <p:cNvSpPr txBox="1"/>
          <p:nvPr/>
        </p:nvSpPr>
        <p:spPr>
          <a:xfrm>
            <a:off x="4487334" y="1122363"/>
            <a:ext cx="6180666" cy="369332"/>
          </a:xfrm>
          <a:prstGeom prst="rect">
            <a:avLst/>
          </a:prstGeom>
          <a:noFill/>
        </p:spPr>
        <p:txBody>
          <a:bodyPr wrap="square">
            <a:spAutoFit/>
          </a:bodyPr>
          <a:lstStyle/>
          <a:p>
            <a:pPr>
              <a:spcAft>
                <a:spcPts val="600"/>
              </a:spcAft>
            </a:pPr>
            <a:endParaRPr lang="en-GB" dirty="0"/>
          </a:p>
        </p:txBody>
      </p:sp>
    </p:spTree>
    <p:extLst>
      <p:ext uri="{BB962C8B-B14F-4D97-AF65-F5344CB8AC3E}">
        <p14:creationId xmlns:p14="http://schemas.microsoft.com/office/powerpoint/2010/main" val="30974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CA2D-35A9-6E9E-C01B-C20F6557065A}"/>
              </a:ext>
            </a:extLst>
          </p:cNvPr>
          <p:cNvSpPr>
            <a:spLocks noGrp="1"/>
          </p:cNvSpPr>
          <p:nvPr>
            <p:ph type="title"/>
          </p:nvPr>
        </p:nvSpPr>
        <p:spPr>
          <a:xfrm>
            <a:off x="243009" y="626968"/>
            <a:ext cx="3419856" cy="5583148"/>
          </a:xfrm>
        </p:spPr>
        <p:txBody>
          <a:bodyPr anchor="ctr">
            <a:normAutofit/>
          </a:bodyPr>
          <a:lstStyle/>
          <a:p>
            <a:r>
              <a:rPr lang="en-GB" sz="2400" i="1" dirty="0">
                <a:latin typeface="Calibri"/>
                <a:cs typeface="Calibri Light"/>
              </a:rPr>
              <a:t>In 1920 there were 13930 houses available to people and least in 2010 there were 720.</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 histogram&#10;&#10;Description automatically generated">
            <a:extLst>
              <a:ext uri="{FF2B5EF4-FFF2-40B4-BE49-F238E27FC236}">
                <a16:creationId xmlns:a16="http://schemas.microsoft.com/office/drawing/2014/main" id="{03526288-E5DC-B3BD-6BBC-4A19455CA9A4}"/>
              </a:ext>
            </a:extLst>
          </p:cNvPr>
          <p:cNvPicPr>
            <a:picLocks noChangeAspect="1"/>
          </p:cNvPicPr>
          <p:nvPr/>
        </p:nvPicPr>
        <p:blipFill rotWithShape="1">
          <a:blip r:embed="rId2"/>
          <a:srcRect l="-44" t="2774"/>
          <a:stretch/>
        </p:blipFill>
        <p:spPr>
          <a:xfrm>
            <a:off x="3653075" y="1717283"/>
            <a:ext cx="8352999" cy="4173828"/>
          </a:xfrm>
          <a:prstGeom prst="rect">
            <a:avLst/>
          </a:prstGeom>
        </p:spPr>
      </p:pic>
      <p:sp>
        <p:nvSpPr>
          <p:cNvPr id="6" name="TextBox 1">
            <a:extLst>
              <a:ext uri="{FF2B5EF4-FFF2-40B4-BE49-F238E27FC236}">
                <a16:creationId xmlns:a16="http://schemas.microsoft.com/office/drawing/2014/main" id="{04A0F09E-9EAC-639F-59C3-EF8A43264C6E}"/>
              </a:ext>
            </a:extLst>
          </p:cNvPr>
          <p:cNvSpPr txBox="1"/>
          <p:nvPr/>
        </p:nvSpPr>
        <p:spPr>
          <a:xfrm>
            <a:off x="4528216" y="1221161"/>
            <a:ext cx="682754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cs typeface="Calibri"/>
              </a:rPr>
              <a:t>Overall count of houses that are available for rent in each decade</a:t>
            </a:r>
            <a:endParaRPr lang="en-US" dirty="0"/>
          </a:p>
        </p:txBody>
      </p:sp>
    </p:spTree>
    <p:extLst>
      <p:ext uri="{BB962C8B-B14F-4D97-AF65-F5344CB8AC3E}">
        <p14:creationId xmlns:p14="http://schemas.microsoft.com/office/powerpoint/2010/main" val="271844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7ECF9-75FA-5B23-0718-13FA957BA225}"/>
              </a:ext>
            </a:extLst>
          </p:cNvPr>
          <p:cNvSpPr>
            <a:spLocks noGrp="1"/>
          </p:cNvSpPr>
          <p:nvPr>
            <p:ph type="title"/>
          </p:nvPr>
        </p:nvSpPr>
        <p:spPr>
          <a:xfrm>
            <a:off x="173736" y="626968"/>
            <a:ext cx="3419856" cy="5583148"/>
          </a:xfrm>
        </p:spPr>
        <p:txBody>
          <a:bodyPr anchor="ctr">
            <a:normAutofit/>
          </a:bodyPr>
          <a:lstStyle/>
          <a:p>
            <a:r>
              <a:rPr lang="en-GB" sz="2400" i="1" dirty="0">
                <a:latin typeface="Calibri"/>
                <a:cs typeface="Calibri Light"/>
              </a:rPr>
              <a:t>Gross Tax over the decades have shown a drastic change, where in 1970 taxes have been increased drastically to $30.9 million and then significantly it has become normal.</a:t>
            </a: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 histogram&#10;&#10;Description automatically generated">
            <a:extLst>
              <a:ext uri="{FF2B5EF4-FFF2-40B4-BE49-F238E27FC236}">
                <a16:creationId xmlns:a16="http://schemas.microsoft.com/office/drawing/2014/main" id="{40D285C9-BBCD-CCAF-6F19-2C1FFBE269C8}"/>
              </a:ext>
            </a:extLst>
          </p:cNvPr>
          <p:cNvPicPr>
            <a:picLocks noChangeAspect="1"/>
          </p:cNvPicPr>
          <p:nvPr/>
        </p:nvPicPr>
        <p:blipFill rotWithShape="1">
          <a:blip r:embed="rId2"/>
          <a:srcRect l="-43" t="3448"/>
          <a:stretch/>
        </p:blipFill>
        <p:spPr>
          <a:xfrm>
            <a:off x="3583801" y="1542740"/>
            <a:ext cx="8546965" cy="4265260"/>
          </a:xfrm>
          <a:prstGeom prst="rect">
            <a:avLst/>
          </a:prstGeom>
        </p:spPr>
      </p:pic>
      <p:sp>
        <p:nvSpPr>
          <p:cNvPr id="6" name="TextBox 1">
            <a:extLst>
              <a:ext uri="{FF2B5EF4-FFF2-40B4-BE49-F238E27FC236}">
                <a16:creationId xmlns:a16="http://schemas.microsoft.com/office/drawing/2014/main" id="{04A0F09E-9EAC-639F-59C3-EF8A43264C6E}"/>
              </a:ext>
            </a:extLst>
          </p:cNvPr>
          <p:cNvSpPr txBox="1"/>
          <p:nvPr/>
        </p:nvSpPr>
        <p:spPr>
          <a:xfrm>
            <a:off x="4801386" y="1163652"/>
            <a:ext cx="610867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cs typeface="Calibri"/>
              </a:rPr>
              <a:t>A bar chart displaying the Gross Tax across several decades.</a:t>
            </a:r>
          </a:p>
        </p:txBody>
      </p:sp>
    </p:spTree>
    <p:extLst>
      <p:ext uri="{BB962C8B-B14F-4D97-AF65-F5344CB8AC3E}">
        <p14:creationId xmlns:p14="http://schemas.microsoft.com/office/powerpoint/2010/main" val="20590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6088C-0EB3-E50C-5112-E62EEE6C9A4F}"/>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i="1" u="sng" kern="1200">
                <a:solidFill>
                  <a:srgbClr val="FFFFFF"/>
                </a:solidFill>
                <a:latin typeface="+mj-lt"/>
                <a:ea typeface="+mj-ea"/>
                <a:cs typeface="+mj-cs"/>
              </a:rPr>
              <a:t>Conclusion</a:t>
            </a: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4965ABB8-5AA1-8A92-1134-1D22D98F7DFF}"/>
              </a:ext>
            </a:extLst>
          </p:cNvPr>
          <p:cNvSpPr txBox="1"/>
          <p:nvPr/>
        </p:nvSpPr>
        <p:spPr>
          <a:xfrm>
            <a:off x="4447308" y="328108"/>
            <a:ext cx="6906491" cy="584885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In the 1940s and 1950s redevelopment and urban renewal, which included the creation of new homes and businesses in Boston.</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 In 1960s and 1970s  there was a declining population and economic activity, property values fell and the number of unoccupied homes rose.</a:t>
            </a:r>
            <a:endParaRPr lang="en-US" sz="2000" dirty="0">
              <a:cs typeface="Calibri"/>
            </a:endParaRPr>
          </a:p>
          <a:p>
            <a:pPr indent="-228600">
              <a:lnSpc>
                <a:spcPct val="90000"/>
              </a:lnSpc>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In 1980s and 1990s, there was a revival in real estate market due to thriving economy and a rush of new construction.</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In 2008, the housing bubble burst, causing a significant drop in property values and a wave of foreclosures.</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marL="57150" indent="-228600">
              <a:lnSpc>
                <a:spcPct val="90000"/>
              </a:lnSpc>
              <a:spcAft>
                <a:spcPts val="600"/>
              </a:spcAft>
              <a:buFont typeface="Arial" panose="020B0604020202020204" pitchFamily="34" charset="0"/>
              <a:buChar char="•"/>
            </a:pPr>
            <a:r>
              <a:rPr lang="en-US" sz="2000" dirty="0"/>
              <a:t> Although the market has faced difficulties such a lack of supply and rising housing prices, it continues to be one of the most sought-after and active real estate markets in the United States. </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p:txBody>
      </p:sp>
    </p:spTree>
    <p:extLst>
      <p:ext uri="{BB962C8B-B14F-4D97-AF65-F5344CB8AC3E}">
        <p14:creationId xmlns:p14="http://schemas.microsoft.com/office/powerpoint/2010/main" val="164770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C1A87FEE-9B6C-DD0F-549F-4F2A1E31CA88}"/>
              </a:ext>
            </a:extLst>
          </p:cNvPr>
          <p:cNvPicPr>
            <a:picLocks noChangeAspect="1"/>
          </p:cNvPicPr>
          <p:nvPr/>
        </p:nvPicPr>
        <p:blipFill rotWithShape="1">
          <a:blip r:embed="rId2"/>
          <a:srcRect l="23303" r="-9" b="908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94D1C7-2C70-F355-A3FA-5A71797E39C9}"/>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Thank you</a:t>
            </a:r>
            <a:endParaRPr lang="en-US" sz="4800" b="1" dirty="0">
              <a:cs typeface="Calibri Ligh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46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7">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66F12A5F-6F4C-385C-BEF3-261121E76FB8}"/>
              </a:ext>
            </a:extLst>
          </p:cNvPr>
          <p:cNvSpPr/>
          <p:nvPr/>
        </p:nvSpPr>
        <p:spPr>
          <a:xfrm>
            <a:off x="275357" y="1469654"/>
            <a:ext cx="11455267" cy="13296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810D78-DF19-7244-2C84-9915EDC1D832}"/>
              </a:ext>
            </a:extLst>
          </p:cNvPr>
          <p:cNvSpPr/>
          <p:nvPr/>
        </p:nvSpPr>
        <p:spPr>
          <a:xfrm>
            <a:off x="275357" y="3515237"/>
            <a:ext cx="11455267" cy="13296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7472A843-612C-25BB-5EE1-0EBE56EB6902}"/>
              </a:ext>
            </a:extLst>
          </p:cNvPr>
          <p:cNvSpPr>
            <a:spLocks noGrp="1"/>
          </p:cNvSpPr>
          <p:nvPr>
            <p:ph idx="1"/>
          </p:nvPr>
        </p:nvSpPr>
        <p:spPr>
          <a:xfrm>
            <a:off x="228600" y="384736"/>
            <a:ext cx="11373679" cy="2690120"/>
          </a:xfrm>
        </p:spPr>
        <p:txBody>
          <a:bodyPr vert="horz" lIns="91440" tIns="45720" rIns="91440" bIns="45720" rtlCol="0" anchor="ctr">
            <a:normAutofit/>
          </a:bodyPr>
          <a:lstStyle/>
          <a:p>
            <a:pPr marL="0" indent="0" defTabSz="1014984">
              <a:spcBef>
                <a:spcPts val="1110"/>
              </a:spcBef>
              <a:buNone/>
            </a:pPr>
            <a:r>
              <a:rPr lang="en-US" sz="2400" b="1" i="1" u="sng" kern="1200" dirty="0">
                <a:latin typeface="+mn-lt"/>
                <a:ea typeface="+mn-lt"/>
                <a:cs typeface="+mn-lt"/>
              </a:rPr>
              <a:t>Key Understanding:</a:t>
            </a:r>
            <a:endParaRPr lang="en-US" sz="2400" b="1" i="1" u="sng" kern="1200" dirty="0">
              <a:latin typeface="+mn-lt"/>
              <a:cs typeface="Calibri"/>
            </a:endParaRPr>
          </a:p>
          <a:p>
            <a:pPr marL="0" indent="0" defTabSz="1014984">
              <a:spcBef>
                <a:spcPts val="1110"/>
              </a:spcBef>
              <a:buNone/>
            </a:pPr>
            <a:endParaRPr lang="en-US" sz="2400" b="1" kern="1200" dirty="0">
              <a:solidFill>
                <a:srgbClr val="C00000"/>
              </a:solidFill>
              <a:latin typeface="+mn-lt"/>
              <a:ea typeface="+mn-lt"/>
              <a:cs typeface="+mn-lt"/>
            </a:endParaRPr>
          </a:p>
          <a:p>
            <a:pPr marL="0" indent="0" defTabSz="1014984">
              <a:spcBef>
                <a:spcPts val="1110"/>
              </a:spcBef>
              <a:buNone/>
            </a:pPr>
            <a:r>
              <a:rPr lang="en-US" sz="2400" kern="1200" dirty="0">
                <a:latin typeface="+mn-lt"/>
                <a:ea typeface="+mn-lt"/>
                <a:cs typeface="+mn-lt"/>
              </a:rPr>
              <a:t>Dataset provides information on taxable and non-taxable properties throughout the city in 2015 to provide accurate and up-to-date information on property values to assist in determining tax assessments and property valuations and real-estate research</a:t>
            </a:r>
            <a:endParaRPr lang="en-US" sz="2400" i="0" dirty="0">
              <a:cs typeface="Calibri" panose="020F0502020204030204"/>
            </a:endParaRPr>
          </a:p>
        </p:txBody>
      </p:sp>
      <p:sp>
        <p:nvSpPr>
          <p:cNvPr id="9" name="Content Placeholder 2">
            <a:extLst>
              <a:ext uri="{FF2B5EF4-FFF2-40B4-BE49-F238E27FC236}">
                <a16:creationId xmlns:a16="http://schemas.microsoft.com/office/drawing/2014/main" id="{F308D506-7FE9-1BD8-4BC5-E2AD9AE4D1C5}"/>
              </a:ext>
            </a:extLst>
          </p:cNvPr>
          <p:cNvSpPr txBox="1">
            <a:spLocks/>
          </p:cNvSpPr>
          <p:nvPr/>
        </p:nvSpPr>
        <p:spPr>
          <a:xfrm>
            <a:off x="265130" y="2427028"/>
            <a:ext cx="11622070" cy="2598435"/>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014984">
              <a:spcBef>
                <a:spcPts val="1110"/>
              </a:spcBef>
              <a:buNone/>
            </a:pPr>
            <a:endParaRPr lang="en-US" sz="2400" b="1" kern="1200" dirty="0">
              <a:solidFill>
                <a:schemeClr val="tx2"/>
              </a:solidFill>
              <a:latin typeface="+mn-lt"/>
              <a:cs typeface="Calibri"/>
            </a:endParaRPr>
          </a:p>
          <a:p>
            <a:pPr marL="0" indent="0" defTabSz="1014984">
              <a:spcBef>
                <a:spcPts val="1110"/>
              </a:spcBef>
              <a:buNone/>
            </a:pPr>
            <a:r>
              <a:rPr lang="en-US" sz="2400" b="1" i="1" u="sng" kern="1200" dirty="0">
                <a:latin typeface="+mn-lt"/>
                <a:ea typeface="+mn-lt"/>
                <a:cs typeface="+mn-lt"/>
              </a:rPr>
              <a:t>Goal:</a:t>
            </a:r>
            <a:r>
              <a:rPr lang="en-US" sz="2400" b="1" i="1" kern="1200" dirty="0">
                <a:solidFill>
                  <a:srgbClr val="C00000"/>
                </a:solidFill>
                <a:latin typeface="+mn-lt"/>
                <a:ea typeface="+mn-lt"/>
                <a:cs typeface="+mn-lt"/>
              </a:rPr>
              <a:t> </a:t>
            </a:r>
            <a:endParaRPr lang="en-US" sz="2400" i="1" kern="1200" dirty="0">
              <a:solidFill>
                <a:srgbClr val="C00000"/>
              </a:solidFill>
              <a:latin typeface="+mn-lt"/>
              <a:ea typeface="+mn-lt"/>
              <a:cs typeface="+mn-lt"/>
            </a:endParaRPr>
          </a:p>
          <a:p>
            <a:pPr marL="0" indent="0" defTabSz="1014984">
              <a:spcBef>
                <a:spcPts val="1110"/>
              </a:spcBef>
              <a:buNone/>
            </a:pPr>
            <a:endParaRPr lang="en-US" sz="2400" b="1" kern="1200" dirty="0">
              <a:solidFill>
                <a:schemeClr val="tx2"/>
              </a:solidFill>
              <a:latin typeface="+mn-lt"/>
              <a:ea typeface="+mn-lt"/>
              <a:cs typeface="+mn-lt"/>
            </a:endParaRPr>
          </a:p>
          <a:p>
            <a:pPr marL="0" indent="0" defTabSz="1014984">
              <a:spcBef>
                <a:spcPts val="1110"/>
              </a:spcBef>
              <a:buNone/>
            </a:pPr>
            <a:r>
              <a:rPr lang="en-US" sz="2400" kern="1200" dirty="0">
                <a:latin typeface="+mn-lt"/>
                <a:ea typeface="+mn-lt"/>
                <a:cs typeface="+mn-lt"/>
              </a:rPr>
              <a:t>Explore and analyzing the data to gain insights into the factor(s) that influence property values in Boston</a:t>
            </a:r>
            <a:r>
              <a:rPr lang="en-US" sz="2400" kern="1200" dirty="0">
                <a:solidFill>
                  <a:schemeClr val="tx2"/>
                </a:solidFill>
                <a:latin typeface="+mn-lt"/>
                <a:ea typeface="+mn-lt"/>
                <a:cs typeface="+mn-lt"/>
              </a:rPr>
              <a:t> </a:t>
            </a:r>
            <a:endParaRPr lang="en-US" sz="2400" kern="1200" dirty="0">
              <a:solidFill>
                <a:schemeClr val="tx2"/>
              </a:solidFill>
              <a:latin typeface="+mn-lt"/>
              <a:cs typeface="Calibri"/>
            </a:endParaRPr>
          </a:p>
          <a:p>
            <a:pPr marL="0" indent="0">
              <a:buFont typeface="Arial" panose="020B0604020202020204" pitchFamily="34" charset="0"/>
              <a:buNone/>
            </a:pPr>
            <a:endParaRPr lang="en-US" sz="2400" dirty="0">
              <a:solidFill>
                <a:schemeClr val="tx2"/>
              </a:solidFill>
              <a:cs typeface="Calibri"/>
            </a:endParaRPr>
          </a:p>
        </p:txBody>
      </p:sp>
    </p:spTree>
    <p:extLst>
      <p:ext uri="{BB962C8B-B14F-4D97-AF65-F5344CB8AC3E}">
        <p14:creationId xmlns:p14="http://schemas.microsoft.com/office/powerpoint/2010/main" val="347999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9CBE5-DFE4-8746-14DB-38AC706EF57D}"/>
              </a:ext>
            </a:extLst>
          </p:cNvPr>
          <p:cNvSpPr>
            <a:spLocks noGrp="1"/>
          </p:cNvSpPr>
          <p:nvPr>
            <p:ph type="title"/>
          </p:nvPr>
        </p:nvSpPr>
        <p:spPr>
          <a:xfrm>
            <a:off x="808638" y="386930"/>
            <a:ext cx="9236700" cy="1188950"/>
          </a:xfrm>
        </p:spPr>
        <p:txBody>
          <a:bodyPr anchor="b">
            <a:normAutofit/>
          </a:bodyPr>
          <a:lstStyle/>
          <a:p>
            <a:r>
              <a:rPr lang="en-US" sz="5400" b="1" i="1">
                <a:cs typeface="Calibri Light"/>
              </a:rPr>
              <a:t>Key Notes </a:t>
            </a:r>
          </a:p>
        </p:txBody>
      </p:sp>
      <p:grpSp>
        <p:nvGrpSpPr>
          <p:cNvPr id="67" name="Group 6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8" name="Rectangle 6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E500E66-6BBA-5DA4-14C7-9CBA4CFA6130}"/>
              </a:ext>
            </a:extLst>
          </p:cNvPr>
          <p:cNvSpPr/>
          <p:nvPr/>
        </p:nvSpPr>
        <p:spPr>
          <a:xfrm>
            <a:off x="1715897" y="2980836"/>
            <a:ext cx="9053147" cy="110105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91DFBAF-AD30-5388-AE5F-207E50000D2D}"/>
              </a:ext>
            </a:extLst>
          </p:cNvPr>
          <p:cNvSpPr/>
          <p:nvPr/>
        </p:nvSpPr>
        <p:spPr>
          <a:xfrm>
            <a:off x="1715897" y="4571254"/>
            <a:ext cx="9053147" cy="110105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8" descr="Badge with solid fill">
            <a:extLst>
              <a:ext uri="{FF2B5EF4-FFF2-40B4-BE49-F238E27FC236}">
                <a16:creationId xmlns:a16="http://schemas.microsoft.com/office/drawing/2014/main" id="{044A2C8E-75AE-C3E4-6703-1B98531F47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5264" y="4528588"/>
            <a:ext cx="1151218" cy="1157336"/>
          </a:xfrm>
          <a:prstGeom prst="rect">
            <a:avLst/>
          </a:prstGeom>
        </p:spPr>
      </p:pic>
      <p:pic>
        <p:nvPicPr>
          <p:cNvPr id="60" name="Graphic 60" descr="Badge 1 with solid fill">
            <a:extLst>
              <a:ext uri="{FF2B5EF4-FFF2-40B4-BE49-F238E27FC236}">
                <a16:creationId xmlns:a16="http://schemas.microsoft.com/office/drawing/2014/main" id="{0CA7B517-122D-6118-5127-63FCCBE989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141" y="2949640"/>
            <a:ext cx="1157334" cy="1169568"/>
          </a:xfrm>
          <a:prstGeom prst="rect">
            <a:avLst/>
          </a:prstGeom>
        </p:spPr>
      </p:pic>
      <p:sp>
        <p:nvSpPr>
          <p:cNvPr id="6" name="TextBox 5">
            <a:extLst>
              <a:ext uri="{FF2B5EF4-FFF2-40B4-BE49-F238E27FC236}">
                <a16:creationId xmlns:a16="http://schemas.microsoft.com/office/drawing/2014/main" id="{39DC6B10-B0C6-1B08-EBA9-6F33FDC18E0B}"/>
              </a:ext>
            </a:extLst>
          </p:cNvPr>
          <p:cNvSpPr txBox="1"/>
          <p:nvPr/>
        </p:nvSpPr>
        <p:spPr>
          <a:xfrm>
            <a:off x="1974803" y="4694210"/>
            <a:ext cx="87105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400" kern="1200" dirty="0">
                <a:latin typeface="+mn-lt"/>
                <a:ea typeface="+mn-lt"/>
                <a:cs typeface="+mn-lt"/>
              </a:rPr>
              <a:t>While variables may impact AVG Total Cost, the strongest relationship comes from Gross Tax and ATC as expected </a:t>
            </a:r>
            <a:endParaRPr lang="en-US" sz="2400" dirty="0">
              <a:cs typeface="Calibri"/>
            </a:endParaRPr>
          </a:p>
        </p:txBody>
      </p:sp>
      <p:sp>
        <p:nvSpPr>
          <p:cNvPr id="7" name="TextBox 6">
            <a:extLst>
              <a:ext uri="{FF2B5EF4-FFF2-40B4-BE49-F238E27FC236}">
                <a16:creationId xmlns:a16="http://schemas.microsoft.com/office/drawing/2014/main" id="{E22F593A-2A25-EE1A-D6E1-ED557D1127C7}"/>
              </a:ext>
            </a:extLst>
          </p:cNvPr>
          <p:cNvSpPr txBox="1"/>
          <p:nvPr/>
        </p:nvSpPr>
        <p:spPr>
          <a:xfrm>
            <a:off x="1974033" y="2980174"/>
            <a:ext cx="87105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400" kern="1200" dirty="0">
                <a:latin typeface="+mn-lt"/>
                <a:ea typeface="+mn-lt"/>
                <a:cs typeface="+mn-lt"/>
              </a:rPr>
              <a:t>External Social Impacts such as the personalization movement and 2008 housing recession impacted land value, total cost within the municipal cities throughout the year   </a:t>
            </a:r>
            <a:endParaRPr lang="en-US" sz="2400" dirty="0">
              <a:cs typeface="Calibri" panose="020F0502020204030204"/>
            </a:endParaRPr>
          </a:p>
        </p:txBody>
      </p:sp>
    </p:spTree>
    <p:extLst>
      <p:ext uri="{BB962C8B-B14F-4D97-AF65-F5344CB8AC3E}">
        <p14:creationId xmlns:p14="http://schemas.microsoft.com/office/powerpoint/2010/main" val="411412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8FEA8-B6F7-0211-F3DB-0BF319E24D6E}"/>
              </a:ext>
            </a:extLst>
          </p:cNvPr>
          <p:cNvSpPr>
            <a:spLocks noGrp="1"/>
          </p:cNvSpPr>
          <p:nvPr>
            <p:ph type="title"/>
          </p:nvPr>
        </p:nvSpPr>
        <p:spPr>
          <a:xfrm>
            <a:off x="76754" y="626968"/>
            <a:ext cx="3419856" cy="5583148"/>
          </a:xfrm>
        </p:spPr>
        <p:txBody>
          <a:bodyPr anchor="ctr">
            <a:normAutofit/>
          </a:bodyPr>
          <a:lstStyle/>
          <a:p>
            <a:r>
              <a:rPr lang="en-GB" sz="2400" i="1" dirty="0">
                <a:latin typeface="Calibri"/>
                <a:cs typeface="Calibri Light"/>
              </a:rPr>
              <a:t>Approximately $1.51 million in None category has highest average building costs, whereas in Pull category it has the lowest average building cost $342k </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355A13A3-6D92-2C93-294E-40C38AC94DB7}"/>
              </a:ext>
            </a:extLst>
          </p:cNvPr>
          <p:cNvPicPr>
            <a:picLocks noChangeAspect="1"/>
          </p:cNvPicPr>
          <p:nvPr/>
        </p:nvPicPr>
        <p:blipFill rotWithShape="1">
          <a:blip r:embed="rId2"/>
          <a:srcRect l="-42" t="3395"/>
          <a:stretch/>
        </p:blipFill>
        <p:spPr>
          <a:xfrm>
            <a:off x="3486820" y="1431904"/>
            <a:ext cx="8699361" cy="4334531"/>
          </a:xfrm>
          <a:prstGeom prst="rect">
            <a:avLst/>
          </a:prstGeom>
        </p:spPr>
      </p:pic>
      <p:sp>
        <p:nvSpPr>
          <p:cNvPr id="6" name="TextBox 5">
            <a:extLst>
              <a:ext uri="{FF2B5EF4-FFF2-40B4-BE49-F238E27FC236}">
                <a16:creationId xmlns:a16="http://schemas.microsoft.com/office/drawing/2014/main" id="{F9D56309-214A-8AE5-6151-E25F2096EE9E}"/>
              </a:ext>
            </a:extLst>
          </p:cNvPr>
          <p:cNvSpPr txBox="1"/>
          <p:nvPr/>
        </p:nvSpPr>
        <p:spPr>
          <a:xfrm>
            <a:off x="436418" y="5361709"/>
            <a:ext cx="2867890" cy="12003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i="1" dirty="0">
                <a:cs typeface="Calibri"/>
              </a:rPr>
              <a:t>F: Full eat-in</a:t>
            </a:r>
          </a:p>
          <a:p>
            <a:r>
              <a:rPr lang="en-GB" i="1" dirty="0">
                <a:cs typeface="Calibri"/>
              </a:rPr>
              <a:t>O: One person</a:t>
            </a:r>
          </a:p>
          <a:p>
            <a:r>
              <a:rPr lang="en-GB" i="1" dirty="0">
                <a:cs typeface="Calibri"/>
              </a:rPr>
              <a:t>N: None</a:t>
            </a:r>
          </a:p>
          <a:p>
            <a:r>
              <a:rPr lang="en-GB" i="1" dirty="0">
                <a:cs typeface="Calibri"/>
              </a:rPr>
              <a:t>P: Pull/Clove</a:t>
            </a:r>
          </a:p>
        </p:txBody>
      </p:sp>
      <p:sp>
        <p:nvSpPr>
          <p:cNvPr id="7" name="TextBox 6">
            <a:extLst>
              <a:ext uri="{FF2B5EF4-FFF2-40B4-BE49-F238E27FC236}">
                <a16:creationId xmlns:a16="http://schemas.microsoft.com/office/drawing/2014/main" id="{8C50763F-E632-88EB-5995-A54B3B71F1AB}"/>
              </a:ext>
            </a:extLst>
          </p:cNvPr>
          <p:cNvSpPr txBox="1"/>
          <p:nvPr/>
        </p:nvSpPr>
        <p:spPr>
          <a:xfrm>
            <a:off x="4426528" y="1059873"/>
            <a:ext cx="75437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A visualization using bars to depict the building costs of various kitchen styles</a:t>
            </a:r>
          </a:p>
        </p:txBody>
      </p:sp>
    </p:spTree>
    <p:extLst>
      <p:ext uri="{BB962C8B-B14F-4D97-AF65-F5344CB8AC3E}">
        <p14:creationId xmlns:p14="http://schemas.microsoft.com/office/powerpoint/2010/main" val="25682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27609-FA2E-BDFA-D005-1192BC153F0A}"/>
              </a:ext>
            </a:extLst>
          </p:cNvPr>
          <p:cNvSpPr>
            <a:spLocks noGrp="1"/>
          </p:cNvSpPr>
          <p:nvPr>
            <p:ph type="title"/>
          </p:nvPr>
        </p:nvSpPr>
        <p:spPr>
          <a:xfrm>
            <a:off x="107704" y="131280"/>
            <a:ext cx="3571810" cy="3573516"/>
          </a:xfrm>
        </p:spPr>
        <p:txBody>
          <a:bodyPr vert="horz" lIns="91440" tIns="45720" rIns="91440" bIns="45720" rtlCol="0" anchor="b">
            <a:normAutofit/>
          </a:bodyPr>
          <a:lstStyle/>
          <a:p>
            <a:r>
              <a:rPr lang="en-US" sz="2400" i="1" kern="1200" dirty="0">
                <a:latin typeface="Calibri"/>
                <a:cs typeface="Calibri"/>
              </a:rPr>
              <a:t>1960s grasped the highest land cost of $161M for the city because of the booming "Personalization Movement" </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histogram&#10;&#10;Description automatically generated">
            <a:extLst>
              <a:ext uri="{FF2B5EF4-FFF2-40B4-BE49-F238E27FC236}">
                <a16:creationId xmlns:a16="http://schemas.microsoft.com/office/drawing/2014/main" id="{DCBAE31C-07F2-87C1-C76E-B1ACD68AABDD}"/>
              </a:ext>
            </a:extLst>
          </p:cNvPr>
          <p:cNvPicPr>
            <a:picLocks noChangeAspect="1"/>
          </p:cNvPicPr>
          <p:nvPr/>
        </p:nvPicPr>
        <p:blipFill rotWithShape="1">
          <a:blip r:embed="rId2"/>
          <a:srcRect t="3932" r="10014" b="-281"/>
          <a:stretch/>
        </p:blipFill>
        <p:spPr>
          <a:xfrm>
            <a:off x="3603966" y="2043829"/>
            <a:ext cx="8585309" cy="4760902"/>
          </a:xfrm>
          <a:prstGeom prst="rect">
            <a:avLst/>
          </a:prstGeom>
        </p:spPr>
      </p:pic>
      <p:sp>
        <p:nvSpPr>
          <p:cNvPr id="8" name="TextBox 7">
            <a:extLst>
              <a:ext uri="{FF2B5EF4-FFF2-40B4-BE49-F238E27FC236}">
                <a16:creationId xmlns:a16="http://schemas.microsoft.com/office/drawing/2014/main" id="{906A9AAD-FC3A-FF96-1175-DF4416DD2666}"/>
              </a:ext>
            </a:extLst>
          </p:cNvPr>
          <p:cNvSpPr txBox="1"/>
          <p:nvPr/>
        </p:nvSpPr>
        <p:spPr>
          <a:xfrm>
            <a:off x="4415288" y="1562297"/>
            <a:ext cx="77793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A visualization using bars to depict the building expenses across several decades</a:t>
            </a:r>
          </a:p>
        </p:txBody>
      </p:sp>
    </p:spTree>
    <p:extLst>
      <p:ext uri="{BB962C8B-B14F-4D97-AF65-F5344CB8AC3E}">
        <p14:creationId xmlns:p14="http://schemas.microsoft.com/office/powerpoint/2010/main" val="114726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F3963-E3FD-21E9-4463-7E6589D6D54E}"/>
              </a:ext>
            </a:extLst>
          </p:cNvPr>
          <p:cNvSpPr>
            <a:spLocks noGrp="1"/>
          </p:cNvSpPr>
          <p:nvPr>
            <p:ph type="title"/>
          </p:nvPr>
        </p:nvSpPr>
        <p:spPr>
          <a:xfrm>
            <a:off x="394853" y="775999"/>
            <a:ext cx="4023360" cy="3204134"/>
          </a:xfrm>
        </p:spPr>
        <p:txBody>
          <a:bodyPr vert="horz" lIns="91440" tIns="45720" rIns="91440" bIns="45720" rtlCol="0" anchor="b">
            <a:normAutofit/>
          </a:bodyPr>
          <a:lstStyle/>
          <a:p>
            <a:endParaRPr lang="en-US" sz="2400" i="1" kern="1200" dirty="0">
              <a:latin typeface="Calibri"/>
              <a:cs typeface="Calibri Light"/>
            </a:endParaRPr>
          </a:p>
          <a:p>
            <a:r>
              <a:rPr lang="en-US" sz="2400" i="1" kern="1200" dirty="0">
                <a:latin typeface="Calibri"/>
                <a:cs typeface="Calibri"/>
              </a:rPr>
              <a:t>Residential Properties contribute more than half of Buildings, with brick historical buildings being the second highest</a:t>
            </a:r>
            <a:endParaRPr lang="en-US" sz="2400" i="1" kern="1200">
              <a:latin typeface="Calibri"/>
              <a:cs typeface="Calibri"/>
            </a:endParaRPr>
          </a:p>
        </p:txBody>
      </p:sp>
      <p:sp>
        <p:nvSpPr>
          <p:cNvPr id="32"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pie chart&#10;&#10;Description automatically generated">
            <a:extLst>
              <a:ext uri="{FF2B5EF4-FFF2-40B4-BE49-F238E27FC236}">
                <a16:creationId xmlns:a16="http://schemas.microsoft.com/office/drawing/2014/main" id="{B1023CAF-797F-F259-59D3-41389E2910EE}"/>
              </a:ext>
            </a:extLst>
          </p:cNvPr>
          <p:cNvPicPr>
            <a:picLocks noGrp="1" noChangeAspect="1"/>
          </p:cNvPicPr>
          <p:nvPr>
            <p:ph idx="1"/>
          </p:nvPr>
        </p:nvPicPr>
        <p:blipFill rotWithShape="1">
          <a:blip r:embed="rId2"/>
          <a:srcRect l="22309" t="2708" r="28534" b="-238"/>
          <a:stretch/>
        </p:blipFill>
        <p:spPr>
          <a:xfrm rot="5400000">
            <a:off x="5162186" y="555960"/>
            <a:ext cx="5256359" cy="5691737"/>
          </a:xfrm>
          <a:prstGeom prst="rect">
            <a:avLst/>
          </a:prstGeom>
        </p:spPr>
      </p:pic>
      <p:pic>
        <p:nvPicPr>
          <p:cNvPr id="6" name="Picture 7" descr="Chart, pie chart&#10;&#10;Description automatically generated">
            <a:extLst>
              <a:ext uri="{FF2B5EF4-FFF2-40B4-BE49-F238E27FC236}">
                <a16:creationId xmlns:a16="http://schemas.microsoft.com/office/drawing/2014/main" id="{D7C61DD0-422C-89C7-618B-EC7D6AC58C2A}"/>
              </a:ext>
            </a:extLst>
          </p:cNvPr>
          <p:cNvPicPr>
            <a:picLocks noChangeAspect="1"/>
          </p:cNvPicPr>
          <p:nvPr/>
        </p:nvPicPr>
        <p:blipFill rotWithShape="1">
          <a:blip r:embed="rId2"/>
          <a:srcRect l="72261" t="42237" r="22161" b="40452"/>
          <a:stretch/>
        </p:blipFill>
        <p:spPr>
          <a:xfrm>
            <a:off x="10630592" y="2232651"/>
            <a:ext cx="1538580" cy="2652003"/>
          </a:xfrm>
          <a:prstGeom prst="rect">
            <a:avLst/>
          </a:prstGeom>
        </p:spPr>
      </p:pic>
      <p:pic>
        <p:nvPicPr>
          <p:cNvPr id="8" name="Picture 7" descr="Chart, pie chart&#10;&#10;Description automatically generated">
            <a:extLst>
              <a:ext uri="{FF2B5EF4-FFF2-40B4-BE49-F238E27FC236}">
                <a16:creationId xmlns:a16="http://schemas.microsoft.com/office/drawing/2014/main" id="{49B3A85B-EE11-4EF0-0E2E-577D8AD4B509}"/>
              </a:ext>
            </a:extLst>
          </p:cNvPr>
          <p:cNvPicPr>
            <a:picLocks noChangeAspect="1"/>
          </p:cNvPicPr>
          <p:nvPr/>
        </p:nvPicPr>
        <p:blipFill rotWithShape="1">
          <a:blip r:embed="rId2"/>
          <a:srcRect l="36375" t="-187" r="42731" b="96905"/>
          <a:stretch/>
        </p:blipFill>
        <p:spPr>
          <a:xfrm>
            <a:off x="5571374" y="284097"/>
            <a:ext cx="4600981" cy="425949"/>
          </a:xfrm>
          <a:prstGeom prst="rect">
            <a:avLst/>
          </a:prstGeom>
        </p:spPr>
      </p:pic>
      <p:sp>
        <p:nvSpPr>
          <p:cNvPr id="9" name="TextBox 8">
            <a:extLst>
              <a:ext uri="{FF2B5EF4-FFF2-40B4-BE49-F238E27FC236}">
                <a16:creationId xmlns:a16="http://schemas.microsoft.com/office/drawing/2014/main" id="{A62B78F5-5F6C-67F3-4A7B-79AB2157EC92}"/>
              </a:ext>
            </a:extLst>
          </p:cNvPr>
          <p:cNvSpPr txBox="1"/>
          <p:nvPr/>
        </p:nvSpPr>
        <p:spPr>
          <a:xfrm>
            <a:off x="387928" y="4551217"/>
            <a:ext cx="3581400" cy="193899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i="1" dirty="0">
                <a:cs typeface="Calibri"/>
              </a:rPr>
              <a:t>A: Struct Steel</a:t>
            </a:r>
          </a:p>
          <a:p>
            <a:r>
              <a:rPr lang="en-GB" sz="2000" i="1" dirty="0">
                <a:cs typeface="Calibri"/>
              </a:rPr>
              <a:t>B: Reinforced Concrete</a:t>
            </a:r>
          </a:p>
          <a:p>
            <a:r>
              <a:rPr lang="en-GB" sz="2000" i="1" dirty="0">
                <a:cs typeface="Calibri"/>
              </a:rPr>
              <a:t>C: Brick/Concrete </a:t>
            </a:r>
          </a:p>
          <a:p>
            <a:r>
              <a:rPr lang="en-GB" sz="2000" i="1" dirty="0">
                <a:cs typeface="Calibri"/>
              </a:rPr>
              <a:t>D: Wood/Frame</a:t>
            </a:r>
          </a:p>
          <a:p>
            <a:r>
              <a:rPr lang="en-GB" sz="2000" i="1" dirty="0">
                <a:cs typeface="Calibri"/>
              </a:rPr>
              <a:t>E: Metal</a:t>
            </a:r>
          </a:p>
          <a:p>
            <a:r>
              <a:rPr lang="en-GB" sz="2000" i="1" dirty="0">
                <a:cs typeface="Calibri"/>
              </a:rPr>
              <a:t>R: Residential</a:t>
            </a:r>
          </a:p>
        </p:txBody>
      </p:sp>
    </p:spTree>
    <p:extLst>
      <p:ext uri="{BB962C8B-B14F-4D97-AF65-F5344CB8AC3E}">
        <p14:creationId xmlns:p14="http://schemas.microsoft.com/office/powerpoint/2010/main" val="375574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4B53B1-6F76-56A0-FB10-D30327533B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i="1" kern="1200" dirty="0">
                <a:latin typeface="Calibri"/>
                <a:cs typeface="Calibri"/>
              </a:rPr>
              <a:t>Highest value for Land cost and Land Surface Area has highest value of 0.8087 in comparison to gross tax and Land Surface Area has the lowest value of 0.0021</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10;&#10;Description automatically generated">
            <a:extLst>
              <a:ext uri="{FF2B5EF4-FFF2-40B4-BE49-F238E27FC236}">
                <a16:creationId xmlns:a16="http://schemas.microsoft.com/office/drawing/2014/main" id="{1229EDD6-D5FB-1C96-754F-5D254539240E}"/>
              </a:ext>
            </a:extLst>
          </p:cNvPr>
          <p:cNvPicPr>
            <a:picLocks noGrp="1" noChangeAspect="1"/>
          </p:cNvPicPr>
          <p:nvPr>
            <p:ph idx="1"/>
          </p:nvPr>
        </p:nvPicPr>
        <p:blipFill>
          <a:blip r:embed="rId2"/>
          <a:stretch>
            <a:fillRect/>
          </a:stretch>
        </p:blipFill>
        <p:spPr>
          <a:xfrm>
            <a:off x="6095661" y="625684"/>
            <a:ext cx="5046226" cy="5455380"/>
          </a:xfrm>
          <a:prstGeom prst="rect">
            <a:avLst/>
          </a:prstGeom>
        </p:spPr>
      </p:pic>
    </p:spTree>
    <p:extLst>
      <p:ext uri="{BB962C8B-B14F-4D97-AF65-F5344CB8AC3E}">
        <p14:creationId xmlns:p14="http://schemas.microsoft.com/office/powerpoint/2010/main" val="237276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6D15067-06DA-8999-7834-AF970FDEB43C}"/>
              </a:ext>
            </a:extLst>
          </p:cNvPr>
          <p:cNvSpPr txBox="1"/>
          <p:nvPr/>
        </p:nvSpPr>
        <p:spPr>
          <a:xfrm>
            <a:off x="117795" y="136157"/>
            <a:ext cx="3429000" cy="34394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i="1" dirty="0"/>
              <a:t>Scatter plot land cost and building cost. As slope of linear equation is almost zero, so we can conclude that linear relationship between these variables still does not have optimal solution.​</a:t>
            </a:r>
          </a:p>
          <a:p>
            <a:pPr indent="-228600">
              <a:lnSpc>
                <a:spcPct val="90000"/>
              </a:lnSpc>
              <a:spcAft>
                <a:spcPts val="600"/>
              </a:spcAft>
              <a:buFont typeface="Arial" panose="020B0604020202020204" pitchFamily="34" charset="0"/>
              <a:buChar char="•"/>
            </a:pPr>
            <a:endParaRPr lang="en-US" sz="2200" i="1" dirty="0">
              <a:cs typeface="Calibri"/>
            </a:endParaRPr>
          </a:p>
        </p:txBody>
      </p:sp>
      <p:pic>
        <p:nvPicPr>
          <p:cNvPr id="9" name="Picture 9" descr="Chart, scatter chart&#10;&#10;Description automatically generated">
            <a:extLst>
              <a:ext uri="{FF2B5EF4-FFF2-40B4-BE49-F238E27FC236}">
                <a16:creationId xmlns:a16="http://schemas.microsoft.com/office/drawing/2014/main" id="{D8E37032-7F1E-1B70-2E52-4EE46BEF7387}"/>
              </a:ext>
            </a:extLst>
          </p:cNvPr>
          <p:cNvPicPr>
            <a:picLocks noChangeAspect="1"/>
          </p:cNvPicPr>
          <p:nvPr/>
        </p:nvPicPr>
        <p:blipFill rotWithShape="1">
          <a:blip r:embed="rId2"/>
          <a:srcRect t="3725" b="337"/>
          <a:stretch/>
        </p:blipFill>
        <p:spPr>
          <a:xfrm>
            <a:off x="2884835" y="2297418"/>
            <a:ext cx="9175865" cy="4554655"/>
          </a:xfrm>
          <a:prstGeom prst="rect">
            <a:avLst/>
          </a:prstGeom>
        </p:spPr>
      </p:pic>
      <p:sp>
        <p:nvSpPr>
          <p:cNvPr id="7" name="TextBox 1">
            <a:extLst>
              <a:ext uri="{FF2B5EF4-FFF2-40B4-BE49-F238E27FC236}">
                <a16:creationId xmlns:a16="http://schemas.microsoft.com/office/drawing/2014/main" id="{04A0F09E-9EAC-639F-59C3-EF8A43264C6E}"/>
              </a:ext>
            </a:extLst>
          </p:cNvPr>
          <p:cNvSpPr txBox="1"/>
          <p:nvPr/>
        </p:nvSpPr>
        <p:spPr>
          <a:xfrm>
            <a:off x="5275838" y="1868142"/>
            <a:ext cx="518852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cs typeface="Calibri"/>
              </a:rPr>
              <a:t>A scatter plot comparing land cost and building cost</a:t>
            </a:r>
            <a:endParaRPr lang="en-US" dirty="0"/>
          </a:p>
        </p:txBody>
      </p:sp>
    </p:spTree>
    <p:extLst>
      <p:ext uri="{BB962C8B-B14F-4D97-AF65-F5344CB8AC3E}">
        <p14:creationId xmlns:p14="http://schemas.microsoft.com/office/powerpoint/2010/main" val="143566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10;&#10;Description automatically generated">
            <a:extLst>
              <a:ext uri="{FF2B5EF4-FFF2-40B4-BE49-F238E27FC236}">
                <a16:creationId xmlns:a16="http://schemas.microsoft.com/office/drawing/2014/main" id="{C61B2A56-E708-190D-B7BA-A04A32DF2064}"/>
              </a:ext>
            </a:extLst>
          </p:cNvPr>
          <p:cNvPicPr>
            <a:picLocks noChangeAspect="1"/>
          </p:cNvPicPr>
          <p:nvPr/>
        </p:nvPicPr>
        <p:blipFill rotWithShape="1">
          <a:blip r:embed="rId2"/>
          <a:srcRect t="3422" b="380"/>
          <a:stretch/>
        </p:blipFill>
        <p:spPr>
          <a:xfrm>
            <a:off x="2233314" y="579173"/>
            <a:ext cx="9891208" cy="4907503"/>
          </a:xfrm>
          <a:prstGeom prst="rect">
            <a:avLst/>
          </a:prstGeom>
        </p:spPr>
      </p:pic>
      <p:sp>
        <p:nvSpPr>
          <p:cNvPr id="10" name="TextBox 1">
            <a:extLst>
              <a:ext uri="{FF2B5EF4-FFF2-40B4-BE49-F238E27FC236}">
                <a16:creationId xmlns:a16="http://schemas.microsoft.com/office/drawing/2014/main" id="{83699DCC-87FF-AF86-4435-98ACE2233717}"/>
              </a:ext>
            </a:extLst>
          </p:cNvPr>
          <p:cNvSpPr txBox="1"/>
          <p:nvPr/>
        </p:nvSpPr>
        <p:spPr>
          <a:xfrm>
            <a:off x="3237651" y="68619"/>
            <a:ext cx="686492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cs typeface="Calibri"/>
              </a:rPr>
              <a:t>A scatter plot comparing land cost and building cost against gross tax</a:t>
            </a:r>
            <a:endParaRPr lang="en-US" dirty="0"/>
          </a:p>
        </p:txBody>
      </p:sp>
      <p:sp>
        <p:nvSpPr>
          <p:cNvPr id="13" name="Title 1">
            <a:extLst>
              <a:ext uri="{FF2B5EF4-FFF2-40B4-BE49-F238E27FC236}">
                <a16:creationId xmlns:a16="http://schemas.microsoft.com/office/drawing/2014/main" id="{B75FF131-B8CD-2409-064C-1EB272336DD9}"/>
              </a:ext>
            </a:extLst>
          </p:cNvPr>
          <p:cNvSpPr>
            <a:spLocks noGrp="1"/>
          </p:cNvSpPr>
          <p:nvPr/>
        </p:nvSpPr>
        <p:spPr>
          <a:xfrm>
            <a:off x="220496" y="5891310"/>
            <a:ext cx="10515600" cy="123271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i="1" dirty="0">
                <a:latin typeface="Calibri"/>
                <a:cs typeface="Calibri"/>
              </a:rPr>
              <a:t>Scatter plot land cost and building cost against gross tax. As slope of linear equation is almost zero, so we can conclude that these variables are not linearly dependent to </a:t>
            </a:r>
            <a:br>
              <a:rPr lang="en-US" sz="2400" i="1" dirty="0">
                <a:latin typeface="Calibri"/>
              </a:rPr>
            </a:br>
            <a:r>
              <a:rPr lang="en-US" sz="2400" i="1" dirty="0">
                <a:latin typeface="Calibri"/>
                <a:cs typeface="Calibri"/>
              </a:rPr>
              <a:t>each other.</a:t>
            </a:r>
          </a:p>
          <a:p>
            <a:endParaRPr lang="en-US" sz="2400" i="1" dirty="0">
              <a:latin typeface="Calibri"/>
              <a:cs typeface="Calibri"/>
            </a:endParaRPr>
          </a:p>
          <a:p>
            <a:endParaRPr lang="en-US" sz="2400" i="1" dirty="0">
              <a:latin typeface="Calibri"/>
              <a:cs typeface="Calibri"/>
            </a:endParaRPr>
          </a:p>
          <a:p>
            <a:endParaRPr lang="en-US" sz="2400" i="1" kern="1200" dirty="0">
              <a:latin typeface="Calibri"/>
              <a:cs typeface="Calibri"/>
            </a:endParaRPr>
          </a:p>
        </p:txBody>
      </p:sp>
    </p:spTree>
    <p:extLst>
      <p:ext uri="{BB962C8B-B14F-4D97-AF65-F5344CB8AC3E}">
        <p14:creationId xmlns:p14="http://schemas.microsoft.com/office/powerpoint/2010/main" val="3722851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2015 Boston  Housing Assessment</vt:lpstr>
      <vt:lpstr>PowerPoint Presentation</vt:lpstr>
      <vt:lpstr>Key Notes </vt:lpstr>
      <vt:lpstr>Approximately $1.51 million in None category has highest average building costs, whereas in Pull category it has the lowest average building cost $342k </vt:lpstr>
      <vt:lpstr>1960s grasped the highest land cost of $161M for the city because of the booming "Personalization Movement" </vt:lpstr>
      <vt:lpstr> Residential Properties contribute more than half of Buildings, with brick historical buildings being the second highest</vt:lpstr>
      <vt:lpstr>Highest value for Land cost and Land Surface Area has highest value of 0.8087 in comparison to gross tax and Land Surface Area has the lowest value of 0.0021</vt:lpstr>
      <vt:lpstr>PowerPoint Presentation</vt:lpstr>
      <vt:lpstr>PowerPoint Presentation</vt:lpstr>
      <vt:lpstr>In 1920 there were 13930 houses available to people and least in 2010 there were 720.</vt:lpstr>
      <vt:lpstr>Gross Tax over the decades have shown a drastic change, where in 1970 taxes have been increased drastically to $30.9 million and then significantly it has become normal.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patel</dc:creator>
  <cp:lastModifiedBy>Ayushi Walia</cp:lastModifiedBy>
  <cp:revision>501</cp:revision>
  <dcterms:created xsi:type="dcterms:W3CDTF">2023-03-22T21:18:16Z</dcterms:created>
  <dcterms:modified xsi:type="dcterms:W3CDTF">2023-03-28T19:42:43Z</dcterms:modified>
</cp:coreProperties>
</file>