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www.chicago.gov/dam/city/depts/zlup/Zoning_Main_Page/Publications/Census_2010_Community_Area_Profiles/Census_2010_and_2000_CA_Populations.pdf" TargetMode="External"/><Relationship Id="rId1" Type="http://schemas.openxmlformats.org/officeDocument/2006/relationships/hyperlink" Target="https://data.cityofchicago.org/Public-Safety/Crimes-2001-to-Present/ijzp-q8t2" TargetMode="Externa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hicago.gov/dam/city/depts/zlup/Zoning_Main_Page/Publications/Census_2010_Community_Area_Profiles/Census_2010_and_2000_CA_Populations.pdf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5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4.png"/><Relationship Id="rId5" Type="http://schemas.openxmlformats.org/officeDocument/2006/relationships/hyperlink" Target="https://data.cityofchicago.org/Public-Safety/Crimes-2001-to-Present/ijzp-q8t2" TargetMode="External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93B23C-3713-4DFD-95E2-15A43552F3B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590528-F953-4EFD-B688-B39D1FC4224B}">
      <dgm:prSet/>
      <dgm:spPr/>
      <dgm:t>
        <a:bodyPr/>
        <a:lstStyle/>
        <a:p>
          <a:r>
            <a:rPr lang="en-GB" b="1"/>
            <a:t>Resources</a:t>
          </a:r>
          <a:r>
            <a:rPr lang="en-GB"/>
            <a:t>:</a:t>
          </a:r>
          <a:endParaRPr lang="en-US"/>
        </a:p>
      </dgm:t>
    </dgm:pt>
    <dgm:pt modelId="{DC5E6D65-7991-4186-BE70-1FC43DB8556C}" type="parTrans" cxnId="{2D77CD4E-D8E3-4BA2-91A3-4771154DE420}">
      <dgm:prSet/>
      <dgm:spPr/>
      <dgm:t>
        <a:bodyPr/>
        <a:lstStyle/>
        <a:p>
          <a:endParaRPr lang="en-US"/>
        </a:p>
      </dgm:t>
    </dgm:pt>
    <dgm:pt modelId="{8542BC65-D0D3-4EB9-BAD3-1F732A9EA199}" type="sibTrans" cxnId="{2D77CD4E-D8E3-4BA2-91A3-4771154DE420}">
      <dgm:prSet/>
      <dgm:spPr/>
      <dgm:t>
        <a:bodyPr/>
        <a:lstStyle/>
        <a:p>
          <a:endParaRPr lang="en-US"/>
        </a:p>
      </dgm:t>
    </dgm:pt>
    <dgm:pt modelId="{7BC225BC-416B-4EE3-844E-62E0A59871B8}">
      <dgm:prSet/>
      <dgm:spPr/>
      <dgm:t>
        <a:bodyPr/>
        <a:lstStyle/>
        <a:p>
          <a:r>
            <a:rPr lang="en-GB"/>
            <a:t>Dataset 1:  </a:t>
          </a:r>
          <a:r>
            <a:rPr lang="en-GB">
              <a:hlinkClick xmlns:r="http://schemas.openxmlformats.org/officeDocument/2006/relationships" r:id="rId1"/>
            </a:rPr>
            <a:t>https://data.cityofchicago.org/Public-Safety/Crimes-2001-to-Present/ijzp-q8t2</a:t>
          </a:r>
          <a:endParaRPr lang="en-US"/>
        </a:p>
      </dgm:t>
    </dgm:pt>
    <dgm:pt modelId="{6C7890EE-AD04-431E-9859-E85AE6E8FD67}" type="parTrans" cxnId="{43DEB7C1-B1FB-4B4E-BE53-C9CEB70F0B34}">
      <dgm:prSet/>
      <dgm:spPr/>
      <dgm:t>
        <a:bodyPr/>
        <a:lstStyle/>
        <a:p>
          <a:endParaRPr lang="en-US"/>
        </a:p>
      </dgm:t>
    </dgm:pt>
    <dgm:pt modelId="{89511CD5-1204-473E-A27D-2999D5A3E34D}" type="sibTrans" cxnId="{43DEB7C1-B1FB-4B4E-BE53-C9CEB70F0B34}">
      <dgm:prSet/>
      <dgm:spPr/>
      <dgm:t>
        <a:bodyPr/>
        <a:lstStyle/>
        <a:p>
          <a:endParaRPr lang="en-US"/>
        </a:p>
      </dgm:t>
    </dgm:pt>
    <dgm:pt modelId="{F6570350-FF21-4EF0-A6C6-433C935E33C5}">
      <dgm:prSet/>
      <dgm:spPr/>
      <dgm:t>
        <a:bodyPr/>
        <a:lstStyle/>
        <a:p>
          <a:r>
            <a:rPr lang="en-GB"/>
            <a:t>Dataset 2: </a:t>
          </a:r>
          <a:r>
            <a:rPr lang="en-GB">
              <a:hlinkClick xmlns:r="http://schemas.openxmlformats.org/officeDocument/2006/relationships" r:id="rId2"/>
            </a:rPr>
            <a:t>https://www.chicago.gov/dam/city/depts/zlup/Zoning_Main_Page/Publications/Census_2010_Community_Area_Profiles/Census_2010_and_2000_CA_Populations.pdf</a:t>
          </a:r>
          <a:endParaRPr lang="en-US"/>
        </a:p>
      </dgm:t>
    </dgm:pt>
    <dgm:pt modelId="{B2E846CE-7262-4B36-97D1-8AF000B41A61}" type="parTrans" cxnId="{CD65CEB0-A3F3-45C7-8ABC-DEA03A9E0A29}">
      <dgm:prSet/>
      <dgm:spPr/>
      <dgm:t>
        <a:bodyPr/>
        <a:lstStyle/>
        <a:p>
          <a:endParaRPr lang="en-US"/>
        </a:p>
      </dgm:t>
    </dgm:pt>
    <dgm:pt modelId="{DF437894-7354-4809-9066-3BE7BC00F29F}" type="sibTrans" cxnId="{CD65CEB0-A3F3-45C7-8ABC-DEA03A9E0A29}">
      <dgm:prSet/>
      <dgm:spPr/>
      <dgm:t>
        <a:bodyPr/>
        <a:lstStyle/>
        <a:p>
          <a:endParaRPr lang="en-US"/>
        </a:p>
      </dgm:t>
    </dgm:pt>
    <dgm:pt modelId="{815B2759-7483-4EE9-B7B4-B962CF8D5273}" type="pres">
      <dgm:prSet presAssocID="{8F93B23C-3713-4DFD-95E2-15A43552F3B1}" presName="root" presStyleCnt="0">
        <dgm:presLayoutVars>
          <dgm:dir/>
          <dgm:resizeHandles val="exact"/>
        </dgm:presLayoutVars>
      </dgm:prSet>
      <dgm:spPr/>
    </dgm:pt>
    <dgm:pt modelId="{7006888A-7150-4BD0-B0DD-6D37BC1D15A4}" type="pres">
      <dgm:prSet presAssocID="{D9590528-F953-4EFD-B688-B39D1FC4224B}" presName="compNode" presStyleCnt="0"/>
      <dgm:spPr/>
    </dgm:pt>
    <dgm:pt modelId="{56F55375-846C-45B2-9926-71EC0C1DC50A}" type="pres">
      <dgm:prSet presAssocID="{D9590528-F953-4EFD-B688-B39D1FC4224B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3BC114F-2E7F-4BEA-91E4-5AEB3AD14575}" type="pres">
      <dgm:prSet presAssocID="{D9590528-F953-4EFD-B688-B39D1FC4224B}" presName="spaceRect" presStyleCnt="0"/>
      <dgm:spPr/>
    </dgm:pt>
    <dgm:pt modelId="{FF24B2E6-0003-4824-A81A-A31C1FF22107}" type="pres">
      <dgm:prSet presAssocID="{D9590528-F953-4EFD-B688-B39D1FC4224B}" presName="textRect" presStyleLbl="revTx" presStyleIdx="0" presStyleCnt="3">
        <dgm:presLayoutVars>
          <dgm:chMax val="1"/>
          <dgm:chPref val="1"/>
        </dgm:presLayoutVars>
      </dgm:prSet>
      <dgm:spPr/>
    </dgm:pt>
    <dgm:pt modelId="{CCF67D0A-DC86-4F7E-B35D-CCB9AEFF858B}" type="pres">
      <dgm:prSet presAssocID="{8542BC65-D0D3-4EB9-BAD3-1F732A9EA199}" presName="sibTrans" presStyleCnt="0"/>
      <dgm:spPr/>
    </dgm:pt>
    <dgm:pt modelId="{B4C14339-C7C8-4EF6-992E-F5127F0C2DB5}" type="pres">
      <dgm:prSet presAssocID="{7BC225BC-416B-4EE3-844E-62E0A59871B8}" presName="compNode" presStyleCnt="0"/>
      <dgm:spPr/>
    </dgm:pt>
    <dgm:pt modelId="{855D14ED-DCDD-4894-9F56-1BD7CE8156BF}" type="pres">
      <dgm:prSet presAssocID="{7BC225BC-416B-4EE3-844E-62E0A59871B8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B932796-D6CD-44E5-8EA8-5A79CA3CA8E1}" type="pres">
      <dgm:prSet presAssocID="{7BC225BC-416B-4EE3-844E-62E0A59871B8}" presName="spaceRect" presStyleCnt="0"/>
      <dgm:spPr/>
    </dgm:pt>
    <dgm:pt modelId="{0FCFA5A7-6AF7-4BA7-98A0-51107BA7A1AC}" type="pres">
      <dgm:prSet presAssocID="{7BC225BC-416B-4EE3-844E-62E0A59871B8}" presName="textRect" presStyleLbl="revTx" presStyleIdx="1" presStyleCnt="3">
        <dgm:presLayoutVars>
          <dgm:chMax val="1"/>
          <dgm:chPref val="1"/>
        </dgm:presLayoutVars>
      </dgm:prSet>
      <dgm:spPr/>
    </dgm:pt>
    <dgm:pt modelId="{F3164B8A-E06A-472C-8085-54360E0C7E76}" type="pres">
      <dgm:prSet presAssocID="{89511CD5-1204-473E-A27D-2999D5A3E34D}" presName="sibTrans" presStyleCnt="0"/>
      <dgm:spPr/>
    </dgm:pt>
    <dgm:pt modelId="{333A2392-E45D-4BEC-A71B-5172AD69E6D7}" type="pres">
      <dgm:prSet presAssocID="{F6570350-FF21-4EF0-A6C6-433C935E33C5}" presName="compNode" presStyleCnt="0"/>
      <dgm:spPr/>
    </dgm:pt>
    <dgm:pt modelId="{7365FC7D-313F-4C24-B4C5-F8030C6E5B47}" type="pres">
      <dgm:prSet presAssocID="{F6570350-FF21-4EF0-A6C6-433C935E33C5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41BFB05-203C-4AA5-BB66-219629696D04}" type="pres">
      <dgm:prSet presAssocID="{F6570350-FF21-4EF0-A6C6-433C935E33C5}" presName="spaceRect" presStyleCnt="0"/>
      <dgm:spPr/>
    </dgm:pt>
    <dgm:pt modelId="{281C57BB-8FE2-47D1-9D10-925FC7A945A7}" type="pres">
      <dgm:prSet presAssocID="{F6570350-FF21-4EF0-A6C6-433C935E33C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561A06B-CCA1-4862-AA0E-4C36F4930E11}" type="presOf" srcId="{D9590528-F953-4EFD-B688-B39D1FC4224B}" destId="{FF24B2E6-0003-4824-A81A-A31C1FF22107}" srcOrd="0" destOrd="0" presId="urn:microsoft.com/office/officeart/2018/2/layout/IconLabelList"/>
    <dgm:cxn modelId="{2D77CD4E-D8E3-4BA2-91A3-4771154DE420}" srcId="{8F93B23C-3713-4DFD-95E2-15A43552F3B1}" destId="{D9590528-F953-4EFD-B688-B39D1FC4224B}" srcOrd="0" destOrd="0" parTransId="{DC5E6D65-7991-4186-BE70-1FC43DB8556C}" sibTransId="{8542BC65-D0D3-4EB9-BAD3-1F732A9EA199}"/>
    <dgm:cxn modelId="{54F20E52-6E1A-4E1C-9D1A-4D90906623F2}" type="presOf" srcId="{F6570350-FF21-4EF0-A6C6-433C935E33C5}" destId="{281C57BB-8FE2-47D1-9D10-925FC7A945A7}" srcOrd="0" destOrd="0" presId="urn:microsoft.com/office/officeart/2018/2/layout/IconLabelList"/>
    <dgm:cxn modelId="{CD65CEB0-A3F3-45C7-8ABC-DEA03A9E0A29}" srcId="{8F93B23C-3713-4DFD-95E2-15A43552F3B1}" destId="{F6570350-FF21-4EF0-A6C6-433C935E33C5}" srcOrd="2" destOrd="0" parTransId="{B2E846CE-7262-4B36-97D1-8AF000B41A61}" sibTransId="{DF437894-7354-4809-9066-3BE7BC00F29F}"/>
    <dgm:cxn modelId="{43DEB7C1-B1FB-4B4E-BE53-C9CEB70F0B34}" srcId="{8F93B23C-3713-4DFD-95E2-15A43552F3B1}" destId="{7BC225BC-416B-4EE3-844E-62E0A59871B8}" srcOrd="1" destOrd="0" parTransId="{6C7890EE-AD04-431E-9859-E85AE6E8FD67}" sibTransId="{89511CD5-1204-473E-A27D-2999D5A3E34D}"/>
    <dgm:cxn modelId="{E7772EF6-73F2-4AB9-A5FD-C294D2A8F5E4}" type="presOf" srcId="{7BC225BC-416B-4EE3-844E-62E0A59871B8}" destId="{0FCFA5A7-6AF7-4BA7-98A0-51107BA7A1AC}" srcOrd="0" destOrd="0" presId="urn:microsoft.com/office/officeart/2018/2/layout/IconLabelList"/>
    <dgm:cxn modelId="{E1AA18F9-853A-4266-A7E9-ACD1EDD602BD}" type="presOf" srcId="{8F93B23C-3713-4DFD-95E2-15A43552F3B1}" destId="{815B2759-7483-4EE9-B7B4-B962CF8D5273}" srcOrd="0" destOrd="0" presId="urn:microsoft.com/office/officeart/2018/2/layout/IconLabelList"/>
    <dgm:cxn modelId="{08A208E1-E229-42A5-894C-CB19039BDBF2}" type="presParOf" srcId="{815B2759-7483-4EE9-B7B4-B962CF8D5273}" destId="{7006888A-7150-4BD0-B0DD-6D37BC1D15A4}" srcOrd="0" destOrd="0" presId="urn:microsoft.com/office/officeart/2018/2/layout/IconLabelList"/>
    <dgm:cxn modelId="{9DE4EDBD-F61F-40A1-9E0C-D329C224760B}" type="presParOf" srcId="{7006888A-7150-4BD0-B0DD-6D37BC1D15A4}" destId="{56F55375-846C-45B2-9926-71EC0C1DC50A}" srcOrd="0" destOrd="0" presId="urn:microsoft.com/office/officeart/2018/2/layout/IconLabelList"/>
    <dgm:cxn modelId="{E0CE77B8-4AD0-4788-88A2-03597565D217}" type="presParOf" srcId="{7006888A-7150-4BD0-B0DD-6D37BC1D15A4}" destId="{A3BC114F-2E7F-4BEA-91E4-5AEB3AD14575}" srcOrd="1" destOrd="0" presId="urn:microsoft.com/office/officeart/2018/2/layout/IconLabelList"/>
    <dgm:cxn modelId="{30E1CF93-BAE0-4CA8-8D66-040391D52DF2}" type="presParOf" srcId="{7006888A-7150-4BD0-B0DD-6D37BC1D15A4}" destId="{FF24B2E6-0003-4824-A81A-A31C1FF22107}" srcOrd="2" destOrd="0" presId="urn:microsoft.com/office/officeart/2018/2/layout/IconLabelList"/>
    <dgm:cxn modelId="{18031AA8-84EC-49D2-ADE1-F47543D7E692}" type="presParOf" srcId="{815B2759-7483-4EE9-B7B4-B962CF8D5273}" destId="{CCF67D0A-DC86-4F7E-B35D-CCB9AEFF858B}" srcOrd="1" destOrd="0" presId="urn:microsoft.com/office/officeart/2018/2/layout/IconLabelList"/>
    <dgm:cxn modelId="{CAD68D96-FC0C-41F6-9AEE-B729E330C704}" type="presParOf" srcId="{815B2759-7483-4EE9-B7B4-B962CF8D5273}" destId="{B4C14339-C7C8-4EF6-992E-F5127F0C2DB5}" srcOrd="2" destOrd="0" presId="urn:microsoft.com/office/officeart/2018/2/layout/IconLabelList"/>
    <dgm:cxn modelId="{379E27A1-EAFE-4F38-857B-EF2832AB87FC}" type="presParOf" srcId="{B4C14339-C7C8-4EF6-992E-F5127F0C2DB5}" destId="{855D14ED-DCDD-4894-9F56-1BD7CE8156BF}" srcOrd="0" destOrd="0" presId="urn:microsoft.com/office/officeart/2018/2/layout/IconLabelList"/>
    <dgm:cxn modelId="{4721F677-6F9D-4954-9C77-5247F63A3C29}" type="presParOf" srcId="{B4C14339-C7C8-4EF6-992E-F5127F0C2DB5}" destId="{FB932796-D6CD-44E5-8EA8-5A79CA3CA8E1}" srcOrd="1" destOrd="0" presId="urn:microsoft.com/office/officeart/2018/2/layout/IconLabelList"/>
    <dgm:cxn modelId="{90096FDE-7061-4E91-A49C-339D24C16AB6}" type="presParOf" srcId="{B4C14339-C7C8-4EF6-992E-F5127F0C2DB5}" destId="{0FCFA5A7-6AF7-4BA7-98A0-51107BA7A1AC}" srcOrd="2" destOrd="0" presId="urn:microsoft.com/office/officeart/2018/2/layout/IconLabelList"/>
    <dgm:cxn modelId="{E7049E08-A876-402C-9A6F-FE764DC7CB2C}" type="presParOf" srcId="{815B2759-7483-4EE9-B7B4-B962CF8D5273}" destId="{F3164B8A-E06A-472C-8085-54360E0C7E76}" srcOrd="3" destOrd="0" presId="urn:microsoft.com/office/officeart/2018/2/layout/IconLabelList"/>
    <dgm:cxn modelId="{B5BDA579-71B5-4E11-9773-0761968AEDBA}" type="presParOf" srcId="{815B2759-7483-4EE9-B7B4-B962CF8D5273}" destId="{333A2392-E45D-4BEC-A71B-5172AD69E6D7}" srcOrd="4" destOrd="0" presId="urn:microsoft.com/office/officeart/2018/2/layout/IconLabelList"/>
    <dgm:cxn modelId="{DF4B28EF-6BE9-4B80-B908-BFA719F420C9}" type="presParOf" srcId="{333A2392-E45D-4BEC-A71B-5172AD69E6D7}" destId="{7365FC7D-313F-4C24-B4C5-F8030C6E5B47}" srcOrd="0" destOrd="0" presId="urn:microsoft.com/office/officeart/2018/2/layout/IconLabelList"/>
    <dgm:cxn modelId="{6BA7EBA0-BDDE-4C98-B180-2674A8B7B7FB}" type="presParOf" srcId="{333A2392-E45D-4BEC-A71B-5172AD69E6D7}" destId="{241BFB05-203C-4AA5-BB66-219629696D04}" srcOrd="1" destOrd="0" presId="urn:microsoft.com/office/officeart/2018/2/layout/IconLabelList"/>
    <dgm:cxn modelId="{6FE5F4D5-F272-4E6E-88C1-D6F4ECDAB259}" type="presParOf" srcId="{333A2392-E45D-4BEC-A71B-5172AD69E6D7}" destId="{281C57BB-8FE2-47D1-9D10-925FC7A945A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55375-846C-45B2-9926-71EC0C1DC50A}">
      <dsp:nvSpPr>
        <dsp:cNvPr id="0" name=""/>
        <dsp:cNvSpPr/>
      </dsp:nvSpPr>
      <dsp:spPr>
        <a:xfrm>
          <a:off x="1232381" y="883958"/>
          <a:ext cx="1303681" cy="13036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4B2E6-0003-4824-A81A-A31C1FF22107}">
      <dsp:nvSpPr>
        <dsp:cNvPr id="0" name=""/>
        <dsp:cNvSpPr/>
      </dsp:nvSpPr>
      <dsp:spPr>
        <a:xfrm>
          <a:off x="435687" y="2549009"/>
          <a:ext cx="2897069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Resources</a:t>
          </a:r>
          <a:r>
            <a:rPr lang="en-GB" sz="1100" kern="1200"/>
            <a:t>:</a:t>
          </a:r>
          <a:endParaRPr lang="en-US" sz="1100" kern="1200"/>
        </a:p>
      </dsp:txBody>
      <dsp:txXfrm>
        <a:off x="435687" y="2549009"/>
        <a:ext cx="2897069" cy="742500"/>
      </dsp:txXfrm>
    </dsp:sp>
    <dsp:sp modelId="{855D14ED-DCDD-4894-9F56-1BD7CE8156BF}">
      <dsp:nvSpPr>
        <dsp:cNvPr id="0" name=""/>
        <dsp:cNvSpPr/>
      </dsp:nvSpPr>
      <dsp:spPr>
        <a:xfrm>
          <a:off x="4636438" y="883958"/>
          <a:ext cx="1303681" cy="13036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FA5A7-6AF7-4BA7-98A0-51107BA7A1AC}">
      <dsp:nvSpPr>
        <dsp:cNvPr id="0" name=""/>
        <dsp:cNvSpPr/>
      </dsp:nvSpPr>
      <dsp:spPr>
        <a:xfrm>
          <a:off x="3839744" y="2549009"/>
          <a:ext cx="2897069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Dataset 1:  </a:t>
          </a:r>
          <a:r>
            <a:rPr lang="en-GB" sz="1100" kern="1200">
              <a:hlinkClick xmlns:r="http://schemas.openxmlformats.org/officeDocument/2006/relationships" r:id="rId5"/>
            </a:rPr>
            <a:t>https://data.cityofchicago.org/Public-Safety/Crimes-2001-to-Present/ijzp-q8t2</a:t>
          </a:r>
          <a:endParaRPr lang="en-US" sz="1100" kern="1200"/>
        </a:p>
      </dsp:txBody>
      <dsp:txXfrm>
        <a:off x="3839744" y="2549009"/>
        <a:ext cx="2897069" cy="742500"/>
      </dsp:txXfrm>
    </dsp:sp>
    <dsp:sp modelId="{7365FC7D-313F-4C24-B4C5-F8030C6E5B47}">
      <dsp:nvSpPr>
        <dsp:cNvPr id="0" name=""/>
        <dsp:cNvSpPr/>
      </dsp:nvSpPr>
      <dsp:spPr>
        <a:xfrm>
          <a:off x="8040495" y="883958"/>
          <a:ext cx="1303681" cy="130368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C57BB-8FE2-47D1-9D10-925FC7A945A7}">
      <dsp:nvSpPr>
        <dsp:cNvPr id="0" name=""/>
        <dsp:cNvSpPr/>
      </dsp:nvSpPr>
      <dsp:spPr>
        <a:xfrm>
          <a:off x="7243801" y="2549009"/>
          <a:ext cx="2897069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Dataset 2: </a:t>
          </a:r>
          <a:r>
            <a:rPr lang="en-GB" sz="1100" kern="1200">
              <a:hlinkClick xmlns:r="http://schemas.openxmlformats.org/officeDocument/2006/relationships" r:id="rId8"/>
            </a:rPr>
            <a:t>https://www.chicago.gov/dam/city/depts/zlup/Zoning_Main_Page/Publications/Census_2010_Community_Area_Profiles/Census_2010_and_2000_CA_Populations.pdf</a:t>
          </a:r>
          <a:endParaRPr lang="en-US" sz="1100" kern="1200"/>
        </a:p>
      </dsp:txBody>
      <dsp:txXfrm>
        <a:off x="7243801" y="2549009"/>
        <a:ext cx="2897069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ED1C14C-A143-42F5-B247-D0E8001310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9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6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6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5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7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2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5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8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7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0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8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3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yushi-walia-551514117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diti-rajmane-8a5254152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1900EB9D-F30A-4E3A-A2E9-047674C79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B8D2098-75F9-4FF9-9C60-6B734564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FB96753D-C2B1-43D3-AA6E-173A366E3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A61A934B-C654-4533-A7FB-D4DF27557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83F12A30-4ED4-4040-8641-2826D77DE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B072F79D-A822-4A08-836C-2311A8C0B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35FFB68A-EF2F-439F-8235-8954FBCFC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04999A61-A2EB-461C-A688-7AB58A69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61F71243-2354-47A6-9F23-389B060DE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083EAAFA-248E-42B1-AFAC-01A3BB2BB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18B64564-4656-40D3-878F-4FEBE156C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AE69E474-D111-4F5A-B7CA-0C07BBFD3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4679FA9B-2C54-4209-8391-314EC236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02E8CA09-FF2F-4D2F-A4F4-CA10F68D3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92DCDDA2-F6BC-4709-BE45-F7F0119B7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7CE4605E-ABDC-481A-966D-505C0B3AF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4A568BF4-C619-44B7-A66F-17787B56D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1E5E1B9D-4B4B-420E-AFFA-7B0A3E398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1FC21640-BB8B-4A89-A419-22B4F2D46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3318F821-9C3A-4D9E-BC0C-BE8442C5D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C40B3150-A66B-4C04-B7AD-C994819A4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8" name="Picture 4" descr="Close-up of hopscotch on a sidewalk">
            <a:extLst>
              <a:ext uri="{FF2B5EF4-FFF2-40B4-BE49-F238E27FC236}">
                <a16:creationId xmlns:a16="http://schemas.microsoft.com/office/drawing/2014/main" id="{1CBC92FA-04E3-0BE9-02B8-E638E15CA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83" r="1" b="7356"/>
          <a:stretch/>
        </p:blipFill>
        <p:spPr>
          <a:xfrm>
            <a:off x="-1061" y="0"/>
            <a:ext cx="12193061" cy="6858000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F614BF36-BC31-495E-B91D-4BDE46CAA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86483"/>
            <a:ext cx="12192000" cy="4477933"/>
            <a:chOff x="0" y="1186483"/>
            <a:chExt cx="12192000" cy="447793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5803F16-9D17-4AE3-8818-6C0D9495A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1186483"/>
              <a:ext cx="12188952" cy="71618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39">
              <a:extLst>
                <a:ext uri="{FF2B5EF4-FFF2-40B4-BE49-F238E27FC236}">
                  <a16:creationId xmlns:a16="http://schemas.microsoft.com/office/drawing/2014/main" id="{FFF165CE-3DCC-4E21-9CB7-3E1EF3733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85852" y="5313353"/>
              <a:ext cx="407233" cy="35106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66AA121-6165-4EFB-8908-B9A044CE5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91156"/>
              <a:ext cx="12192000" cy="33221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1">
            <a:extLst>
              <a:ext uri="{FF2B5EF4-FFF2-40B4-BE49-F238E27FC236}">
                <a16:creationId xmlns:a16="http://schemas.microsoft.com/office/drawing/2014/main" id="{62AA5B96-F654-438E-904B-E64AA9D7F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4149" y="2098985"/>
            <a:ext cx="8679915" cy="3082615"/>
          </a:xfrm>
        </p:spPr>
        <p:txBody>
          <a:bodyPr>
            <a:normAutofit/>
          </a:bodyPr>
          <a:lstStyle/>
          <a:p>
            <a:r>
              <a:rPr lang="en-GB" sz="4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Communicate/Visual Data Analysis – ALY 6070</a:t>
            </a:r>
            <a:br>
              <a:rPr lang="en-GB" sz="5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1 – Tableau Dashboard</a:t>
            </a:r>
            <a:br>
              <a:rPr lang="en-GB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: Hema Seshadri</a:t>
            </a:r>
            <a:b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: Ayushi Walia and Aditi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Rajmane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Group 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E06F213F-E5F7-4124-81F0-D38A06CD0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514A65-18AB-E847-94ED-70178D6B8C95}"/>
              </a:ext>
            </a:extLst>
          </p:cNvPr>
          <p:cNvSpPr txBox="1"/>
          <p:nvPr/>
        </p:nvSpPr>
        <p:spPr>
          <a:xfrm>
            <a:off x="405765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Distribution of crimes </a:t>
            </a:r>
            <a:r>
              <a:rPr lang="en-GB" b="1" u="sng"/>
              <a:t>over Community area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ontent Placeholder 37" descr="Chart, treemap chart&#10;&#10;Description automatically generated">
            <a:extLst>
              <a:ext uri="{FF2B5EF4-FFF2-40B4-BE49-F238E27FC236}">
                <a16:creationId xmlns:a16="http://schemas.microsoft.com/office/drawing/2014/main" id="{8E705359-7721-A6E7-0137-1E9D5701A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7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6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67A0-3F3B-E0B5-C22C-0D901998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Summary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148E1-CDA0-B631-904D-C2B64146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Crimes have been decreasing over past two decades.</a:t>
            </a:r>
          </a:p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Most number of crimes happened in Austin.</a:t>
            </a:r>
          </a:p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reported crimes were of Theft which accounted for 21.10%.</a:t>
            </a:r>
          </a:p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quarter of the year showed less number of crimes than rest of the year.</a:t>
            </a:r>
          </a:p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criminals were not arrested in reported crimes case.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13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D7F60E-02DB-13E1-BCA2-90AE0968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GB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C956FB2-CDB2-9BC0-50A4-A111CC70B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299496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40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8" name="Group 28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9" name="Rectangle 33">
            <a:extLst>
              <a:ext uri="{FF2B5EF4-FFF2-40B4-BE49-F238E27FC236}">
                <a16:creationId xmlns:a16="http://schemas.microsoft.com/office/drawing/2014/main" id="{F25D9EEC-24EA-4FED-9057-A7DF6218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35">
            <a:extLst>
              <a:ext uri="{FF2B5EF4-FFF2-40B4-BE49-F238E27FC236}">
                <a16:creationId xmlns:a16="http://schemas.microsoft.com/office/drawing/2014/main" id="{EE6BBC07-CF0C-4EE5-8031-F879DB97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5FC103D5-034F-4011-9560-2E228DFE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11FE8C8C-C4F2-4450-90C0-C136E650F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6B1E0A0-D6AB-4F4D-8774-61E1AC6BB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6CF0FF91-67FE-4CC2-A118-115BB484E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EB9BBD9-6E53-4580-8BC8-11B6A1527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6B291C4A-C071-4454-B1F6-218421744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D5422271-E1E2-4DE1-BB33-24B25A75C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329EDDB5-2B0D-43CE-92ED-A6A778FF6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10A1194D-A997-4FE9-9CB0-57581AE3D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B521952F-D6C8-40F1-8316-AD9DF2123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5E16DE89-464A-4358-9B60-0F1FD5F79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388E9B73-C067-4408-BC0D-612FD21E3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FE2A6E28-A041-456A-AE80-B5D826895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CA16A224-CC99-413E-963F-1D42F6796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65AFF0E6-A7FE-4D59-A3A7-1547BD9A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E8BB7079-6A4E-40A9-A365-21930624F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70069B7-6B28-4C65-8785-C2C0430E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E874764B-497F-440C-B294-4E31DDB86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A56C61D-2933-436F-9707-E5EC7E610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1" name="Picture 3" descr="Black and white skyscrapers">
            <a:extLst>
              <a:ext uri="{FF2B5EF4-FFF2-40B4-BE49-F238E27FC236}">
                <a16:creationId xmlns:a16="http://schemas.microsoft.com/office/drawing/2014/main" id="{2041B6A5-0475-D814-4BBD-3A01B6D69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9" r="15208"/>
          <a:stretch/>
        </p:blipFill>
        <p:spPr>
          <a:xfrm>
            <a:off x="20" y="227"/>
            <a:ext cx="6096591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82" name="Group 56">
            <a:extLst>
              <a:ext uri="{FF2B5EF4-FFF2-40B4-BE49-F238E27FC236}">
                <a16:creationId xmlns:a16="http://schemas.microsoft.com/office/drawing/2014/main" id="{C823590F-2DA6-407F-920B-C16D7DF27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12791" y="1186483"/>
            <a:ext cx="4473771" cy="4477933"/>
            <a:chOff x="807084" y="1186483"/>
            <a:chExt cx="4473771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6740CE-4890-4FA2-A0EE-33F574913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607" y="1186483"/>
              <a:ext cx="4472724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39">
              <a:extLst>
                <a:ext uri="{FF2B5EF4-FFF2-40B4-BE49-F238E27FC236}">
                  <a16:creationId xmlns:a16="http://schemas.microsoft.com/office/drawing/2014/main" id="{55A58F2C-2C22-43AC-8FD0-21AA09DC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840353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BC59081-7EE3-45DC-A228-2D08ED227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4473771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DFA43D-63C5-C30A-3AD0-BECD76CC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122" y="2074730"/>
            <a:ext cx="4299456" cy="2053921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br>
              <a:rPr lang="en-US" sz="5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files</a:t>
            </a:r>
          </a:p>
        </p:txBody>
      </p:sp>
    </p:spTree>
    <p:extLst>
      <p:ext uri="{BB962C8B-B14F-4D97-AF65-F5344CB8AC3E}">
        <p14:creationId xmlns:p14="http://schemas.microsoft.com/office/powerpoint/2010/main" val="249710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F7ED-B6DF-7C9D-6DA3-71F52697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Ayushi Walia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6439D-8383-4D98-EBB3-525B7D9BF31C}"/>
              </a:ext>
            </a:extLst>
          </p:cNvPr>
          <p:cNvSpPr txBox="1"/>
          <p:nvPr/>
        </p:nvSpPr>
        <p:spPr>
          <a:xfrm>
            <a:off x="5578867" y="955497"/>
            <a:ext cx="606175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 Class,</a:t>
            </a:r>
          </a:p>
          <a:p>
            <a:pPr algn="l"/>
            <a:r>
              <a:rPr lang="en-GB" sz="20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am Ayushi Walia. I am from Vadodara, Gujarat. I am glad to be a Part for the course ALY6070 202325 – Communication &amp; visualization for Winter 2023 CPS quarter (A term) with Prof. Hema Seshadri.</a:t>
            </a:r>
          </a:p>
          <a:p>
            <a:pPr algn="l"/>
            <a:r>
              <a:rPr lang="en-GB" sz="20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am in my 2</a:t>
            </a:r>
            <a:r>
              <a:rPr lang="en-GB" sz="2000" baseline="30000" dirty="0">
                <a:solidFill>
                  <a:srgbClr val="2D3B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20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quarter of Masters in Analytics with Statistical Modelling as concentration. </a:t>
            </a:r>
          </a:p>
          <a:p>
            <a:pPr algn="l"/>
            <a:r>
              <a:rPr lang="en-GB" sz="2000" dirty="0">
                <a:solidFill>
                  <a:srgbClr val="2D3B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completed my Bachelors in Computer Engineering in 2021. I have done internships as Project Manager and Manual Tester in 2021. I have knowledge of Customer services and good at handling databases and UI. </a:t>
            </a:r>
          </a:p>
          <a:p>
            <a:pPr algn="l"/>
            <a:r>
              <a:rPr lang="en-GB" sz="2000" dirty="0">
                <a:solidFill>
                  <a:srgbClr val="2D3B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love exploring places and like thrilling stories and adventurous treks.</a:t>
            </a:r>
          </a:p>
          <a:p>
            <a:pPr algn="l"/>
            <a:r>
              <a:rPr lang="en-GB" sz="2000" dirty="0">
                <a:solidFill>
                  <a:srgbClr val="2D3B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connect on Linked in : </a:t>
            </a:r>
            <a:r>
              <a:rPr lang="en-GB" sz="2000" b="1" dirty="0">
                <a:solidFill>
                  <a:srgbClr val="2D3B4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https://www.linkedin.com/in/ayushi-walia-551514117/</a:t>
            </a:r>
            <a:endParaRPr lang="en-GB" sz="2000" b="1" dirty="0">
              <a:solidFill>
                <a:srgbClr val="2D3B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49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C022-46FC-11F1-11BF-9469AE6D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Aditi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Rajmane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05BF2-F16F-EBEC-6103-A76E79C22761}"/>
              </a:ext>
            </a:extLst>
          </p:cNvPr>
          <p:cNvSpPr txBox="1"/>
          <p:nvPr/>
        </p:nvSpPr>
        <p:spPr>
          <a:xfrm>
            <a:off x="5553931" y="369311"/>
            <a:ext cx="609771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 Everyone,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name is Aditi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Rajmane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am from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Sangli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Maharashtra. However, I have stayed in Mumbai for over 5 years for my undergrad and work. I have a bachelor's degree in electronics and telecommunications from the K. J. Somaiya Institute of Engineering and Information Technology.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 my degree, I worked as a survey scripter for about 2.9 years before joining NEU. I have experience with the first step of data analytics, which is the collection of data through surveys. Now I want to work with data and interpret meaning from it; this is where my interest lies.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only have database experience from previous courses, and I am eager to learn anything new that comes my way in the journey of data analytics.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connect to me on LinkedIn Links to an external site :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https://www.linkedin.com/in/aditi-rajmane-8a5254152/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3B62DA85-5325-4644-B6F6-72E61C737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53212"/>
            <a:ext cx="11277600" cy="5751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32E8FC-4851-759C-EB2C-891FE3B83B26}"/>
              </a:ext>
            </a:extLst>
          </p:cNvPr>
          <p:cNvSpPr txBox="1"/>
          <p:nvPr/>
        </p:nvSpPr>
        <p:spPr>
          <a:xfrm>
            <a:off x="4619625" y="133350"/>
            <a:ext cx="39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Distribution of crimes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46346F4A-DB86-476F-BFAE-F23E368AC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A63F55-95A9-7C29-DB2C-96A28E56F151}"/>
              </a:ext>
            </a:extLst>
          </p:cNvPr>
          <p:cNvSpPr txBox="1"/>
          <p:nvPr/>
        </p:nvSpPr>
        <p:spPr>
          <a:xfrm>
            <a:off x="4791075" y="0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Crimes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C6A753C5-EA8F-4CDC-9CD8-6E53F0255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DE9168-A06A-BFFF-69A6-0301D0921EC7}"/>
              </a:ext>
            </a:extLst>
          </p:cNvPr>
          <p:cNvSpPr txBox="1"/>
          <p:nvPr/>
        </p:nvSpPr>
        <p:spPr>
          <a:xfrm>
            <a:off x="2600325" y="0"/>
            <a:ext cx="720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Reported incidents and arrested criminals with census data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FFF584E7-B33C-45AD-8397-B46222E34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ACE280-16F1-AF60-D82D-AECEE8245262}"/>
              </a:ext>
            </a:extLst>
          </p:cNvPr>
          <p:cNvSpPr txBox="1"/>
          <p:nvPr/>
        </p:nvSpPr>
        <p:spPr>
          <a:xfrm>
            <a:off x="3362325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u="sng" dirty="0"/>
              <a:t>Crimes over the quarters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961579AF-4508-4CFE-9762-937ED48BD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3853FA-7591-1A15-EDE7-0E5FD40CA6B1}"/>
              </a:ext>
            </a:extLst>
          </p:cNvPr>
          <p:cNvSpPr txBox="1"/>
          <p:nvPr/>
        </p:nvSpPr>
        <p:spPr>
          <a:xfrm>
            <a:off x="3838575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Arrest rate for domestic crimes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106</TotalTime>
  <Words>498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 Light</vt:lpstr>
      <vt:lpstr>Rockwell</vt:lpstr>
      <vt:lpstr>Times New Roman</vt:lpstr>
      <vt:lpstr>Wingdings</vt:lpstr>
      <vt:lpstr>Atlas</vt:lpstr>
      <vt:lpstr>Communicate/Visual Data Analysis – ALY 6070 Assignment 1 – Tableau Dashboard Professor : Hema Seshadri By : Ayushi Walia and Aditi Rajmane  - Group 6</vt:lpstr>
      <vt:lpstr>Chicago Case files</vt:lpstr>
      <vt:lpstr>Ayushi Walia</vt:lpstr>
      <vt:lpstr>Aditi Rajmane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Communicate/Visual Data Analysis Assignment 1 – Tableau Dashboard Professor : Hema Seshadri By : Ayushi Walia and Aditi Rajmane  - Group 6</dc:title>
  <dc:creator/>
  <cp:lastModifiedBy>Ayushi Walia</cp:lastModifiedBy>
  <cp:revision>10</cp:revision>
  <dcterms:created xsi:type="dcterms:W3CDTF">2023-01-23T21:01:33Z</dcterms:created>
  <dcterms:modified xsi:type="dcterms:W3CDTF">2023-01-23T23:28:38Z</dcterms:modified>
</cp:coreProperties>
</file>