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0" y="2333625"/>
            <a:ext cx="8368591" cy="1710403"/>
          </a:xfrm>
        </p:spPr>
        <p:txBody>
          <a:bodyPr>
            <a:normAutofit fontScale="90000"/>
          </a:bodyPr>
          <a:lstStyle/>
          <a:p>
            <a:pPr algn="l"/>
            <a:r>
              <a:rPr lang="tr-TR" dirty="0">
                <a:cs typeface="Arial"/>
              </a:rPr>
              <a:t>FACE RECOGNITION</a:t>
            </a:r>
            <a:r>
              <a:rPr lang="tr-TR" dirty="0">
                <a:latin typeface="Arial"/>
                <a:cs typeface="Arial"/>
              </a:rPr>
              <a:t> </a:t>
            </a:r>
            <a:br>
              <a:rPr lang="en-US" dirty="0">
                <a:latin typeface="+mj-ea"/>
                <a:cs typeface="+mj-ea"/>
              </a:rPr>
            </a:br>
            <a:r>
              <a:rPr lang="tr-TR" dirty="0">
                <a:latin typeface="Arial"/>
                <a:cs typeface="Arial"/>
              </a:rPr>
              <a:t> </a:t>
            </a:r>
            <a:br>
              <a:rPr lang="en-US" dirty="0">
                <a:latin typeface="+mj-ea"/>
                <a:cs typeface="+mj-ea"/>
              </a:rPr>
            </a:br>
            <a:r>
              <a:rPr lang="tr-TR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 specific case of object-class detection</a:t>
            </a: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endParaRPr lang="tr-T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vm_04.PNG">
            <a:extLst>
              <a:ext uri="{FF2B5EF4-FFF2-40B4-BE49-F238E27FC236}">
                <a16:creationId xmlns:a16="http://schemas.microsoft.com/office/drawing/2014/main" id="{AC134F54-7B8D-40BC-BEED-12EC8C04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62125"/>
            <a:ext cx="4077175" cy="4101622"/>
          </a:xfrm>
          <a:prstGeom prst="rect">
            <a:avLst/>
          </a:prstGeom>
        </p:spPr>
      </p:pic>
      <p:pic>
        <p:nvPicPr>
          <p:cNvPr id="6" name="Picture 6" descr="svm_05.PNG">
            <a:extLst>
              <a:ext uri="{FF2B5EF4-FFF2-40B4-BE49-F238E27FC236}">
                <a16:creationId xmlns:a16="http://schemas.microsoft.com/office/drawing/2014/main" id="{BB3DA2DA-2BE3-4DBE-8A32-169547949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762125"/>
            <a:ext cx="4431516" cy="40867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3C830C3-7913-4150-9F4F-C3EFB3B6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/>
              </a:rPr>
              <a:t>What if we have such data – </a:t>
            </a:r>
            <a:r>
              <a:rPr lang="en-US" i="1" dirty="0">
                <a:cs typeface="Arial"/>
              </a:rPr>
              <a:t>Kernel trick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9F1F5-8B9D-4B9F-A8B0-DCAE154F66C2}"/>
              </a:ext>
            </a:extLst>
          </p:cNvPr>
          <p:cNvSpPr txBox="1"/>
          <p:nvPr/>
        </p:nvSpPr>
        <p:spPr>
          <a:xfrm>
            <a:off x="7096125" y="60769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z=x^2+y^2</a:t>
            </a:r>
          </a:p>
        </p:txBody>
      </p:sp>
    </p:spTree>
    <p:extLst>
      <p:ext uri="{BB962C8B-B14F-4D97-AF65-F5344CB8AC3E}">
        <p14:creationId xmlns:p14="http://schemas.microsoft.com/office/powerpoint/2010/main" val="49451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258CC7B-E71E-4D4D-9529-69CF5BFBD9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1B95759-BEA9-4738-B278-67116A122B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DE481E-D0A0-4799-BAEA-42F613A31D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2888993-EC1A-4E84-B6C4-0BD52919AD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DF2DC6-CB7C-4759-8EDE-51ED475019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22491F-236C-4859-A0EF-BB96BA75C0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7EF324-D563-44AF-8F65-3E30C83D1E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nn_02.png">
            <a:extLst>
              <a:ext uri="{FF2B5EF4-FFF2-40B4-BE49-F238E27FC236}">
                <a16:creationId xmlns:a16="http://schemas.microsoft.com/office/drawing/2014/main" id="{3E2057CE-28AE-4287-8184-DBEC06DE6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942" y="3714750"/>
            <a:ext cx="3214158" cy="208583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Picture 4" descr="nn_01.png">
            <a:extLst>
              <a:ext uri="{FF2B5EF4-FFF2-40B4-BE49-F238E27FC236}">
                <a16:creationId xmlns:a16="http://schemas.microsoft.com/office/drawing/2014/main" id="{DC6C2F2A-6647-4D13-B058-6CE1555C2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155" y="1562100"/>
            <a:ext cx="2422534" cy="171482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6" descr="nn_03.png">
            <a:extLst>
              <a:ext uri="{FF2B5EF4-FFF2-40B4-BE49-F238E27FC236}">
                <a16:creationId xmlns:a16="http://schemas.microsoft.com/office/drawing/2014/main" id="{52C42D05-F561-41A7-97DE-85F2B2DC4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0588" y="762000"/>
            <a:ext cx="3552825" cy="537368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755280B-21FD-4309-ABC5-045CEA1CDB00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9B117-9E7E-4982-A519-D90E8CE8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Arial"/>
              </a:rPr>
              <a:t>Neural Network</a:t>
            </a:r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37A3-C258-470A-834A-728A5045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60561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800" dirty="0">
                <a:cs typeface="Arial"/>
              </a:rPr>
              <a:t>Inspired by human biological neural networks in the human brain process information.</a:t>
            </a:r>
          </a:p>
          <a:p>
            <a:pPr marL="344170" indent="-344170"/>
            <a:r>
              <a:rPr lang="en-US" sz="1800" dirty="0">
                <a:cs typeface="Arial"/>
              </a:rPr>
              <a:t>The basic unit of computation in a neural network is the </a:t>
            </a:r>
            <a:r>
              <a:rPr lang="en-US" sz="1800" b="1" dirty="0">
                <a:cs typeface="Arial"/>
              </a:rPr>
              <a:t>neuron</a:t>
            </a:r>
            <a:r>
              <a:rPr lang="en-US" sz="1800" dirty="0">
                <a:cs typeface="Arial"/>
              </a:rPr>
              <a:t>, often called a </a:t>
            </a:r>
            <a:r>
              <a:rPr lang="en-US" sz="1800" b="1" dirty="0">
                <a:cs typeface="Arial"/>
              </a:rPr>
              <a:t>node</a:t>
            </a:r>
            <a:r>
              <a:rPr lang="en-US" sz="1800" dirty="0">
                <a:cs typeface="Arial"/>
              </a:rPr>
              <a:t> or </a:t>
            </a:r>
            <a:r>
              <a:rPr lang="en-US" sz="1800" b="1" dirty="0">
                <a:cs typeface="Arial"/>
              </a:rPr>
              <a:t>unit.</a:t>
            </a:r>
            <a:endParaRPr lang="en-US" sz="1800" dirty="0"/>
          </a:p>
          <a:p>
            <a:pPr marL="344170" indent="-344170"/>
            <a:endParaRPr lang="en-US" sz="18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2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D222-B717-4EFF-AAFB-2C5C0F06F365}"/>
              </a:ext>
            </a:extLst>
          </p:cNvPr>
          <p:cNvSpPr>
            <a:spLocks noGrp="1"/>
          </p:cNvSpPr>
          <p:nvPr/>
        </p:nvSpPr>
        <p:spPr>
          <a:xfrm>
            <a:off x="-923925" y="390525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err="1">
                <a:cs typeface="Arial"/>
              </a:rPr>
              <a:t>Alexnet</a:t>
            </a:r>
            <a:endParaRPr lang="en-US" sz="8000">
              <a:cs typeface="Arial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0C5741-D57C-4312-9EE0-62E69D795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704850"/>
            <a:ext cx="8190973" cy="2593851"/>
          </a:xfrm>
        </p:spPr>
        <p:txBody>
          <a:bodyPr>
            <a:normAutofit/>
          </a:bodyPr>
          <a:lstStyle/>
          <a:p>
            <a:pPr marL="344170" indent="-344170"/>
            <a:r>
              <a:rPr lang="en-US" dirty="0">
                <a:cs typeface="Arial"/>
              </a:rPr>
              <a:t>Pretrained Convolutional Neural Network</a:t>
            </a:r>
          </a:p>
          <a:p>
            <a:pPr marL="344170" indent="-344170">
              <a:buFont typeface="Wingdings"/>
            </a:pPr>
            <a:r>
              <a:rPr lang="en-US" dirty="0">
                <a:cs typeface="Arial"/>
              </a:rPr>
              <a:t> 650K neurons</a:t>
            </a:r>
          </a:p>
          <a:p>
            <a:pPr marL="344170" indent="-344170">
              <a:buFont typeface="Wingdings"/>
            </a:pPr>
            <a:r>
              <a:rPr lang="en-US" dirty="0">
                <a:cs typeface="Arial"/>
              </a:rPr>
              <a:t>  60M parameters</a:t>
            </a:r>
          </a:p>
          <a:p>
            <a:pPr marL="344170" indent="-344170">
              <a:buFont typeface="Wingdings"/>
            </a:pPr>
            <a:r>
              <a:rPr lang="en-US" dirty="0">
                <a:cs typeface="Arial"/>
              </a:rPr>
              <a:t>  630M connections 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  <p:pic>
        <p:nvPicPr>
          <p:cNvPr id="9" name="Picture 9" descr="nn_05.png">
            <a:extLst>
              <a:ext uri="{FF2B5EF4-FFF2-40B4-BE49-F238E27FC236}">
                <a16:creationId xmlns:a16="http://schemas.microsoft.com/office/drawing/2014/main" id="{6CAA93AB-41D2-48AD-BCBD-70CBDA67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08" y="2752725"/>
            <a:ext cx="9084767" cy="41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84C-73CA-47F0-BE02-524951303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575" y="1285875"/>
            <a:ext cx="9334895" cy="4562475"/>
          </a:xfrm>
        </p:spPr>
        <p:txBody>
          <a:bodyPr>
            <a:normAutofit/>
          </a:bodyPr>
          <a:lstStyle/>
          <a:p>
            <a:pPr marL="344170" indent="-344170"/>
            <a:r>
              <a:rPr lang="en-US" dirty="0">
                <a:cs typeface="Arial"/>
              </a:rPr>
              <a:t>Used data augmentation techniques that consisted of image translations, horizontal reflections, and patch extractions.</a:t>
            </a:r>
            <a:endParaRPr lang="en-US" dirty="0"/>
          </a:p>
          <a:p>
            <a:pPr marL="344170" indent="-344170">
              <a:buFont typeface="Wingdings"/>
            </a:pPr>
            <a:r>
              <a:rPr lang="en-US" dirty="0">
                <a:cs typeface="Arial"/>
              </a:rPr>
              <a:t>Implemented dropout layers in order to combat the problem of overfitting to the training data.</a:t>
            </a:r>
          </a:p>
          <a:p>
            <a:pPr marL="344170" indent="-344170">
              <a:buFont typeface="Wingdings"/>
              <a:buChar char="§"/>
            </a:pPr>
            <a:r>
              <a:rPr lang="en-US" dirty="0">
                <a:cs typeface="Arial"/>
              </a:rPr>
              <a:t>Trained the network on ImageNet data,</a:t>
            </a:r>
          </a:p>
          <a:p>
            <a:pPr marL="795020" lvl="1" indent="-337820"/>
            <a:r>
              <a:rPr lang="en-US" dirty="0">
                <a:cs typeface="Arial"/>
              </a:rPr>
              <a:t> 15 million annotated images </a:t>
            </a:r>
          </a:p>
          <a:p>
            <a:pPr marL="795020" lvl="1" indent="-337820"/>
            <a:r>
              <a:rPr lang="en-US" dirty="0">
                <a:cs typeface="Arial"/>
              </a:rPr>
              <a:t>Over 22,000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4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D419-8197-4AA3-8648-93DB1FB5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/>
              </a:rPr>
              <a:t>Integrating All -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5EA8-8691-46DC-97B1-F0DD9989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411" y="2052638"/>
            <a:ext cx="8959164" cy="4339369"/>
          </a:xfrm>
        </p:spPr>
        <p:txBody>
          <a:bodyPr>
            <a:normAutofit/>
          </a:bodyPr>
          <a:lstStyle/>
          <a:p>
            <a:pPr marL="344170" indent="-344170"/>
            <a:r>
              <a:rPr lang="en-US" dirty="0">
                <a:cs typeface="Arial"/>
              </a:rPr>
              <a:t>Data Acquisition.</a:t>
            </a:r>
          </a:p>
          <a:p>
            <a:pPr marL="344170" indent="-344170"/>
            <a:r>
              <a:rPr lang="en-US" dirty="0">
                <a:cs typeface="Arial"/>
              </a:rPr>
              <a:t>Feature Extraction using </a:t>
            </a:r>
            <a:r>
              <a:rPr lang="en-US" dirty="0" err="1">
                <a:cs typeface="Arial"/>
              </a:rPr>
              <a:t>Alexnet</a:t>
            </a:r>
            <a:r>
              <a:rPr lang="en-US" dirty="0">
                <a:cs typeface="Arial"/>
              </a:rPr>
              <a:t> using neural network toolbox for </a:t>
            </a:r>
            <a:r>
              <a:rPr lang="en-US" dirty="0" err="1">
                <a:cs typeface="Arial"/>
              </a:rPr>
              <a:t>alexnet</a:t>
            </a:r>
            <a:r>
              <a:rPr lang="en-US" dirty="0">
                <a:cs typeface="Arial"/>
              </a:rPr>
              <a:t> in MATLAB.</a:t>
            </a:r>
          </a:p>
          <a:p>
            <a:pPr marL="344170" indent="-344170"/>
            <a:r>
              <a:rPr lang="en-US" dirty="0">
                <a:cs typeface="Arial"/>
              </a:rPr>
              <a:t>Dataset –</a:t>
            </a:r>
          </a:p>
          <a:p>
            <a:pPr marL="795020" lvl="1" indent="-337820"/>
            <a:r>
              <a:rPr lang="en-US" dirty="0">
                <a:cs typeface="Arial"/>
              </a:rPr>
              <a:t> Training Data </a:t>
            </a:r>
          </a:p>
          <a:p>
            <a:pPr marL="795020" lvl="1" indent="-337820"/>
            <a:r>
              <a:rPr lang="en-US" dirty="0">
                <a:cs typeface="Arial"/>
              </a:rPr>
              <a:t> Testing Data</a:t>
            </a:r>
          </a:p>
          <a:p>
            <a:pPr marL="344170" indent="-344170"/>
            <a:r>
              <a:rPr lang="en-US" dirty="0">
                <a:cs typeface="Arial"/>
              </a:rPr>
              <a:t>Trained the SVM classifier with the extracted features</a:t>
            </a:r>
          </a:p>
          <a:p>
            <a:pPr marL="344170" indent="-344170"/>
            <a:r>
              <a:rPr lang="en-US" dirty="0">
                <a:cs typeface="Arial"/>
              </a:rPr>
              <a:t>Testing the classifier.</a:t>
            </a:r>
          </a:p>
        </p:txBody>
      </p:sp>
    </p:spTree>
    <p:extLst>
      <p:ext uri="{BB962C8B-B14F-4D97-AF65-F5344CB8AC3E}">
        <p14:creationId xmlns:p14="http://schemas.microsoft.com/office/powerpoint/2010/main" val="190104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0A33-8BAE-428C-917C-A07D2973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352425"/>
            <a:ext cx="7958331" cy="1077229"/>
          </a:xfrm>
        </p:spPr>
        <p:txBody>
          <a:bodyPr/>
          <a:lstStyle/>
          <a:p>
            <a:pPr algn="ctr"/>
            <a:r>
              <a:rPr lang="en-US" dirty="0">
                <a:cs typeface="Arial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A95F8-CD6E-4B13-AADB-CFD244F9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371600"/>
            <a:ext cx="9351748" cy="6408863"/>
          </a:xfrm>
        </p:spPr>
        <p:txBody>
          <a:bodyPr>
            <a:normAutofit lnSpcReduction="10000"/>
          </a:bodyPr>
          <a:lstStyle/>
          <a:p>
            <a:pPr marL="344170" indent="-344170"/>
            <a:r>
              <a:rPr lang="en-US" dirty="0">
                <a:cs typeface="Arial"/>
              </a:rPr>
              <a:t>Download </a:t>
            </a:r>
            <a:r>
              <a:rPr lang="en-US" dirty="0" err="1">
                <a:cs typeface="Arial"/>
              </a:rPr>
              <a:t>Alexnet</a:t>
            </a:r>
            <a:r>
              <a:rPr lang="en-US" dirty="0">
                <a:cs typeface="Arial"/>
              </a:rPr>
              <a:t> and Neural Network Toolbox</a:t>
            </a:r>
          </a:p>
          <a:p>
            <a:pPr marL="344170" indent="-344170"/>
            <a:r>
              <a:rPr lang="en-US" dirty="0">
                <a:latin typeface="Consolas"/>
                <a:cs typeface="Arial"/>
              </a:rPr>
              <a:t>Loading the data and dividing it.</a:t>
            </a:r>
          </a:p>
          <a:p>
            <a:pPr marL="795020" lvl="1" indent="-337820"/>
            <a:r>
              <a:rPr lang="en-US" sz="2000" dirty="0">
                <a:latin typeface="Consolas"/>
                <a:cs typeface="Arial"/>
              </a:rPr>
              <a:t>images = </a:t>
            </a:r>
            <a:r>
              <a:rPr lang="en-US" sz="2000" dirty="0" err="1">
                <a:latin typeface="Consolas"/>
                <a:cs typeface="Arial"/>
              </a:rPr>
              <a:t>imageDatastore</a:t>
            </a:r>
            <a:r>
              <a:rPr lang="en-US" sz="2000" dirty="0">
                <a:latin typeface="Consolas"/>
                <a:cs typeface="Arial"/>
              </a:rPr>
              <a:t>('</a:t>
            </a:r>
            <a:r>
              <a:rPr lang="en-US" sz="2000" dirty="0" err="1">
                <a:latin typeface="Consolas"/>
                <a:cs typeface="Arial"/>
              </a:rPr>
              <a:t>mydata</a:t>
            </a:r>
            <a:r>
              <a:rPr lang="en-US" sz="2000" dirty="0">
                <a:latin typeface="Consolas"/>
                <a:cs typeface="Arial"/>
              </a:rPr>
              <a:t>',...</a:t>
            </a:r>
            <a:r>
              <a:rPr lang="en-US" dirty="0"/>
              <a:t>
</a:t>
            </a:r>
            <a:r>
              <a:rPr lang="en-US" sz="2000" dirty="0">
                <a:latin typeface="Consolas"/>
                <a:cs typeface="Arial"/>
              </a:rPr>
              <a:t>    '</a:t>
            </a:r>
            <a:r>
              <a:rPr lang="en-US" sz="2000" dirty="0" err="1">
                <a:latin typeface="Consolas"/>
                <a:cs typeface="Arial"/>
              </a:rPr>
              <a:t>IncludeSubfolders</a:t>
            </a:r>
            <a:r>
              <a:rPr lang="en-US" sz="2000" dirty="0">
                <a:latin typeface="Consolas"/>
                <a:cs typeface="Arial"/>
              </a:rPr>
              <a:t>',true,...</a:t>
            </a:r>
            <a:r>
              <a:rPr lang="en-US" dirty="0"/>
              <a:t>
</a:t>
            </a:r>
            <a:r>
              <a:rPr lang="en-US" sz="2000" dirty="0">
                <a:latin typeface="Consolas"/>
                <a:cs typeface="Arial"/>
              </a:rPr>
              <a:t>    'LabelSource','foldernames');</a:t>
            </a:r>
            <a:r>
              <a:rPr lang="en-US" dirty="0"/>
              <a:t>
</a:t>
            </a:r>
            <a:r>
              <a:rPr lang="en-US" sz="2000" dirty="0">
                <a:latin typeface="Consolas"/>
                <a:cs typeface="Arial"/>
              </a:rPr>
              <a:t>[</a:t>
            </a:r>
            <a:r>
              <a:rPr lang="en-US" sz="2000" dirty="0" err="1">
                <a:latin typeface="Consolas"/>
                <a:cs typeface="Arial"/>
              </a:rPr>
              <a:t>trainingImages,testImages</a:t>
            </a:r>
            <a:r>
              <a:rPr lang="en-US" sz="2000" dirty="0">
                <a:latin typeface="Consolas"/>
                <a:cs typeface="Arial"/>
              </a:rPr>
              <a:t>] = </a:t>
            </a:r>
            <a:r>
              <a:rPr lang="en-US" sz="2000" dirty="0" err="1">
                <a:latin typeface="Consolas"/>
                <a:cs typeface="Arial"/>
              </a:rPr>
              <a:t>splitEachLabel</a:t>
            </a:r>
            <a:r>
              <a:rPr lang="en-US" sz="2000" dirty="0">
                <a:latin typeface="Consolas"/>
                <a:cs typeface="Arial"/>
              </a:rPr>
              <a:t>(images,0.7,'randomized');</a:t>
            </a:r>
            <a:endParaRPr lang="en-US" sz="2000" dirty="0">
              <a:latin typeface="Consolas"/>
            </a:endParaRPr>
          </a:p>
          <a:p>
            <a:pPr marL="795020" lvl="1" indent="-337820"/>
            <a:r>
              <a:rPr lang="en-US" sz="2000" dirty="0">
                <a:latin typeface="Consolas"/>
              </a:rPr>
              <a:t>net.Layers</a:t>
            </a:r>
            <a:r>
              <a:rPr lang="en-US" dirty="0"/>
              <a:t>
</a:t>
            </a:r>
          </a:p>
          <a:p>
            <a:pPr marL="795020" lvl="1" indent="-337820"/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67914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de_01.PNG">
            <a:extLst>
              <a:ext uri="{FF2B5EF4-FFF2-40B4-BE49-F238E27FC236}">
                <a16:creationId xmlns:a16="http://schemas.microsoft.com/office/drawing/2014/main" id="{FC6FA337-5F30-4D22-9C2A-0CA3A651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6681787" cy="6512162"/>
          </a:xfrm>
          <a:prstGeom prst="rect">
            <a:avLst/>
          </a:prstGeom>
        </p:spPr>
      </p:pic>
      <p:pic>
        <p:nvPicPr>
          <p:cNvPr id="4" name="Picture 4" descr="code_02.PNG">
            <a:extLst>
              <a:ext uri="{FF2B5EF4-FFF2-40B4-BE49-F238E27FC236}">
                <a16:creationId xmlns:a16="http://schemas.microsoft.com/office/drawing/2014/main" id="{C5131A17-65A9-4893-8169-686E5C600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49" y="1266825"/>
            <a:ext cx="5503862" cy="49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9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6EBE-A5E8-40E7-A146-D818D3F8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/>
              </a:rPr>
              <a:t>Future Aspects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FACE-78F5-49A4-825F-89A2A4FDA3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67075" y="1795463"/>
            <a:ext cx="8924925" cy="4254500"/>
          </a:xfrm>
        </p:spPr>
        <p:txBody>
          <a:bodyPr/>
          <a:lstStyle/>
          <a:p>
            <a:pPr marL="344170" indent="-344170"/>
            <a:r>
              <a:rPr lang="en-US" sz="2800" dirty="0">
                <a:cs typeface="Arial"/>
              </a:rPr>
              <a:t>Improving the accuracy</a:t>
            </a:r>
          </a:p>
          <a:p>
            <a:pPr marL="344170" indent="-344170"/>
            <a:r>
              <a:rPr lang="en-US" sz="2800" dirty="0">
                <a:cs typeface="Arial"/>
              </a:rPr>
              <a:t>Lessen the size of dataset</a:t>
            </a:r>
          </a:p>
          <a:p>
            <a:pPr marL="344170" indent="-344170"/>
            <a:r>
              <a:rPr lang="en-US" sz="2800" dirty="0">
                <a:cs typeface="Arial"/>
              </a:rPr>
              <a:t>Implement it on FPGA</a:t>
            </a:r>
          </a:p>
          <a:p>
            <a:pPr marL="344170" indent="-344170"/>
            <a:r>
              <a:rPr lang="en-US" sz="2800" dirty="0">
                <a:cs typeface="Arial"/>
              </a:rPr>
              <a:t>Make a neural network from scratch !</a:t>
            </a:r>
          </a:p>
        </p:txBody>
      </p:sp>
    </p:spTree>
    <p:extLst>
      <p:ext uri="{BB962C8B-B14F-4D97-AF65-F5344CB8AC3E}">
        <p14:creationId xmlns:p14="http://schemas.microsoft.com/office/powerpoint/2010/main" val="206293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ACB1-AD96-4D7F-9D7A-6D6BCBD9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939418"/>
            <a:ext cx="8043649" cy="17449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Arial"/>
              </a:rPr>
              <a:t>Thanks</a:t>
            </a: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r>
              <a:rPr lang="en-US" dirty="0">
                <a:cs typeface="Arial"/>
              </a:rPr>
              <a:t>Suggestions/Feedbacks Please !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D7877-399A-42C3-A232-C923F5DFAB29}"/>
              </a:ext>
            </a:extLst>
          </p:cNvPr>
          <p:cNvSpPr txBox="1"/>
          <p:nvPr/>
        </p:nvSpPr>
        <p:spPr>
          <a:xfrm>
            <a:off x="3971925" y="5019675"/>
            <a:ext cx="409396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Made By- </a:t>
            </a:r>
            <a:endParaRPr lang="en-US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Anshu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Nainiwal</a:t>
            </a:r>
            <a:r>
              <a:rPr lang="en-US" dirty="0">
                <a:cs typeface="Arial"/>
              </a:rPr>
              <a:t> (2015Kuec2009)</a:t>
            </a:r>
          </a:p>
          <a:p>
            <a:pPr algn="ctr"/>
            <a:r>
              <a:rPr lang="en-US" dirty="0" err="1">
                <a:cs typeface="Arial"/>
              </a:rPr>
              <a:t>Ayushi</a:t>
            </a:r>
            <a:r>
              <a:rPr lang="en-US" dirty="0">
                <a:cs typeface="Arial"/>
              </a:rPr>
              <a:t> Jain (2015kuec2011)</a:t>
            </a:r>
          </a:p>
        </p:txBody>
      </p:sp>
    </p:spTree>
    <p:extLst>
      <p:ext uri="{BB962C8B-B14F-4D97-AF65-F5344CB8AC3E}">
        <p14:creationId xmlns:p14="http://schemas.microsoft.com/office/powerpoint/2010/main" val="246420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7ADA-10D8-4677-BAE5-A1BDD683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cs typeface="Arial"/>
              </a:rPr>
              <a:t>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4541D-9AAC-4975-9C57-A7C97442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433" y="2052638"/>
            <a:ext cx="8788142" cy="44077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dirty="0">
                <a:latin typeface="+mn-ea"/>
                <a:cs typeface="+mn-ea"/>
              </a:rPr>
            </a:br>
            <a:br>
              <a:rPr lang="en-US" dirty="0">
                <a:latin typeface="+mn-ea"/>
                <a:cs typeface="+mn-ea"/>
              </a:rPr>
            </a:br>
            <a:r>
              <a:rPr lang="tr-TR" dirty="0">
                <a:cs typeface="Arial"/>
              </a:rPr>
              <a:t>1</a:t>
            </a:r>
            <a:r>
              <a:rPr lang="tr-TR" sz="2800" dirty="0">
                <a:cs typeface="Arial"/>
              </a:rPr>
              <a:t>. </a:t>
            </a:r>
            <a:r>
              <a:rPr lang="tr-TR" sz="2800" dirty="0" err="1">
                <a:cs typeface="Arial"/>
              </a:rPr>
              <a:t>Facial</a:t>
            </a:r>
            <a:r>
              <a:rPr lang="tr-TR" sz="2800" dirty="0">
                <a:cs typeface="Arial"/>
              </a:rPr>
              <a:t> </a:t>
            </a:r>
            <a:r>
              <a:rPr lang="tr-TR" sz="2800" dirty="0" err="1">
                <a:cs typeface="Arial"/>
              </a:rPr>
              <a:t>motion</a:t>
            </a:r>
            <a:r>
              <a:rPr lang="tr-TR" sz="2800" dirty="0">
                <a:cs typeface="Arial"/>
              </a:rPr>
              <a:t> </a:t>
            </a:r>
            <a:r>
              <a:rPr lang="tr-TR" sz="2800" dirty="0" err="1">
                <a:cs typeface="Arial"/>
              </a:rPr>
              <a:t>capture</a:t>
            </a:r>
            <a:br>
              <a:rPr lang="en-US" dirty="0">
                <a:latin typeface="+mn-ea"/>
                <a:cs typeface="+mn-ea"/>
              </a:rPr>
            </a:br>
            <a:br>
              <a:rPr lang="en-US" dirty="0">
                <a:latin typeface="+mn-ea"/>
                <a:cs typeface="+mn-ea"/>
              </a:rPr>
            </a:br>
            <a:r>
              <a:rPr lang="tr-TR" sz="2800" dirty="0">
                <a:cs typeface="Arial"/>
              </a:rPr>
              <a:t>2.Facial </a:t>
            </a:r>
            <a:r>
              <a:rPr lang="tr-TR" sz="2800" dirty="0" err="1">
                <a:cs typeface="Arial"/>
              </a:rPr>
              <a:t>recognition</a:t>
            </a:r>
            <a:r>
              <a:rPr lang="tr-TR" sz="2800" dirty="0">
                <a:latin typeface="Arial"/>
                <a:cs typeface="Arial"/>
              </a:rPr>
              <a:t> – </a:t>
            </a:r>
            <a:r>
              <a:rPr lang="tr-TR" sz="2800" dirty="0" err="1">
                <a:latin typeface="Arial"/>
                <a:cs typeface="Arial"/>
              </a:rPr>
              <a:t>biometric</a:t>
            </a:r>
            <a:r>
              <a:rPr lang="tr-TR" sz="2800" dirty="0">
                <a:latin typeface="Arial"/>
                <a:cs typeface="Arial"/>
              </a:rPr>
              <a:t>, </a:t>
            </a:r>
            <a:r>
              <a:rPr lang="tr-TR" sz="2800" dirty="0" err="1">
                <a:latin typeface="Arial"/>
                <a:cs typeface="Arial"/>
              </a:rPr>
              <a:t>attendance</a:t>
            </a:r>
            <a:br>
              <a:rPr lang="en-US" dirty="0">
                <a:latin typeface="+mn-ea"/>
                <a:cs typeface="+mn-ea"/>
              </a:rPr>
            </a:br>
            <a:br>
              <a:rPr lang="en-US" dirty="0">
                <a:latin typeface="+mn-ea"/>
                <a:cs typeface="+mn-ea"/>
              </a:rPr>
            </a:br>
            <a:r>
              <a:rPr lang="tr-TR" sz="2800" dirty="0">
                <a:cs typeface="Arial"/>
              </a:rPr>
              <a:t>3.Photography</a:t>
            </a:r>
            <a:r>
              <a:rPr lang="tr-TR" sz="2800" dirty="0">
                <a:latin typeface="Arial"/>
                <a:cs typeface="Arial"/>
              </a:rPr>
              <a:t> - </a:t>
            </a:r>
            <a:r>
              <a:rPr lang="tr-TR" sz="2800" dirty="0" err="1">
                <a:latin typeface="Arial"/>
                <a:cs typeface="Arial"/>
              </a:rPr>
              <a:t>autofocus</a:t>
            </a:r>
            <a:endParaRPr lang="en-US" sz="2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latin typeface="+mn-ea"/>
                <a:cs typeface="+mn-ea"/>
              </a:rPr>
              <a:t>4.</a:t>
            </a:r>
            <a:r>
              <a:rPr lang="en-US" sz="3200" dirty="0">
                <a:latin typeface="Calibri"/>
                <a:cs typeface="+mn-ea"/>
              </a:rPr>
              <a:t>Image Search</a:t>
            </a:r>
            <a:br>
              <a:rPr lang="en-US" dirty="0">
                <a:latin typeface="+mn-ea"/>
                <a:cs typeface="+mn-ea"/>
              </a:rPr>
            </a:br>
            <a:r>
              <a:rPr lang="tr-TR" sz="2800" dirty="0">
                <a:cs typeface="Arial"/>
              </a:rPr>
              <a:t>5.Marketing</a:t>
            </a:r>
            <a:endParaRPr lang="en-US" sz="2800" dirty="0">
              <a:cs typeface="Arial"/>
            </a:endParaRPr>
          </a:p>
          <a:p>
            <a:pPr marL="344170" indent="-344170"/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12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_01.png">
            <a:extLst>
              <a:ext uri="{FF2B5EF4-FFF2-40B4-BE49-F238E27FC236}">
                <a16:creationId xmlns:a16="http://schemas.microsoft.com/office/drawing/2014/main" id="{1B642651-B994-4CFF-AEF6-F2E73A60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7175"/>
            <a:ext cx="7228204" cy="2637659"/>
          </a:xfrm>
          <a:prstGeom prst="rect">
            <a:avLst/>
          </a:prstGeom>
        </p:spPr>
      </p:pic>
      <p:pic>
        <p:nvPicPr>
          <p:cNvPr id="6" name="Picture 6" descr="image_02.png">
            <a:extLst>
              <a:ext uri="{FF2B5EF4-FFF2-40B4-BE49-F238E27FC236}">
                <a16:creationId xmlns:a16="http://schemas.microsoft.com/office/drawing/2014/main" id="{86C29CC0-A6F9-450A-85F6-2299DDAA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9550"/>
            <a:ext cx="7491061" cy="3377618"/>
          </a:xfrm>
          <a:prstGeom prst="rect">
            <a:avLst/>
          </a:prstGeom>
        </p:spPr>
      </p:pic>
      <p:pic>
        <p:nvPicPr>
          <p:cNvPr id="8" name="Picture 8" descr="image_03.png">
            <a:extLst>
              <a:ext uri="{FF2B5EF4-FFF2-40B4-BE49-F238E27FC236}">
                <a16:creationId xmlns:a16="http://schemas.microsoft.com/office/drawing/2014/main" id="{B3D8A769-76B8-40F2-A7ED-9F559653B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577" y="3645676"/>
            <a:ext cx="4168448" cy="3032937"/>
          </a:xfrm>
          <a:prstGeom prst="rect">
            <a:avLst/>
          </a:prstGeom>
        </p:spPr>
      </p:pic>
      <p:pic>
        <p:nvPicPr>
          <p:cNvPr id="10" name="Picture 10" descr="image_04.jpg">
            <a:extLst>
              <a:ext uri="{FF2B5EF4-FFF2-40B4-BE49-F238E27FC236}">
                <a16:creationId xmlns:a16="http://schemas.microsoft.com/office/drawing/2014/main" id="{3E1BC56E-81A3-45A2-96FB-C94C470E2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300" y="142875"/>
            <a:ext cx="4016580" cy="3381327"/>
          </a:xfrm>
          <a:prstGeom prst="rect">
            <a:avLst/>
          </a:prstGeom>
        </p:spPr>
      </p:pic>
      <p:pic>
        <p:nvPicPr>
          <p:cNvPr id="12" name="Picture 12" descr="image_05.png">
            <a:extLst>
              <a:ext uri="{FF2B5EF4-FFF2-40B4-BE49-F238E27FC236}">
                <a16:creationId xmlns:a16="http://schemas.microsoft.com/office/drawing/2014/main" id="{74E8A879-5FE4-40BC-8F72-73E4235460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0" y="243840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4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3A3F-9A4D-4323-992A-DBD04F09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/>
              </a:rPr>
              <a:t>Getting Started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F1C1-7972-4370-85EB-55238EFE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762" y="1385651"/>
            <a:ext cx="8565813" cy="4664312"/>
          </a:xfrm>
        </p:spPr>
        <p:txBody>
          <a:bodyPr/>
          <a:lstStyle/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r>
              <a:rPr lang="en-US" sz="2400" dirty="0">
                <a:cs typeface="Arial"/>
              </a:rPr>
              <a:t>Machine Learning</a:t>
            </a:r>
          </a:p>
          <a:p>
            <a:pPr marL="344170" indent="-344170"/>
            <a:r>
              <a:rPr lang="en-US" sz="2400" dirty="0">
                <a:cs typeface="Arial"/>
              </a:rPr>
              <a:t>Convolutional Neural Networks</a:t>
            </a:r>
          </a:p>
          <a:p>
            <a:pPr marL="344170" indent="-344170"/>
            <a:r>
              <a:rPr lang="en-US" sz="2400" dirty="0" err="1">
                <a:cs typeface="Arial"/>
              </a:rPr>
              <a:t>Alexnet</a:t>
            </a:r>
            <a:r>
              <a:rPr lang="en-US" sz="2400" dirty="0">
                <a:cs typeface="Arial"/>
              </a:rPr>
              <a:t> </a:t>
            </a:r>
          </a:p>
          <a:p>
            <a:pPr marL="344170" indent="-344170"/>
            <a:r>
              <a:rPr lang="en-US" sz="2400" dirty="0" err="1">
                <a:cs typeface="Arial"/>
              </a:rPr>
              <a:t>Matlab</a:t>
            </a:r>
            <a:endParaRPr lang="en-US" sz="2400" dirty="0">
              <a:cs typeface="Arial"/>
            </a:endParaRPr>
          </a:p>
          <a:p>
            <a:pPr marL="344170" indent="-344170"/>
            <a:r>
              <a:rPr lang="en-US" sz="2400" dirty="0">
                <a:cs typeface="Arial"/>
              </a:rPr>
              <a:t>Laptop and a webcam</a:t>
            </a: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76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troduction-to-machine-learning_social.png">
            <a:extLst>
              <a:ext uri="{FF2B5EF4-FFF2-40B4-BE49-F238E27FC236}">
                <a16:creationId xmlns:a16="http://schemas.microsoft.com/office/drawing/2014/main" id="{CC6F4049-E4F9-4029-861D-14C6BF53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76225"/>
            <a:ext cx="11640996" cy="63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759A-E885-4933-9AF8-2A643E0C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740" y="701561"/>
            <a:ext cx="8736835" cy="5348402"/>
          </a:xfrm>
        </p:spPr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Understand the structure of data and fit that data into models that can be understood and utilized by people. </a:t>
            </a:r>
          </a:p>
          <a:p>
            <a:pPr marL="344170" indent="-344170"/>
            <a:r>
              <a:rPr lang="en-US" dirty="0">
                <a:cs typeface="Arial"/>
              </a:rPr>
              <a:t>Machine learning brings together computer science and statistics to harness that predictive power.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795020" lvl="1" indent="-337820"/>
            <a:r>
              <a:rPr lang="en-US" sz="2400" dirty="0">
                <a:cs typeface="Arial"/>
              </a:rPr>
              <a:t>Supervised Learning</a:t>
            </a:r>
          </a:p>
          <a:p>
            <a:pPr marL="795020" lvl="1" indent="-337820"/>
            <a:r>
              <a:rPr lang="en-US" sz="2400" dirty="0">
                <a:cs typeface="Arial"/>
              </a:rPr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29229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9008-0005-4AF5-8FA4-2512487C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/>
              </a:rPr>
              <a:t>Common Supervised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E6AA-BBA1-4396-9E13-E8735167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225" y="1981200"/>
            <a:ext cx="7796540" cy="3997828"/>
          </a:xfrm>
        </p:spPr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KNN – K nearest neighbor algorithm</a:t>
            </a:r>
          </a:p>
          <a:p>
            <a:pPr marL="344170" indent="-344170"/>
            <a:r>
              <a:rPr lang="en-US" dirty="0">
                <a:cs typeface="Arial"/>
              </a:rPr>
              <a:t>SVM – State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26462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8EFE003-9D09-41C6-96F7-08F412E93E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1CA64A-BFC0-4049-8FD1-6EB8DD837F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813CE82-4287-411D-B8F5-A58090D4B4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805B62-836B-4F13-A8A3-9A7A777F13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50C9C4-B7EA-40F9-8843-F4A4DE8254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478B5-006E-4BCA-A7DA-DF072F7108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4D67F-8650-405B-AB50-BDCC56407AD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0413934-0217-4604-883C-B986A84F5A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3563815-021C-44E2-B060-B873754D7C3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9AE22EF-5DB6-4687-B505-5762ECD0133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2A0255D-22C5-470A-93B2-3441FB17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7252A2-4FCE-4129-AC1A-5C5E17E04F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14A5D5-2A45-49FA-853C-9D06EDAD8E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BF4EC0-9DCE-41EF-82E5-C4321802D7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k-NN-3-graph.png">
            <a:extLst>
              <a:ext uri="{FF2B5EF4-FFF2-40B4-BE49-F238E27FC236}">
                <a16:creationId xmlns:a16="http://schemas.microsoft.com/office/drawing/2014/main" id="{55B7F17E-6142-433E-8269-BC98E8AF8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996" y="1386911"/>
            <a:ext cx="2609108" cy="1819852"/>
          </a:xfrm>
          <a:prstGeom prst="rect">
            <a:avLst/>
          </a:prstGeom>
          <a:ln>
            <a:noFill/>
          </a:ln>
        </p:spPr>
      </p:pic>
      <p:pic>
        <p:nvPicPr>
          <p:cNvPr id="6" name="Picture 6" descr="k-NN-2-graph.png">
            <a:extLst>
              <a:ext uri="{FF2B5EF4-FFF2-40B4-BE49-F238E27FC236}">
                <a16:creationId xmlns:a16="http://schemas.microsoft.com/office/drawing/2014/main" id="{4B3C33EE-13E1-4402-84E4-79F29037F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835" y="1386911"/>
            <a:ext cx="2609108" cy="1819852"/>
          </a:xfrm>
          <a:prstGeom prst="rect">
            <a:avLst/>
          </a:prstGeom>
          <a:ln>
            <a:noFill/>
          </a:ln>
        </p:spPr>
      </p:pic>
      <p:pic>
        <p:nvPicPr>
          <p:cNvPr id="4" name="Picture 4" descr="knn_01.png">
            <a:extLst>
              <a:ext uri="{FF2B5EF4-FFF2-40B4-BE49-F238E27FC236}">
                <a16:creationId xmlns:a16="http://schemas.microsoft.com/office/drawing/2014/main" id="{734D9000-BA0C-4993-AB78-36480B6E8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0170" y="1390030"/>
            <a:ext cx="2600165" cy="1813615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B07EB08-35D1-4F93-9A47-7A21D9B56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3685ED-B334-4C62-862C-CF4D6644E8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7" y="888935"/>
            <a:ext cx="2763500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69C934-9912-4220-8BBF-85DEE918CD7D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589" y="5007362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24C63-5E23-4F77-8606-FA41B3B1B0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6" y="888935"/>
            <a:ext cx="2771384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AA02FF-D2B3-4ACC-8AFA-773310B7E4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825" y="888935"/>
            <a:ext cx="2771384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3D8EA-8BB5-4BE6-BF74-3A554021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KNN - K nearest neighbor algorithm</a:t>
            </a:r>
          </a:p>
          <a:p>
            <a:endParaRPr lang="en-US" sz="3700"/>
          </a:p>
        </p:txBody>
      </p:sp>
    </p:spTree>
    <p:extLst>
      <p:ext uri="{BB962C8B-B14F-4D97-AF65-F5344CB8AC3E}">
        <p14:creationId xmlns:p14="http://schemas.microsoft.com/office/powerpoint/2010/main" val="190325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8EFE003-9D09-41C6-96F7-08F412E93E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1CA64A-BFC0-4049-8FD1-6EB8DD837F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13CE82-4287-411D-B8F5-A58090D4B4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805B62-836B-4F13-A8A3-9A7A777F13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50C9C4-B7EA-40F9-8843-F4A4DE8254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8478B5-006E-4BCA-A7DA-DF072F7108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4D67F-8650-405B-AB50-BDCC56407AD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9164D1-B734-4ACC-A493-0BE289A81C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E71B67-96FA-477A-B27B-E9EFF14C7F4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C9FC39-4B20-45CF-B7DB-8FB720B83D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D1EEBE0-F5D0-4B24-88D6-3F1552CABA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4E21DC-8FD6-433F-8BC4-62565E21DB80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60BDC7-0F4E-42A9-B758-C77C54B34B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E12EF-14E6-4787-9174-C41B245CEE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svm_03.PNG">
            <a:extLst>
              <a:ext uri="{FF2B5EF4-FFF2-40B4-BE49-F238E27FC236}">
                <a16:creationId xmlns:a16="http://schemas.microsoft.com/office/drawing/2014/main" id="{D384189A-DF5D-418B-9DDD-52CC95E90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275" y="4228327"/>
            <a:ext cx="2487795" cy="183272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5" descr="svm_02.PNG">
            <a:extLst>
              <a:ext uri="{FF2B5EF4-FFF2-40B4-BE49-F238E27FC236}">
                <a16:creationId xmlns:a16="http://schemas.microsoft.com/office/drawing/2014/main" id="{643CF400-16D1-47CD-93FF-ECDF8D788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4747" y="4262469"/>
            <a:ext cx="2487795" cy="176444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3" name="Picture 3" descr="svm_01.PNG">
            <a:extLst>
              <a:ext uri="{FF2B5EF4-FFF2-40B4-BE49-F238E27FC236}">
                <a16:creationId xmlns:a16="http://schemas.microsoft.com/office/drawing/2014/main" id="{11989CE4-D216-490B-BF60-6B3E66444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4754" y="646701"/>
            <a:ext cx="4397308" cy="310066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2452E7-0627-472E-836E-A841639D76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5CEFF-ABCE-49A6-B39D-9003E491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861811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SVM – 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80671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Madison</vt:lpstr>
      <vt:lpstr>FACE RECOGNITION    A specific case of object-class detection   </vt:lpstr>
      <vt:lpstr>Applications</vt:lpstr>
      <vt:lpstr>PowerPoint Presentation</vt:lpstr>
      <vt:lpstr>Getting Started</vt:lpstr>
      <vt:lpstr>PowerPoint Presentation</vt:lpstr>
      <vt:lpstr>PowerPoint Presentation</vt:lpstr>
      <vt:lpstr>Common Supervised Algorithms</vt:lpstr>
      <vt:lpstr>KNN - K nearest neighbor algorithm </vt:lpstr>
      <vt:lpstr>SVM – Support Vector Machine</vt:lpstr>
      <vt:lpstr>What if we have such data – Kernel trick </vt:lpstr>
      <vt:lpstr>Neural Network</vt:lpstr>
      <vt:lpstr>PowerPoint Presentation</vt:lpstr>
      <vt:lpstr>PowerPoint Presentation</vt:lpstr>
      <vt:lpstr>Integrating All - </vt:lpstr>
      <vt:lpstr>Code</vt:lpstr>
      <vt:lpstr>PowerPoint Presentation</vt:lpstr>
      <vt:lpstr>Future Aspects - </vt:lpstr>
      <vt:lpstr>Thanks  Suggestions/Feedbacks Please !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modified xsi:type="dcterms:W3CDTF">2017-11-14T04:39:55Z</dcterms:modified>
</cp:coreProperties>
</file>