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B7583-4DE4-4787-B614-1F9F458E3E5A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C8531-D531-4A75-829B-E30E0CB9E4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87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C8531-D531-4A75-829B-E30E0CB9E40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F5E-5397-4B28-854E-517A74D2FA3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671-E69C-448D-8F74-01903AC0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22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F5E-5397-4B28-854E-517A74D2FA3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671-E69C-448D-8F74-01903AC0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95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F5E-5397-4B28-854E-517A74D2FA3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671-E69C-448D-8F74-01903AC0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66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F5E-5397-4B28-854E-517A74D2FA3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671-E69C-448D-8F74-01903AC0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1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F5E-5397-4B28-854E-517A74D2FA3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671-E69C-448D-8F74-01903AC0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52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F5E-5397-4B28-854E-517A74D2FA3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671-E69C-448D-8F74-01903AC0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77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F5E-5397-4B28-854E-517A74D2FA3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671-E69C-448D-8F74-01903AC0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49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F5E-5397-4B28-854E-517A74D2FA3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671-E69C-448D-8F74-01903AC0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8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F5E-5397-4B28-854E-517A74D2FA3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671-E69C-448D-8F74-01903AC0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5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F5E-5397-4B28-854E-517A74D2FA3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671-E69C-448D-8F74-01903AC0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41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5F5E-5397-4B28-854E-517A74D2FA3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2671-E69C-448D-8F74-01903AC0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02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C5F5E-5397-4B28-854E-517A74D2FA34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2671-E69C-448D-8F74-01903AC0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33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974" y="778884"/>
            <a:ext cx="4616919" cy="1437957"/>
          </a:xfrm>
        </p:spPr>
        <p:txBody>
          <a:bodyPr/>
          <a:lstStyle/>
          <a:p>
            <a:r>
              <a:rPr lang="en-US" b="1" dirty="0" smtClean="0">
                <a:latin typeface="Bahnschrift Light SemiCondensed" panose="020B0502040204020203" pitchFamily="34" charset="0"/>
              </a:rPr>
              <a:t>PRAESCRIPTIO</a:t>
            </a:r>
            <a:endParaRPr lang="en-IN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959" y="2354782"/>
            <a:ext cx="4642740" cy="379576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ahnschrift Light SemiCondensed" panose="020B0502040204020203" pitchFamily="34" charset="0"/>
              </a:rPr>
              <a:t>A Final Year UG Project By-</a:t>
            </a:r>
          </a:p>
          <a:p>
            <a:r>
              <a:rPr lang="en-US" dirty="0" smtClean="0">
                <a:latin typeface="Bahnschrift Light SemiCondensed" panose="020B0502040204020203" pitchFamily="34" charset="0"/>
              </a:rPr>
              <a:t>Name: Ayushi Das</a:t>
            </a:r>
          </a:p>
          <a:p>
            <a:r>
              <a:rPr lang="en-US" dirty="0" smtClean="0">
                <a:latin typeface="Bahnschrift Light SemiCondensed" panose="020B0502040204020203" pitchFamily="34" charset="0"/>
              </a:rPr>
              <a:t>ID: 191001112047</a:t>
            </a:r>
          </a:p>
          <a:p>
            <a:r>
              <a:rPr lang="en-US" dirty="0" smtClean="0">
                <a:latin typeface="Bahnschrift Light SemiCondensed" panose="020B0502040204020203" pitchFamily="34" charset="0"/>
              </a:rPr>
              <a:t>Semester: 6</a:t>
            </a:r>
            <a:r>
              <a:rPr lang="en-US" baseline="30000" dirty="0" smtClean="0">
                <a:latin typeface="Bahnschrift Light SemiCondensed" panose="020B0502040204020203" pitchFamily="34" charset="0"/>
              </a:rPr>
              <a:t>th</a:t>
            </a:r>
            <a:r>
              <a:rPr lang="en-US" dirty="0" smtClean="0">
                <a:latin typeface="Bahnschrift Light SemiCondensed" panose="020B0502040204020203" pitchFamily="34" charset="0"/>
              </a:rPr>
              <a:t> Semester</a:t>
            </a:r>
          </a:p>
          <a:p>
            <a:r>
              <a:rPr lang="en-US" dirty="0" smtClean="0">
                <a:latin typeface="Bahnschrift Light SemiCondensed" panose="020B0502040204020203" pitchFamily="34" charset="0"/>
              </a:rPr>
              <a:t>Date: </a:t>
            </a:r>
            <a:r>
              <a:rPr lang="en-US" smtClean="0">
                <a:latin typeface="Bahnschrift Light SemiCondensed" panose="020B0502040204020203" pitchFamily="34" charset="0"/>
              </a:rPr>
              <a:t>10</a:t>
            </a:r>
            <a:r>
              <a:rPr lang="en-US" baseline="30000" smtClean="0">
                <a:latin typeface="Bahnschrift Light SemiCondensed" panose="020B0502040204020203" pitchFamily="34" charset="0"/>
              </a:rPr>
              <a:t>th</a:t>
            </a:r>
            <a:r>
              <a:rPr lang="en-US" smtClean="0">
                <a:latin typeface="Bahnschrift Light SemiCondensed" panose="020B0502040204020203" pitchFamily="34" charset="0"/>
              </a:rPr>
              <a:t> June, </a:t>
            </a:r>
            <a:r>
              <a:rPr lang="en-US" dirty="0" smtClean="0">
                <a:latin typeface="Bahnschrift Light SemiCondensed" panose="020B0502040204020203" pitchFamily="34" charset="0"/>
              </a:rPr>
              <a:t>2022</a:t>
            </a:r>
          </a:p>
          <a:p>
            <a:endParaRPr lang="en-US" dirty="0" smtClean="0">
              <a:latin typeface="Bahnschrift Light SemiCondensed" panose="020B0502040204020203" pitchFamily="34" charset="0"/>
            </a:endParaRPr>
          </a:p>
          <a:p>
            <a:r>
              <a:rPr lang="en-US" sz="1400" dirty="0" smtClean="0">
                <a:latin typeface="Bahnschrift Light SemiCondensed" panose="020B0502040204020203" pitchFamily="34" charset="0"/>
              </a:rPr>
              <a:t>(Under the guidance of, Ms. Arpita Sen)</a:t>
            </a:r>
            <a:endParaRPr lang="en-IN" sz="1400" dirty="0">
              <a:latin typeface="Bahnschrift Ligh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1785" y="0"/>
            <a:ext cx="6330216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749" y="6100451"/>
            <a:ext cx="1099251" cy="76564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9" y="6158635"/>
            <a:ext cx="1511166" cy="707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8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9967" y="283942"/>
            <a:ext cx="5974080" cy="879475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Bahnschrift Light SemiCondensed" panose="020B0502040204020203" pitchFamily="34" charset="0"/>
              </a:rPr>
              <a:t>Problem Statement</a:t>
            </a:r>
            <a:endParaRPr lang="en-IN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1469003"/>
            <a:ext cx="6963196" cy="512299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Light SemiCondensed" panose="020B0502040204020203" pitchFamily="34" charset="0"/>
              </a:rPr>
              <a:t>In India the doctors to patient ratio is 1,700:1. Handling a sudden surge in the demand for doctor gets complicated.</a:t>
            </a:r>
          </a:p>
          <a:p>
            <a:pPr algn="l"/>
            <a:endParaRPr lang="en-US" dirty="0" smtClean="0">
              <a:latin typeface="Bahnschrift Light Semi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Light SemiCondensed" panose="020B0502040204020203" pitchFamily="34" charset="0"/>
              </a:rPr>
              <a:t>Chances are, there might be some human error by the lab technicians while working and managing enormous scanned reports or lab samples.</a:t>
            </a:r>
          </a:p>
          <a:p>
            <a:pPr algn="l"/>
            <a:endParaRPr lang="en-US" dirty="0" smtClean="0">
              <a:latin typeface="Bahnschrift Light Semi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Light SemiCondensed" panose="020B0502040204020203" pitchFamily="34" charset="0"/>
              </a:rPr>
              <a:t>Medical practitioners are not quick to trust new business models unless it is nationally or internationally certified.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0" r="12488"/>
          <a:stretch/>
        </p:blipFill>
        <p:spPr>
          <a:xfrm>
            <a:off x="1" y="0"/>
            <a:ext cx="4505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6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93019" y="487095"/>
            <a:ext cx="2864828" cy="927818"/>
          </a:xfrm>
        </p:spPr>
        <p:txBody>
          <a:bodyPr/>
          <a:lstStyle/>
          <a:p>
            <a:r>
              <a:rPr lang="en-IN" b="1" dirty="0" smtClean="0">
                <a:latin typeface="Bahnschrift Light SemiCondensed" panose="020B0502040204020203" pitchFamily="34" charset="0"/>
              </a:rPr>
              <a:t>Solution </a:t>
            </a:r>
            <a:endParaRPr lang="en-IN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1773" y="1665171"/>
            <a:ext cx="6534541" cy="46682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Bahnschrift Light SemiCondensed" panose="020B0502040204020203" pitchFamily="34" charset="0"/>
              </a:rPr>
              <a:t>With the help of preaescriptio, </a:t>
            </a:r>
            <a:r>
              <a:rPr lang="en-IN" dirty="0" smtClean="0">
                <a:latin typeface="Bahnschrift Light SemiCondensed" panose="020B0502040204020203" pitchFamily="34" charset="0"/>
              </a:rPr>
              <a:t>medical staffs </a:t>
            </a:r>
            <a:r>
              <a:rPr lang="en-IN" dirty="0" smtClean="0">
                <a:latin typeface="Bahnschrift Light SemiCondensed" panose="020B0502040204020203" pitchFamily="34" charset="0"/>
              </a:rPr>
              <a:t>can offer their services to more patient and reduce the existing gap in demand and supply of medical services faster and in efficient manner.</a:t>
            </a:r>
          </a:p>
          <a:p>
            <a:pPr algn="l"/>
            <a:endParaRPr lang="en-IN" dirty="0" smtClean="0">
              <a:latin typeface="Bahnschrift Light Semi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Bahnschrift Light SemiCondensed" panose="020B0502040204020203" pitchFamily="34" charset="0"/>
              </a:rPr>
              <a:t>Automate the process of managing testing reports and reduce the burden of </a:t>
            </a:r>
            <a:r>
              <a:rPr lang="en-IN" dirty="0">
                <a:latin typeface="Bahnschrift Light SemiCondensed" panose="020B0502040204020203" pitchFamily="34" charset="0"/>
              </a:rPr>
              <a:t>l</a:t>
            </a:r>
            <a:r>
              <a:rPr lang="en-IN" dirty="0" smtClean="0">
                <a:latin typeface="Bahnschrift Light SemiCondensed" panose="020B0502040204020203" pitchFamily="34" charset="0"/>
              </a:rPr>
              <a:t>aboratory technicians.</a:t>
            </a:r>
          </a:p>
          <a:p>
            <a:pPr algn="l"/>
            <a:endParaRPr lang="en-IN" dirty="0">
              <a:latin typeface="Bahnschrift Light Semi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Bahnschrift Light SemiCondensed" panose="020B0502040204020203" pitchFamily="34" charset="0"/>
              </a:rPr>
              <a:t>Praescriptio will be integrated in the already existing business model which will be quick to deploy and start the testing phase.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8"/>
          <a:stretch/>
        </p:blipFill>
        <p:spPr>
          <a:xfrm>
            <a:off x="7273636" y="0"/>
            <a:ext cx="4918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1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291" y="187542"/>
            <a:ext cx="5008970" cy="1196197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latin typeface="Bahnschrift Light SemiCondensed" panose="020B0502040204020203" pitchFamily="34" charset="0"/>
              </a:rPr>
              <a:t>Implementation</a:t>
            </a:r>
            <a:endParaRPr lang="en-IN" sz="60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062" y="1383738"/>
            <a:ext cx="6861824" cy="5389295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Bahnschrift Light SemiCondensed" panose="020B0502040204020203" pitchFamily="34" charset="0"/>
              </a:rPr>
              <a:t>Machine Learning –</a:t>
            </a:r>
            <a:r>
              <a:rPr lang="en-IN" sz="2400" dirty="0" smtClean="0">
                <a:latin typeface="Bahnschrift Light SemiCondensed" panose="020B0502040204020203" pitchFamily="34" charset="0"/>
              </a:rPr>
              <a:t> It </a:t>
            </a:r>
            <a:r>
              <a:rPr lang="en-US" sz="2400" dirty="0" smtClean="0">
                <a:latin typeface="Bahnschrift Light SemiCondensed" panose="020B0502040204020203" pitchFamily="34" charset="0"/>
              </a:rPr>
              <a:t>is </a:t>
            </a:r>
            <a:r>
              <a:rPr lang="en-US" sz="2400" dirty="0">
                <a:latin typeface="Bahnschrift Light SemiCondensed" panose="020B0502040204020203" pitchFamily="34" charset="0"/>
              </a:rPr>
              <a:t>the study of computer </a:t>
            </a:r>
            <a:r>
              <a:rPr lang="en-US" sz="2400" dirty="0" smtClean="0">
                <a:latin typeface="Bahnschrift Light SemiCondensed" panose="020B0502040204020203" pitchFamily="34" charset="0"/>
              </a:rPr>
              <a:t>algorithms</a:t>
            </a:r>
            <a:r>
              <a:rPr lang="en-US" sz="2400" dirty="0">
                <a:latin typeface="Bahnschrift Light SemiCondensed" panose="020B0502040204020203" pitchFamily="34" charset="0"/>
              </a:rPr>
              <a:t> that can improve automatically through experience and by the use of </a:t>
            </a:r>
            <a:r>
              <a:rPr lang="en-US" sz="2400" dirty="0" smtClean="0">
                <a:latin typeface="Bahnschrift Light SemiCondensed" panose="020B0502040204020203" pitchFamily="34" charset="0"/>
              </a:rPr>
              <a:t>data to predict future outcomes. </a:t>
            </a:r>
          </a:p>
          <a:p>
            <a:pPr marL="0" indent="0">
              <a:buNone/>
            </a:pPr>
            <a:endParaRPr lang="en-US" sz="2400" dirty="0" smtClean="0">
              <a:latin typeface="Bahnschrift Light SemiCondensed" panose="020B0502040204020203" pitchFamily="34" charset="0"/>
            </a:endParaRPr>
          </a:p>
          <a:p>
            <a:r>
              <a:rPr lang="en-IN" sz="2400" b="1" dirty="0" smtClean="0">
                <a:latin typeface="Bahnschrift Light SemiCondensed" panose="020B0502040204020203" pitchFamily="34" charset="0"/>
              </a:rPr>
              <a:t>Deep Learning – </a:t>
            </a:r>
            <a:r>
              <a:rPr lang="en-IN" sz="2400" dirty="0" smtClean="0">
                <a:latin typeface="Bahnschrift Light SemiCondensed" panose="020B0502040204020203" pitchFamily="34" charset="0"/>
              </a:rPr>
              <a:t>It </a:t>
            </a:r>
            <a:r>
              <a:rPr lang="en-US" sz="2400" dirty="0">
                <a:latin typeface="Bahnschrift Light SemiCondensed" panose="020B0502040204020203" pitchFamily="34" charset="0"/>
              </a:rPr>
              <a:t>is a subfield of machine learning concerned with algorithms inspired by the structure and function of the brain called artificial neural networks</a:t>
            </a:r>
            <a:r>
              <a:rPr lang="en-US" sz="2400" dirty="0" smtClean="0">
                <a:latin typeface="Bahnschrift Light SemiCondensed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latin typeface="Bahnschrift Light SemiCondensed" panose="020B0502040204020203" pitchFamily="34" charset="0"/>
            </a:endParaRPr>
          </a:p>
          <a:p>
            <a:r>
              <a:rPr lang="en-IN" sz="2400" b="1" dirty="0" smtClean="0">
                <a:latin typeface="Bahnschrift Light SemiCondensed" panose="020B0502040204020203" pitchFamily="34" charset="0"/>
              </a:rPr>
              <a:t>Open Source Web Application –</a:t>
            </a:r>
            <a:r>
              <a:rPr lang="en-IN" sz="2400" dirty="0" smtClean="0">
                <a:latin typeface="Bahnschrift Light SemiCondensed" panose="020B0502040204020203" pitchFamily="34" charset="0"/>
              </a:rPr>
              <a:t> It is </a:t>
            </a:r>
            <a:r>
              <a:rPr lang="en-US" sz="2400" dirty="0" smtClean="0">
                <a:latin typeface="Bahnschrift Light SemiCondensed" panose="020B0502040204020203" pitchFamily="34" charset="0"/>
              </a:rPr>
              <a:t>an application </a:t>
            </a:r>
            <a:r>
              <a:rPr lang="en-US" sz="2400" dirty="0">
                <a:latin typeface="Bahnschrift Light SemiCondensed" panose="020B0502040204020203" pitchFamily="34" charset="0"/>
              </a:rPr>
              <a:t>software that runs on a web server, unlike computer-based software programs that are run locally on the operating system of the device.</a:t>
            </a:r>
            <a:endParaRPr lang="en-IN" sz="2400" dirty="0" smtClean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7" r="15848"/>
          <a:stretch/>
        </p:blipFill>
        <p:spPr>
          <a:xfrm>
            <a:off x="0" y="0"/>
            <a:ext cx="4283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2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29" y="345526"/>
            <a:ext cx="4976601" cy="916830"/>
          </a:xfrm>
        </p:spPr>
        <p:txBody>
          <a:bodyPr/>
          <a:lstStyle/>
          <a:p>
            <a:r>
              <a:rPr lang="en-IN" b="1" dirty="0" smtClean="0">
                <a:latin typeface="Bahnschrift Light SemiCondensed" panose="020B0502040204020203" pitchFamily="34" charset="0"/>
              </a:rPr>
              <a:t>Features</a:t>
            </a:r>
            <a:endParaRPr lang="en-IN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786" y="1699326"/>
            <a:ext cx="6400800" cy="501423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Bahnschrift Light SemiCondensed" panose="020B0502040204020203" pitchFamily="34" charset="0"/>
              </a:rPr>
              <a:t>Predict 42 common diseases based on any 5 prominent symptoms among the 132 common symptoms given in the dataset.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Bahnschrift Light SemiCondensed" panose="020B0502040204020203" pitchFamily="34" charset="0"/>
              </a:rPr>
              <a:t>Get to know if you are affected with Malaria using your red blood cell image, among two classes: Infected and Uninfected.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Bahnschrift Light SemiCondensed" panose="020B0502040204020203" pitchFamily="34" charset="0"/>
              </a:rPr>
              <a:t>Classify the brain MRI reports into 4 classes: Glioma, Meningioma, Pituitary and No-Tumour. Later Segment the brain tumours.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Bahnschrift Light SemiCondensed" panose="020B0502040204020203" pitchFamily="34" charset="0"/>
              </a:rPr>
              <a:t>Classify the </a:t>
            </a:r>
            <a:r>
              <a:rPr lang="en-IN" dirty="0" smtClean="0">
                <a:latin typeface="Bahnschrift Light SemiCondensed" panose="020B0502040204020203" pitchFamily="34" charset="0"/>
              </a:rPr>
              <a:t>lungs X-Ray </a:t>
            </a:r>
            <a:r>
              <a:rPr lang="en-IN" dirty="0">
                <a:latin typeface="Bahnschrift Light SemiCondensed" panose="020B0502040204020203" pitchFamily="34" charset="0"/>
              </a:rPr>
              <a:t>reports into </a:t>
            </a:r>
            <a:r>
              <a:rPr lang="en-IN" dirty="0" smtClean="0">
                <a:latin typeface="Bahnschrift Light SemiCondensed" panose="020B0502040204020203" pitchFamily="34" charset="0"/>
              </a:rPr>
              <a:t>3 </a:t>
            </a:r>
            <a:r>
              <a:rPr lang="en-IN" dirty="0">
                <a:latin typeface="Bahnschrift Light SemiCondensed" panose="020B0502040204020203" pitchFamily="34" charset="0"/>
              </a:rPr>
              <a:t>classes: </a:t>
            </a:r>
            <a:r>
              <a:rPr lang="en-IN" dirty="0" smtClean="0">
                <a:latin typeface="Bahnschrift Light SemiCondensed" panose="020B0502040204020203" pitchFamily="34" charset="0"/>
              </a:rPr>
              <a:t>Covid-19, Pneumonia and Normal.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>
              <a:latin typeface="Bahnschrift Light Semi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Bahnschrift Light Semi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9" r="13932"/>
          <a:stretch/>
        </p:blipFill>
        <p:spPr>
          <a:xfrm>
            <a:off x="7021190" y="0"/>
            <a:ext cx="5170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6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733" y="259929"/>
            <a:ext cx="5235548" cy="953876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latin typeface="Bahnschrift Light SemiCondensed" panose="020B0502040204020203" pitchFamily="34" charset="0"/>
              </a:rPr>
              <a:t>Challenges</a:t>
            </a:r>
            <a:endParaRPr lang="en-IN" sz="60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944" y="1585492"/>
            <a:ext cx="7169544" cy="4896228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Bahnschrift Light SemiCondensed" panose="020B0502040204020203" pitchFamily="34" charset="0"/>
              </a:rPr>
              <a:t>Finding reliable, accurate medical dataset which also consistent for the project output.</a:t>
            </a:r>
          </a:p>
          <a:p>
            <a:endParaRPr lang="en-IN" sz="2400" dirty="0">
              <a:latin typeface="Bahnschrift Light SemiCondensed" panose="020B0502040204020203" pitchFamily="34" charset="0"/>
            </a:endParaRPr>
          </a:p>
          <a:p>
            <a:r>
              <a:rPr lang="en-IN" sz="2400" dirty="0" smtClean="0">
                <a:latin typeface="Bahnschrift Light SemiCondensed" panose="020B0502040204020203" pitchFamily="34" charset="0"/>
              </a:rPr>
              <a:t>Connecting the backend to the frontend and ensuring in tune data flow.</a:t>
            </a:r>
          </a:p>
          <a:p>
            <a:endParaRPr lang="en-IN" sz="2400" dirty="0">
              <a:latin typeface="Bahnschrift Light SemiCondensed" panose="020B0502040204020203" pitchFamily="34" charset="0"/>
            </a:endParaRPr>
          </a:p>
          <a:p>
            <a:r>
              <a:rPr lang="en-IN" sz="2400" dirty="0" smtClean="0">
                <a:latin typeface="Bahnschrift Light SemiCondensed" panose="020B0502040204020203" pitchFamily="34" charset="0"/>
              </a:rPr>
              <a:t>Establishing precise accuracy for each predictive models for better results.</a:t>
            </a:r>
          </a:p>
          <a:p>
            <a:endParaRPr lang="en-IN" sz="2400" dirty="0">
              <a:latin typeface="Bahnschrift Light SemiCondensed" panose="020B0502040204020203" pitchFamily="34" charset="0"/>
            </a:endParaRPr>
          </a:p>
          <a:p>
            <a:r>
              <a:rPr lang="en-IN" sz="2400" dirty="0" smtClean="0">
                <a:latin typeface="Bahnschrift Light SemiCondensed" panose="020B0502040204020203" pitchFamily="34" charset="0"/>
              </a:rPr>
              <a:t>Training CNN models under limited set of system configuration.</a:t>
            </a:r>
            <a:endParaRPr lang="en-IN" sz="2400" dirty="0">
              <a:latin typeface="Bahnschrift Light Semi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1" r="6124"/>
          <a:stretch/>
        </p:blipFill>
        <p:spPr>
          <a:xfrm>
            <a:off x="0" y="0"/>
            <a:ext cx="4636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1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698" y="372555"/>
            <a:ext cx="2560455" cy="970061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latin typeface="Bahnschrift Light SemiCondensed" panose="020B0502040204020203" pitchFamily="34" charset="0"/>
              </a:rPr>
              <a:t>Impacts</a:t>
            </a:r>
            <a:endParaRPr lang="en-IN" sz="60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602" y="1342616"/>
            <a:ext cx="6773033" cy="5186994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Bahnschrift Light SemiCondensed" panose="020B0502040204020203" pitchFamily="34" charset="0"/>
              </a:rPr>
              <a:t>Quick diagnosis of suspected diseases.</a:t>
            </a:r>
          </a:p>
          <a:p>
            <a:pPr marL="0" indent="0">
              <a:buNone/>
            </a:pPr>
            <a:endParaRPr lang="en-IN" sz="2400" dirty="0" smtClean="0">
              <a:latin typeface="Bahnschrift Light SemiCondensed" panose="020B0502040204020203" pitchFamily="34" charset="0"/>
            </a:endParaRPr>
          </a:p>
          <a:p>
            <a:r>
              <a:rPr lang="en-IN" sz="2400" dirty="0" smtClean="0">
                <a:latin typeface="Bahnschrift Light SemiCondensed" panose="020B0502040204020203" pitchFamily="34" charset="0"/>
              </a:rPr>
              <a:t>An AI assistant for both medical practitioners of any experience level.</a:t>
            </a:r>
          </a:p>
          <a:p>
            <a:pPr marL="0" indent="0">
              <a:buNone/>
            </a:pPr>
            <a:endParaRPr lang="en-IN" sz="2400" dirty="0" smtClean="0">
              <a:latin typeface="Bahnschrift Light SemiCondensed" panose="020B0502040204020203" pitchFamily="34" charset="0"/>
            </a:endParaRPr>
          </a:p>
          <a:p>
            <a:r>
              <a:rPr lang="en-IN" sz="2400" dirty="0" smtClean="0">
                <a:latin typeface="Bahnschrift Light SemiCondensed" panose="020B0502040204020203" pitchFamily="34" charset="0"/>
              </a:rPr>
              <a:t>One stop solution, integrated within the hospital premises.</a:t>
            </a:r>
          </a:p>
          <a:p>
            <a:pPr marL="0" indent="0">
              <a:buNone/>
            </a:pPr>
            <a:endParaRPr lang="en-IN" sz="2400" dirty="0" smtClean="0">
              <a:latin typeface="Bahnschrift Light SemiCondensed" panose="020B0502040204020203" pitchFamily="34" charset="0"/>
            </a:endParaRPr>
          </a:p>
          <a:p>
            <a:r>
              <a:rPr lang="en-IN" sz="2400" dirty="0" smtClean="0">
                <a:latin typeface="Bahnschrift Light SemiCondensed" panose="020B0502040204020203" pitchFamily="34" charset="0"/>
              </a:rPr>
              <a:t>Reduced human labour during surge in demand.</a:t>
            </a:r>
          </a:p>
          <a:p>
            <a:pPr marL="0" indent="0">
              <a:buNone/>
            </a:pPr>
            <a:endParaRPr lang="en-IN" sz="2400" dirty="0" smtClean="0">
              <a:latin typeface="Bahnschrift Light SemiCondensed" panose="020B0502040204020203" pitchFamily="34" charset="0"/>
            </a:endParaRPr>
          </a:p>
          <a:p>
            <a:r>
              <a:rPr lang="en-IN" sz="2400" dirty="0" smtClean="0">
                <a:latin typeface="Bahnschrift Light SemiCondensed" panose="020B0502040204020203" pitchFamily="34" charset="0"/>
              </a:rPr>
              <a:t>Integrate two fast paced domains for easy and reliable human usage</a:t>
            </a:r>
            <a:r>
              <a:rPr lang="en-IN" dirty="0" smtClean="0">
                <a:latin typeface="Bahnschrift Light SemiCondensed" panose="020B0502040204020203" pitchFamily="34" charset="0"/>
              </a:rPr>
              <a:t>.  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0988" b="-59"/>
          <a:stretch/>
        </p:blipFill>
        <p:spPr>
          <a:xfrm>
            <a:off x="7429500" y="0"/>
            <a:ext cx="4762500" cy="68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3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529" y="348942"/>
            <a:ext cx="6215358" cy="759668"/>
          </a:xfrm>
        </p:spPr>
        <p:txBody>
          <a:bodyPr>
            <a:normAutofit fontScale="90000"/>
          </a:bodyPr>
          <a:lstStyle/>
          <a:p>
            <a:pPr lvl="0"/>
            <a:r>
              <a:rPr lang="en-US" sz="6000" b="1" dirty="0">
                <a:latin typeface="Bahnschrift Light SemiCondensed" panose="020B0502040204020203" pitchFamily="34" charset="0"/>
              </a:rPr>
              <a:t>Future Scope of Work</a:t>
            </a:r>
            <a:endParaRPr lang="en-IN" sz="60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7456" y="1448474"/>
            <a:ext cx="6749430" cy="5114167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Bahnschrift Light SemiCondensed" panose="020B0502040204020203" pitchFamily="34" charset="0"/>
              </a:rPr>
              <a:t>Make use of Big Data generated by the disease prediction model to suggest Pharmaceutical Industries important drugs and their requirements in the market.</a:t>
            </a:r>
          </a:p>
          <a:p>
            <a:pPr marL="0" indent="0">
              <a:buNone/>
            </a:pPr>
            <a:endParaRPr lang="en-IN" sz="2400" dirty="0" smtClean="0">
              <a:latin typeface="Bahnschrift Light SemiCondensed" panose="020B0502040204020203" pitchFamily="34" charset="0"/>
            </a:endParaRPr>
          </a:p>
          <a:p>
            <a:r>
              <a:rPr lang="en-IN" sz="2400" dirty="0" smtClean="0">
                <a:latin typeface="Bahnschrift Light SemiCondensed" panose="020B0502040204020203" pitchFamily="34" charset="0"/>
              </a:rPr>
              <a:t>Including Optical Character Recognition for the processing of prescriptions.</a:t>
            </a:r>
          </a:p>
          <a:p>
            <a:pPr marL="0" indent="0">
              <a:buNone/>
            </a:pPr>
            <a:endParaRPr lang="en-IN" sz="2400" dirty="0" smtClean="0">
              <a:latin typeface="Bahnschrift Light SemiCondensed" panose="020B0502040204020203" pitchFamily="34" charset="0"/>
            </a:endParaRPr>
          </a:p>
          <a:p>
            <a:r>
              <a:rPr lang="en-IN" sz="2400" dirty="0" smtClean="0">
                <a:latin typeface="Bahnschrift Light SemiCondensed" panose="020B0502040204020203" pitchFamily="34" charset="0"/>
              </a:rPr>
              <a:t>Include a user management system to track down any updates in the model or reporting outliers. </a:t>
            </a:r>
          </a:p>
          <a:p>
            <a:pPr marL="0" indent="0">
              <a:buNone/>
            </a:pPr>
            <a:endParaRPr lang="en-IN" sz="2400" dirty="0" smtClean="0">
              <a:latin typeface="Bahnschrift Light SemiCondensed" panose="020B0502040204020203" pitchFamily="34" charset="0"/>
            </a:endParaRPr>
          </a:p>
          <a:p>
            <a:r>
              <a:rPr lang="en-IN" sz="2400" dirty="0" smtClean="0">
                <a:latin typeface="Bahnschrift Light SemiCondensed" panose="020B0502040204020203" pitchFamily="34" charset="0"/>
              </a:rPr>
              <a:t>Keep track of patient’s medical history to assist doctors with a specific patient-centric treatment. </a:t>
            </a:r>
            <a:endParaRPr lang="en-IN" sz="2400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5" t="-121" r="21509" b="121"/>
          <a:stretch/>
        </p:blipFill>
        <p:spPr>
          <a:xfrm>
            <a:off x="-1" y="0"/>
            <a:ext cx="4822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3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790" y="26066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 smtClean="0">
                <a:latin typeface="Bahnschrift Light SemiCondensed" panose="020B0502040204020203" pitchFamily="34" charset="0"/>
              </a:rPr>
              <a:t>Thank You</a:t>
            </a:r>
            <a:endParaRPr lang="en-IN" sz="8000" b="1" dirty="0">
              <a:latin typeface="Bahnschrift Light Semi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4" y="6150803"/>
            <a:ext cx="1511939" cy="707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252" y="5969191"/>
            <a:ext cx="109737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4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436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 Light SemiCondensed</vt:lpstr>
      <vt:lpstr>Calibri</vt:lpstr>
      <vt:lpstr>Calibri Light</vt:lpstr>
      <vt:lpstr>Office Theme</vt:lpstr>
      <vt:lpstr>PRAESCRIPTIO</vt:lpstr>
      <vt:lpstr>Problem Statement</vt:lpstr>
      <vt:lpstr>Solution </vt:lpstr>
      <vt:lpstr>Implementation</vt:lpstr>
      <vt:lpstr>Features</vt:lpstr>
      <vt:lpstr>Challenges</vt:lpstr>
      <vt:lpstr>Impacts</vt:lpstr>
      <vt:lpstr>Future Scope of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PRAESCRIPTIO</dc:title>
  <dc:creator>Microsoft account</dc:creator>
  <cp:lastModifiedBy>Microsoft account</cp:lastModifiedBy>
  <cp:revision>51</cp:revision>
  <dcterms:created xsi:type="dcterms:W3CDTF">2022-04-01T02:32:54Z</dcterms:created>
  <dcterms:modified xsi:type="dcterms:W3CDTF">2022-06-10T07:01:45Z</dcterms:modified>
</cp:coreProperties>
</file>