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0"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101760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320657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965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2407888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2114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1202959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448593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165890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213915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C9F05-F541-442A-9CA2-290A273E57A9}"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181683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2C9F05-F541-442A-9CA2-290A273E57A9}"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38217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2C9F05-F541-442A-9CA2-290A273E57A9}" type="datetimeFigureOut">
              <a:rPr lang="en-IN" smtClean="0"/>
              <a:t>17-12-2020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129396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2C9F05-F541-442A-9CA2-290A273E57A9}" type="datetimeFigureOut">
              <a:rPr lang="en-IN" smtClean="0"/>
              <a:t>17-12-2020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129993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2C9F05-F541-442A-9CA2-290A273E57A9}" type="datetimeFigureOut">
              <a:rPr lang="en-IN" smtClean="0"/>
              <a:t>17-12-2020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252222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2C9F05-F541-442A-9CA2-290A273E57A9}"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381045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C9F05-F541-442A-9CA2-290A273E57A9}"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95C7FF-CC7A-4B83-98EA-93B369EE3B3A}" type="slidenum">
              <a:rPr lang="en-IN" smtClean="0"/>
              <a:t>‹#›</a:t>
            </a:fld>
            <a:endParaRPr lang="en-IN"/>
          </a:p>
        </p:txBody>
      </p:sp>
    </p:spTree>
    <p:extLst>
      <p:ext uri="{BB962C8B-B14F-4D97-AF65-F5344CB8AC3E}">
        <p14:creationId xmlns:p14="http://schemas.microsoft.com/office/powerpoint/2010/main" val="249592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2C9F05-F541-442A-9CA2-290A273E57A9}" type="datetimeFigureOut">
              <a:rPr lang="en-IN" smtClean="0"/>
              <a:t>17-12-2020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95C7FF-CC7A-4B83-98EA-93B369EE3B3A}" type="slidenum">
              <a:rPr lang="en-IN" smtClean="0"/>
              <a:t>‹#›</a:t>
            </a:fld>
            <a:endParaRPr lang="en-IN"/>
          </a:p>
        </p:txBody>
      </p:sp>
    </p:spTree>
    <p:extLst>
      <p:ext uri="{BB962C8B-B14F-4D97-AF65-F5344CB8AC3E}">
        <p14:creationId xmlns:p14="http://schemas.microsoft.com/office/powerpoint/2010/main" val="21858858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EF99B4-8FA8-4EDE-BE1F-BCD5E5BD3E65}"/>
              </a:ext>
            </a:extLst>
          </p:cNvPr>
          <p:cNvSpPr/>
          <p:nvPr/>
        </p:nvSpPr>
        <p:spPr>
          <a:xfrm>
            <a:off x="3892586" y="186035"/>
            <a:ext cx="406393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Color Switch</a:t>
            </a:r>
          </a:p>
        </p:txBody>
      </p:sp>
      <p:sp>
        <p:nvSpPr>
          <p:cNvPr id="4" name="Rectangle 3">
            <a:extLst>
              <a:ext uri="{FF2B5EF4-FFF2-40B4-BE49-F238E27FC236}">
                <a16:creationId xmlns:a16="http://schemas.microsoft.com/office/drawing/2014/main" id="{E714059E-E105-4EC0-AC8B-A1A6FDB16D93}"/>
              </a:ext>
            </a:extLst>
          </p:cNvPr>
          <p:cNvSpPr/>
          <p:nvPr/>
        </p:nvSpPr>
        <p:spPr>
          <a:xfrm>
            <a:off x="1611016" y="1109365"/>
            <a:ext cx="8322279" cy="738664"/>
          </a:xfrm>
          <a:prstGeom prst="rect">
            <a:avLst/>
          </a:prstGeom>
          <a:noFill/>
        </p:spPr>
        <p:txBody>
          <a:bodyPr wrap="squar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Ayushi Jain 2019031</a:t>
            </a:r>
            <a:br>
              <a:rPr lang="en-US" sz="1400" b="0" cap="none" spc="0" dirty="0">
                <a:ln w="0"/>
                <a:solidFill>
                  <a:schemeClr val="tx1"/>
                </a:solidFill>
                <a:effectLst>
                  <a:outerShdw blurRad="38100" dist="19050" dir="2700000" algn="tl" rotWithShape="0">
                    <a:schemeClr val="dk1">
                      <a:alpha val="40000"/>
                    </a:schemeClr>
                  </a:outerShdw>
                </a:effectLst>
              </a:rPr>
            </a:br>
            <a:r>
              <a:rPr lang="en-US" sz="1400" b="0" cap="none" spc="0" dirty="0">
                <a:ln w="0"/>
                <a:solidFill>
                  <a:schemeClr val="tx1"/>
                </a:solidFill>
                <a:effectLst>
                  <a:outerShdw blurRad="38100" dist="19050" dir="2700000" algn="tl" rotWithShape="0">
                    <a:schemeClr val="dk1">
                      <a:alpha val="40000"/>
                    </a:schemeClr>
                  </a:outerShdw>
                </a:effectLst>
              </a:rPr>
              <a:t>Kesar Shrivastava 2019051</a:t>
            </a:r>
          </a:p>
          <a:p>
            <a:pPr algn="ctr"/>
            <a:r>
              <a:rPr lang="en-US" sz="1400" dirty="0">
                <a:ln w="0"/>
                <a:solidFill>
                  <a:srgbClr val="FF0000"/>
                </a:solidFill>
                <a:effectLst>
                  <a:outerShdw blurRad="38100" dist="19050" dir="2700000" algn="tl" rotWithShape="0">
                    <a:schemeClr val="dk1">
                      <a:alpha val="40000"/>
                    </a:schemeClr>
                  </a:outerShdw>
                </a:effectLst>
              </a:rPr>
              <a:t>Press</a:t>
            </a:r>
            <a:r>
              <a:rPr lang="en-US" sz="1400" dirty="0">
                <a:ln w="0"/>
                <a:effectLst>
                  <a:outerShdw blurRad="38100" dist="19050" dir="2700000" algn="tl" rotWithShape="0">
                    <a:schemeClr val="dk1">
                      <a:alpha val="40000"/>
                    </a:schemeClr>
                  </a:outerShdw>
                </a:effectLst>
              </a:rPr>
              <a:t>, </a:t>
            </a:r>
            <a:r>
              <a:rPr lang="en-US" sz="1400" dirty="0">
                <a:ln w="0"/>
                <a:solidFill>
                  <a:srgbClr val="0070C0"/>
                </a:solidFill>
                <a:effectLst>
                  <a:outerShdw blurRad="38100" dist="19050" dir="2700000" algn="tl" rotWithShape="0">
                    <a:schemeClr val="dk1">
                      <a:alpha val="40000"/>
                    </a:schemeClr>
                  </a:outerShdw>
                </a:effectLst>
              </a:rPr>
              <a:t>Press</a:t>
            </a:r>
            <a:r>
              <a:rPr lang="en-US" sz="1400" dirty="0">
                <a:ln w="0"/>
                <a:effectLst>
                  <a:outerShdw blurRad="38100" dist="19050" dir="2700000" algn="tl" rotWithShape="0">
                    <a:schemeClr val="dk1">
                      <a:alpha val="40000"/>
                    </a:schemeClr>
                  </a:outerShdw>
                </a:effectLst>
              </a:rPr>
              <a:t>, </a:t>
            </a:r>
            <a:r>
              <a:rPr lang="en-US" sz="1400" dirty="0">
                <a:ln w="0"/>
                <a:solidFill>
                  <a:schemeClr val="accent2">
                    <a:lumMod val="75000"/>
                  </a:schemeClr>
                </a:solidFill>
                <a:effectLst>
                  <a:outerShdw blurRad="38100" dist="19050" dir="2700000" algn="tl" rotWithShape="0">
                    <a:schemeClr val="dk1">
                      <a:alpha val="40000"/>
                    </a:schemeClr>
                  </a:outerShdw>
                </a:effectLst>
              </a:rPr>
              <a:t>Press</a:t>
            </a:r>
            <a:r>
              <a:rPr lang="en-US" sz="1400" dirty="0">
                <a:ln w="0"/>
                <a:effectLst>
                  <a:outerShdw blurRad="38100" dist="19050" dir="2700000" algn="tl" rotWithShape="0">
                    <a:schemeClr val="dk1">
                      <a:alpha val="40000"/>
                    </a:schemeClr>
                  </a:outerShdw>
                </a:effectLst>
              </a:rPr>
              <a:t> </a:t>
            </a:r>
            <a:r>
              <a:rPr lang="en-US" sz="1400" dirty="0">
                <a:ln w="0"/>
                <a:solidFill>
                  <a:srgbClr val="FFFF00"/>
                </a:solidFill>
                <a:effectLst>
                  <a:outerShdw blurRad="38100" dist="19050" dir="2700000" algn="tl" rotWithShape="0">
                    <a:schemeClr val="dk1">
                      <a:alpha val="40000"/>
                    </a:schemeClr>
                  </a:outerShdw>
                </a:effectLst>
              </a:rPr>
              <a:t>to get </a:t>
            </a:r>
            <a:r>
              <a:rPr lang="en-US" sz="1400" dirty="0">
                <a:ln w="0"/>
                <a:effectLst>
                  <a:outerShdw blurRad="38100" dist="19050" dir="2700000" algn="tl" rotWithShape="0">
                    <a:schemeClr val="dk1">
                      <a:alpha val="40000"/>
                    </a:schemeClr>
                  </a:outerShdw>
                </a:effectLst>
              </a:rPr>
              <a:t>the ball through your color…</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83F55D6D-D337-486B-9AF1-9FEE069D799D}"/>
              </a:ext>
            </a:extLst>
          </p:cNvPr>
          <p:cNvSpPr/>
          <p:nvPr/>
        </p:nvSpPr>
        <p:spPr>
          <a:xfrm>
            <a:off x="550771" y="2032695"/>
            <a:ext cx="392767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Implementation details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7AEBDD99-7871-4C7A-987B-84D89E23EFF2}"/>
              </a:ext>
            </a:extLst>
          </p:cNvPr>
          <p:cNvSpPr txBox="1"/>
          <p:nvPr/>
        </p:nvSpPr>
        <p:spPr>
          <a:xfrm>
            <a:off x="638180" y="2184380"/>
            <a:ext cx="10267950"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BAFCA7EF-71E7-40B8-9DD1-633BFABBFE05}"/>
              </a:ext>
            </a:extLst>
          </p:cNvPr>
          <p:cNvSpPr txBox="1"/>
          <p:nvPr/>
        </p:nvSpPr>
        <p:spPr>
          <a:xfrm>
            <a:off x="790578" y="2555915"/>
            <a:ext cx="1026795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There are four colors in the game: Red, Blue, Yellow, Green</a:t>
            </a:r>
          </a:p>
          <a:p>
            <a:pPr marL="285750" indent="-285750">
              <a:buFont typeface="Arial" panose="020B0604020202020204" pitchFamily="34" charset="0"/>
              <a:buChar char="•"/>
            </a:pPr>
            <a:r>
              <a:rPr lang="en-US" dirty="0"/>
              <a:t>Once an obstacle is passed it is no longer relevant to the game.</a:t>
            </a:r>
          </a:p>
          <a:p>
            <a:pPr marL="285750" indent="-285750">
              <a:buFont typeface="Arial" panose="020B0604020202020204" pitchFamily="34" charset="0"/>
              <a:buChar char="•"/>
            </a:pPr>
            <a:r>
              <a:rPr lang="en-US" dirty="0"/>
              <a:t>If the score is more than one then only the game can be restored.</a:t>
            </a:r>
          </a:p>
          <a:p>
            <a:pPr marL="285750" indent="-285750">
              <a:buFont typeface="Arial" panose="020B0604020202020204" pitchFamily="34" charset="0"/>
              <a:buChar char="•"/>
            </a:pPr>
            <a:r>
              <a:rPr lang="en-US" dirty="0"/>
              <a:t>Without quirks, it proceeds as long as the ball strikes the obstacles the same color.</a:t>
            </a:r>
          </a:p>
          <a:p>
            <a:pPr marL="285750" indent="-285750">
              <a:buFont typeface="Arial" panose="020B0604020202020204" pitchFamily="34" charset="0"/>
              <a:buChar char="•"/>
            </a:pPr>
            <a:r>
              <a:rPr lang="en-US" dirty="0"/>
              <a:t>The question mark on the main screen shows the producers.</a:t>
            </a:r>
          </a:p>
          <a:p>
            <a:pPr marL="285750" indent="-285750">
              <a:buFont typeface="Arial" panose="020B0604020202020204" pitchFamily="34" charset="0"/>
              <a:buChar char="•"/>
            </a:pPr>
            <a:r>
              <a:rPr lang="en-US" dirty="0"/>
              <a:t>When the play button is pressed after the either of the quirk buttons is pressed then that particular game play gets started.</a:t>
            </a:r>
          </a:p>
          <a:p>
            <a:pPr marL="285750" indent="-285750">
              <a:buFont typeface="Arial" panose="020B0604020202020204" pitchFamily="34" charset="0"/>
              <a:buChar char="•"/>
            </a:pPr>
            <a:r>
              <a:rPr lang="en-US" dirty="0"/>
              <a:t>The screen that comes after the game ends has a back button and on clicking the stars, one can restore the game if the restoration point criteria is met.</a:t>
            </a:r>
          </a:p>
          <a:p>
            <a:pPr marL="285750" indent="-285750">
              <a:buFont typeface="Arial" panose="020B0604020202020204" pitchFamily="34" charset="0"/>
              <a:buChar char="•"/>
            </a:pPr>
            <a:r>
              <a:rPr lang="en-US" dirty="0"/>
              <a:t>The pause button in the gameplay screen shows a dialog box where there are three options to resume the game, save the game and exit the game.</a:t>
            </a:r>
          </a:p>
          <a:p>
            <a:pPr marL="285750" indent="-285750">
              <a:buFont typeface="Arial" panose="020B0604020202020204" pitchFamily="34" charset="0"/>
              <a:buChar char="•"/>
            </a:pPr>
            <a:r>
              <a:rPr lang="en-US" dirty="0"/>
              <a:t>The resume game button on the main page shows a list view from which a saved game can be resumed.</a:t>
            </a:r>
          </a:p>
          <a:p>
            <a:pPr marL="285750" indent="-285750">
              <a:buFont typeface="Arial" panose="020B0604020202020204" pitchFamily="34" charset="0"/>
              <a:buChar char="•"/>
            </a:pPr>
            <a:r>
              <a:rPr lang="en-US" dirty="0"/>
              <a:t>The obstacles are coded on to a pane which travels on the screen to make the game work.</a:t>
            </a:r>
          </a:p>
        </p:txBody>
      </p:sp>
    </p:spTree>
    <p:extLst>
      <p:ext uri="{BB962C8B-B14F-4D97-AF65-F5344CB8AC3E}">
        <p14:creationId xmlns:p14="http://schemas.microsoft.com/office/powerpoint/2010/main" val="31735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8A41D1-66B7-4893-9BA4-39BB236BE77C}"/>
              </a:ext>
            </a:extLst>
          </p:cNvPr>
          <p:cNvSpPr/>
          <p:nvPr/>
        </p:nvSpPr>
        <p:spPr>
          <a:xfrm>
            <a:off x="751837" y="381745"/>
            <a:ext cx="2649251"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Problems faced</a:t>
            </a:r>
          </a:p>
        </p:txBody>
      </p:sp>
      <p:sp>
        <p:nvSpPr>
          <p:cNvPr id="7" name="TextBox 6">
            <a:extLst>
              <a:ext uri="{FF2B5EF4-FFF2-40B4-BE49-F238E27FC236}">
                <a16:creationId xmlns:a16="http://schemas.microsoft.com/office/drawing/2014/main" id="{5F2A9CBB-C912-43D4-A7B2-D43533973BC1}"/>
              </a:ext>
            </a:extLst>
          </p:cNvPr>
          <p:cNvSpPr txBox="1"/>
          <p:nvPr/>
        </p:nvSpPr>
        <p:spPr>
          <a:xfrm>
            <a:off x="751837" y="945595"/>
            <a:ext cx="102679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Serialization</a:t>
            </a:r>
            <a:r>
              <a:rPr lang="en-IN" dirty="0"/>
              <a:t> as the JavaFX components are not serializable</a:t>
            </a:r>
          </a:p>
          <a:p>
            <a:pPr marL="285750" indent="-285750">
              <a:buFont typeface="Arial" panose="020B0604020202020204" pitchFamily="34" charset="0"/>
              <a:buChar char="•"/>
            </a:pPr>
            <a:r>
              <a:rPr lang="en-IN" dirty="0"/>
              <a:t>Condition for the ball collision</a:t>
            </a:r>
          </a:p>
          <a:p>
            <a:pPr marL="285750" indent="-285750">
              <a:buFont typeface="Arial" panose="020B0604020202020204" pitchFamily="34" charset="0"/>
              <a:buChar char="•"/>
            </a:pPr>
            <a:r>
              <a:rPr lang="en-IN" dirty="0"/>
              <a:t>Adding music to the game</a:t>
            </a:r>
          </a:p>
          <a:p>
            <a:pPr marL="285750" indent="-285750">
              <a:buFont typeface="Arial" panose="020B0604020202020204" pitchFamily="34" charset="0"/>
              <a:buChar char="•"/>
            </a:pPr>
            <a:r>
              <a:rPr lang="en-IN" dirty="0"/>
              <a:t>Pausing the game</a:t>
            </a:r>
            <a:endParaRPr lang="en-US" dirty="0"/>
          </a:p>
        </p:txBody>
      </p:sp>
      <p:sp>
        <p:nvSpPr>
          <p:cNvPr id="8" name="Rectangle 7">
            <a:extLst>
              <a:ext uri="{FF2B5EF4-FFF2-40B4-BE49-F238E27FC236}">
                <a16:creationId xmlns:a16="http://schemas.microsoft.com/office/drawing/2014/main" id="{6A5DCF1D-CE63-428D-8560-502CF4E00256}"/>
              </a:ext>
            </a:extLst>
          </p:cNvPr>
          <p:cNvSpPr/>
          <p:nvPr/>
        </p:nvSpPr>
        <p:spPr>
          <a:xfrm>
            <a:off x="645854" y="2297044"/>
            <a:ext cx="4004622"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Corresponding solutions</a:t>
            </a:r>
          </a:p>
        </p:txBody>
      </p:sp>
      <p:sp>
        <p:nvSpPr>
          <p:cNvPr id="9" name="TextBox 8">
            <a:extLst>
              <a:ext uri="{FF2B5EF4-FFF2-40B4-BE49-F238E27FC236}">
                <a16:creationId xmlns:a16="http://schemas.microsoft.com/office/drawing/2014/main" id="{077B780D-2EC9-49FB-BCF4-1E18CA18AC9A}"/>
              </a:ext>
            </a:extLst>
          </p:cNvPr>
          <p:cNvSpPr txBox="1"/>
          <p:nvPr/>
        </p:nvSpPr>
        <p:spPr>
          <a:xfrm>
            <a:off x="751837" y="2948804"/>
            <a:ext cx="1026795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attributes of JavaFX components was converted to serializable type and then serialized or they were initialized in some function.</a:t>
            </a:r>
          </a:p>
          <a:p>
            <a:pPr marL="285750" indent="-285750">
              <a:buFont typeface="Arial" panose="020B0604020202020204" pitchFamily="34" charset="0"/>
              <a:buChar char="•"/>
            </a:pPr>
            <a:r>
              <a:rPr lang="en-US" dirty="0"/>
              <a:t>Instead of using the </a:t>
            </a:r>
            <a:r>
              <a:rPr lang="en-US" dirty="0" err="1"/>
              <a:t>getBounds</a:t>
            </a:r>
            <a:r>
              <a:rPr lang="en-US" dirty="0"/>
              <a:t> function that returns Bounds, </a:t>
            </a:r>
            <a:r>
              <a:rPr lang="en-US" dirty="0" err="1"/>
              <a:t>Shape.intersect</a:t>
            </a:r>
            <a:r>
              <a:rPr lang="en-US" dirty="0"/>
              <a:t> function was used to get a better accuracy than the former</a:t>
            </a:r>
          </a:p>
          <a:p>
            <a:pPr marL="285750" indent="-285750">
              <a:buFont typeface="Arial" panose="020B0604020202020204" pitchFamily="34" charset="0"/>
              <a:buChar char="•"/>
            </a:pPr>
            <a:r>
              <a:rPr lang="en-US" dirty="0" err="1"/>
              <a:t>javafx.media</a:t>
            </a:r>
            <a:r>
              <a:rPr lang="en-US" dirty="0"/>
              <a:t> was added to the </a:t>
            </a:r>
            <a:r>
              <a:rPr lang="en-US" dirty="0" err="1"/>
              <a:t>vm</a:t>
            </a:r>
            <a:r>
              <a:rPr lang="en-US" dirty="0"/>
              <a:t> configuration of the project</a:t>
            </a:r>
          </a:p>
          <a:p>
            <a:pPr marL="285750" indent="-285750">
              <a:buFont typeface="Arial" panose="020B0604020202020204" pitchFamily="34" charset="0"/>
              <a:buChar char="•"/>
            </a:pPr>
            <a:r>
              <a:rPr lang="en-US" dirty="0" err="1"/>
              <a:t>Iterable</a:t>
            </a:r>
            <a:r>
              <a:rPr lang="en-US" dirty="0"/>
              <a:t> design pattern used, used HashSet</a:t>
            </a:r>
          </a:p>
        </p:txBody>
      </p:sp>
      <p:sp>
        <p:nvSpPr>
          <p:cNvPr id="10" name="Rectangle 9">
            <a:extLst>
              <a:ext uri="{FF2B5EF4-FFF2-40B4-BE49-F238E27FC236}">
                <a16:creationId xmlns:a16="http://schemas.microsoft.com/office/drawing/2014/main" id="{3EE5AD4E-CB1A-4D8A-BC0F-54171B9BF150}"/>
              </a:ext>
            </a:extLst>
          </p:cNvPr>
          <p:cNvSpPr/>
          <p:nvPr/>
        </p:nvSpPr>
        <p:spPr>
          <a:xfrm>
            <a:off x="645854" y="4831670"/>
            <a:ext cx="4474303"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Some design patterns used</a:t>
            </a:r>
          </a:p>
        </p:txBody>
      </p:sp>
      <p:sp>
        <p:nvSpPr>
          <p:cNvPr id="11" name="TextBox 10">
            <a:extLst>
              <a:ext uri="{FF2B5EF4-FFF2-40B4-BE49-F238E27FC236}">
                <a16:creationId xmlns:a16="http://schemas.microsoft.com/office/drawing/2014/main" id="{DCF8B052-188F-400F-A1EA-72BB48ADC913}"/>
              </a:ext>
            </a:extLst>
          </p:cNvPr>
          <p:cNvSpPr txBox="1"/>
          <p:nvPr/>
        </p:nvSpPr>
        <p:spPr>
          <a:xfrm>
            <a:off x="751837" y="5380672"/>
            <a:ext cx="102679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Singleton: for current active obstacle</a:t>
            </a:r>
          </a:p>
          <a:p>
            <a:pPr marL="285750" indent="-285750">
              <a:buFont typeface="Arial" panose="020B0604020202020204" pitchFamily="34" charset="0"/>
              <a:buChar char="•"/>
            </a:pPr>
            <a:r>
              <a:rPr lang="en-US" dirty="0"/>
              <a:t>Iterator: to manage list of obstacle panes</a:t>
            </a:r>
          </a:p>
          <a:p>
            <a:pPr marL="285750" indent="-285750">
              <a:buFont typeface="Arial" panose="020B0604020202020204" pitchFamily="34" charset="0"/>
              <a:buChar char="•"/>
            </a:pPr>
            <a:r>
              <a:rPr lang="en-US" dirty="0"/>
              <a:t>Chain of responsibility: for navigation</a:t>
            </a:r>
          </a:p>
          <a:p>
            <a:pPr marL="285750" indent="-285750">
              <a:buFont typeface="Arial" panose="020B0604020202020204" pitchFamily="34" charset="0"/>
              <a:buChar char="•"/>
            </a:pPr>
            <a:r>
              <a:rPr lang="en-US" dirty="0"/>
              <a:t>Façade: Interface for all obstacles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58276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B2F5E-2446-4124-9C1F-48D7829C2C82}"/>
              </a:ext>
            </a:extLst>
          </p:cNvPr>
          <p:cNvSpPr/>
          <p:nvPr/>
        </p:nvSpPr>
        <p:spPr>
          <a:xfrm>
            <a:off x="3372414" y="186035"/>
            <a:ext cx="5104282" cy="861774"/>
          </a:xfrm>
          <a:prstGeom prst="rect">
            <a:avLst/>
          </a:prstGeom>
          <a:noFill/>
        </p:spPr>
        <p:txBody>
          <a:bodyPr wrap="none" lIns="91440" tIns="45720" rIns="91440" bIns="45720">
            <a:spAutoFit/>
          </a:bodyPr>
          <a:lstStyle/>
          <a:p>
            <a:pPr algn="ctr"/>
            <a:r>
              <a:rPr lang="en-US" sz="5000" dirty="0">
                <a:ln w="0"/>
                <a:effectLst>
                  <a:outerShdw blurRad="38100" dist="19050" dir="2700000" algn="tl" rotWithShape="0">
                    <a:schemeClr val="dk1">
                      <a:alpha val="40000"/>
                    </a:schemeClr>
                  </a:outerShdw>
                </a:effectLst>
              </a:rPr>
              <a:t>Individual Efforts</a:t>
            </a:r>
            <a:endParaRPr lang="en-US" sz="5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046A892E-50E0-4A29-9E8E-51CCF23A1C04}"/>
              </a:ext>
            </a:extLst>
          </p:cNvPr>
          <p:cNvSpPr/>
          <p:nvPr/>
        </p:nvSpPr>
        <p:spPr>
          <a:xfrm>
            <a:off x="818393" y="1047809"/>
            <a:ext cx="1963679"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Ayushi Jain</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11AC580F-E5C6-4CB0-80EE-6E63A337A3D9}"/>
              </a:ext>
            </a:extLst>
          </p:cNvPr>
          <p:cNvSpPr/>
          <p:nvPr/>
        </p:nvSpPr>
        <p:spPr>
          <a:xfrm>
            <a:off x="721260" y="3819584"/>
            <a:ext cx="297709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Kesar Shrivastava</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171643A5-A724-4A29-A106-EDDC1A371516}"/>
              </a:ext>
            </a:extLst>
          </p:cNvPr>
          <p:cNvSpPr txBox="1"/>
          <p:nvPr/>
        </p:nvSpPr>
        <p:spPr>
          <a:xfrm>
            <a:off x="818393" y="1674674"/>
            <a:ext cx="102679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Serialization and Deserialization</a:t>
            </a:r>
          </a:p>
          <a:p>
            <a:pPr marL="285750" indent="-285750">
              <a:buFont typeface="Arial" panose="020B0604020202020204" pitchFamily="34" charset="0"/>
              <a:buChar char="•"/>
            </a:pPr>
            <a:r>
              <a:rPr lang="en-US" dirty="0"/>
              <a:t>Screen navigation</a:t>
            </a:r>
          </a:p>
          <a:p>
            <a:pPr marL="285750" indent="-285750">
              <a:buFont typeface="Arial" panose="020B0604020202020204" pitchFamily="34" charset="0"/>
              <a:buChar char="•"/>
            </a:pPr>
            <a:r>
              <a:rPr lang="en-US" dirty="0"/>
              <a:t>Restoration of game with points</a:t>
            </a:r>
          </a:p>
          <a:p>
            <a:pPr marL="285750" indent="-285750">
              <a:buFont typeface="Arial" panose="020B0604020202020204" pitchFamily="34" charset="0"/>
              <a:buChar char="•"/>
            </a:pPr>
            <a:r>
              <a:rPr lang="en-US" dirty="0"/>
              <a:t>Rotation of square and octagon</a:t>
            </a:r>
          </a:p>
          <a:p>
            <a:pPr marL="285750" indent="-285750">
              <a:buFont typeface="Arial" panose="020B0604020202020204" pitchFamily="34" charset="0"/>
              <a:buChar char="•"/>
            </a:pPr>
            <a:r>
              <a:rPr lang="en-US" dirty="0"/>
              <a:t>Integrating code</a:t>
            </a:r>
          </a:p>
          <a:p>
            <a:pPr marL="285750" indent="-285750">
              <a:buFont typeface="Arial" panose="020B0604020202020204" pitchFamily="34" charset="0"/>
              <a:buChar char="•"/>
            </a:pPr>
            <a:r>
              <a:rPr lang="en-US" dirty="0"/>
              <a:t>Converse game mode (Quirk 2)</a:t>
            </a:r>
          </a:p>
          <a:p>
            <a:pPr marL="285750" indent="-285750">
              <a:buFont typeface="Arial" panose="020B0604020202020204" pitchFamily="34" charset="0"/>
              <a:buChar char="•"/>
            </a:pPr>
            <a:r>
              <a:rPr lang="en-US" dirty="0"/>
              <a:t>Classes and their instance variables in UML</a:t>
            </a:r>
            <a:endParaRPr lang="en-IN" dirty="0"/>
          </a:p>
        </p:txBody>
      </p:sp>
      <p:sp>
        <p:nvSpPr>
          <p:cNvPr id="6" name="TextBox 5">
            <a:extLst>
              <a:ext uri="{FF2B5EF4-FFF2-40B4-BE49-F238E27FC236}">
                <a16:creationId xmlns:a16="http://schemas.microsoft.com/office/drawing/2014/main" id="{A15192A9-8018-42FC-8C24-B7D854B8C548}"/>
              </a:ext>
            </a:extLst>
          </p:cNvPr>
          <p:cNvSpPr txBox="1"/>
          <p:nvPr/>
        </p:nvSpPr>
        <p:spPr>
          <a:xfrm>
            <a:off x="721260" y="4493835"/>
            <a:ext cx="102679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Condition for ball collision</a:t>
            </a:r>
          </a:p>
          <a:p>
            <a:pPr marL="285750" indent="-285750">
              <a:buFont typeface="Arial" panose="020B0604020202020204" pitchFamily="34" charset="0"/>
              <a:buChar char="•"/>
            </a:pPr>
            <a:r>
              <a:rPr lang="en-US" dirty="0"/>
              <a:t>Screen designing</a:t>
            </a:r>
          </a:p>
          <a:p>
            <a:pPr marL="285750" indent="-285750">
              <a:buFont typeface="Arial" panose="020B0604020202020204" pitchFamily="34" charset="0"/>
              <a:buChar char="•"/>
            </a:pPr>
            <a:r>
              <a:rPr lang="en-US" dirty="0"/>
              <a:t>Obstacles designing</a:t>
            </a:r>
          </a:p>
          <a:p>
            <a:pPr marL="285750" indent="-285750">
              <a:buFont typeface="Arial" panose="020B0604020202020204" pitchFamily="34" charset="0"/>
              <a:buChar char="•"/>
            </a:pPr>
            <a:r>
              <a:rPr lang="en-US" dirty="0"/>
              <a:t>Rotation of circle</a:t>
            </a:r>
          </a:p>
          <a:p>
            <a:pPr marL="285750" indent="-285750">
              <a:buFont typeface="Arial" panose="020B0604020202020204" pitchFamily="34" charset="0"/>
              <a:buChar char="•"/>
            </a:pPr>
            <a:r>
              <a:rPr lang="en-US" dirty="0"/>
              <a:t>Adding music</a:t>
            </a:r>
          </a:p>
          <a:p>
            <a:pPr marL="285750" indent="-285750">
              <a:buFont typeface="Arial" panose="020B0604020202020204" pitchFamily="34" charset="0"/>
              <a:buChar char="•"/>
            </a:pPr>
            <a:r>
              <a:rPr lang="en-US" dirty="0"/>
              <a:t>Firefly game mode (Quirk 1)</a:t>
            </a:r>
          </a:p>
          <a:p>
            <a:pPr marL="285750" indent="-285750">
              <a:buFont typeface="Arial" panose="020B0604020202020204" pitchFamily="34" charset="0"/>
              <a:buChar char="•"/>
            </a:pPr>
            <a:r>
              <a:rPr lang="en-US" dirty="0"/>
              <a:t>Classes relationships in UML</a:t>
            </a:r>
            <a:endParaRPr lang="en-IN" dirty="0"/>
          </a:p>
        </p:txBody>
      </p:sp>
    </p:spTree>
    <p:extLst>
      <p:ext uri="{BB962C8B-B14F-4D97-AF65-F5344CB8AC3E}">
        <p14:creationId xmlns:p14="http://schemas.microsoft.com/office/powerpoint/2010/main" val="88800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3209C3-A6B3-4118-A40F-8D80862D224C}"/>
              </a:ext>
            </a:extLst>
          </p:cNvPr>
          <p:cNvSpPr/>
          <p:nvPr/>
        </p:nvSpPr>
        <p:spPr>
          <a:xfrm>
            <a:off x="4997859" y="186035"/>
            <a:ext cx="1853392" cy="861774"/>
          </a:xfrm>
          <a:prstGeom prst="rect">
            <a:avLst/>
          </a:prstGeom>
          <a:noFill/>
        </p:spPr>
        <p:txBody>
          <a:bodyPr wrap="none" lIns="91440" tIns="45720" rIns="91440" bIns="45720">
            <a:spAutoFit/>
          </a:bodyPr>
          <a:lstStyle/>
          <a:p>
            <a:pPr algn="ctr"/>
            <a:r>
              <a:rPr lang="en-US" sz="5000" dirty="0">
                <a:ln w="0"/>
                <a:effectLst>
                  <a:outerShdw blurRad="38100" dist="19050" dir="2700000" algn="tl" rotWithShape="0">
                    <a:schemeClr val="dk1">
                      <a:alpha val="40000"/>
                    </a:schemeClr>
                  </a:outerShdw>
                </a:effectLst>
              </a:rPr>
              <a:t>Bonus</a:t>
            </a:r>
            <a:endParaRPr lang="en-US" sz="5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17020409-FC4A-49E4-90B4-516324801445}"/>
              </a:ext>
            </a:extLst>
          </p:cNvPr>
          <p:cNvSpPr/>
          <p:nvPr/>
        </p:nvSpPr>
        <p:spPr>
          <a:xfrm>
            <a:off x="603240" y="1047809"/>
            <a:ext cx="3746538"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Firefly </a:t>
            </a:r>
            <a:r>
              <a:rPr lang="en-US" sz="2800" dirty="0">
                <a:ln w="0"/>
                <a:effectLst>
                  <a:outerShdw blurRad="38100" dist="19050" dir="2700000" algn="tl" rotWithShape="0">
                    <a:schemeClr val="dk1">
                      <a:alpha val="40000"/>
                    </a:schemeClr>
                  </a:outerShdw>
                </a:effectLst>
              </a:rPr>
              <a:t>mode (Quirk 1)</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9EBE5822-858F-4CDB-A4A8-D5FCE0C57CC3}"/>
              </a:ext>
            </a:extLst>
          </p:cNvPr>
          <p:cNvSpPr txBox="1"/>
          <p:nvPr/>
        </p:nvSpPr>
        <p:spPr>
          <a:xfrm>
            <a:off x="790580" y="1571029"/>
            <a:ext cx="10267950" cy="1477328"/>
          </a:xfrm>
          <a:prstGeom prst="rect">
            <a:avLst/>
          </a:prstGeom>
          <a:noFill/>
        </p:spPr>
        <p:txBody>
          <a:bodyPr wrap="square" rtlCol="0">
            <a:spAutoFit/>
          </a:bodyPr>
          <a:lstStyle/>
          <a:p>
            <a:r>
              <a:rPr lang="en-US" dirty="0"/>
              <a:t>As the firefly is a glow-worm which produces the light chiefly in flashes, this game mode</a:t>
            </a:r>
          </a:p>
          <a:p>
            <a:r>
              <a:rPr lang="en-US" dirty="0"/>
              <a:t>is a slight variation of the firefly game mode available in the Android version.</a:t>
            </a:r>
          </a:p>
          <a:p>
            <a:r>
              <a:rPr lang="en-US" dirty="0"/>
              <a:t>There are black glows in transition which restricts the player in seeing the obstacles and </a:t>
            </a:r>
          </a:p>
          <a:p>
            <a:r>
              <a:rPr lang="en-US" dirty="0"/>
              <a:t>and the color switcher clearly, hence making it tougher than the classic game mode.</a:t>
            </a:r>
          </a:p>
          <a:p>
            <a:r>
              <a:rPr lang="en-US" dirty="0"/>
              <a:t>It is also available with the endless version. However, it can not be saved.</a:t>
            </a:r>
            <a:endParaRPr lang="en-IN" dirty="0"/>
          </a:p>
        </p:txBody>
      </p:sp>
      <p:sp>
        <p:nvSpPr>
          <p:cNvPr id="5" name="Rectangle 4">
            <a:extLst>
              <a:ext uri="{FF2B5EF4-FFF2-40B4-BE49-F238E27FC236}">
                <a16:creationId xmlns:a16="http://schemas.microsoft.com/office/drawing/2014/main" id="{9165C367-0FA2-49EA-A8FC-0DCBF587A961}"/>
              </a:ext>
            </a:extLst>
          </p:cNvPr>
          <p:cNvSpPr/>
          <p:nvPr/>
        </p:nvSpPr>
        <p:spPr>
          <a:xfrm>
            <a:off x="603240" y="3167390"/>
            <a:ext cx="4160113"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Converse</a:t>
            </a:r>
            <a:r>
              <a:rPr lang="en-US" sz="2800" b="0" cap="none" spc="0" dirty="0">
                <a:ln w="0"/>
                <a:solidFill>
                  <a:schemeClr val="tx1"/>
                </a:solidFill>
                <a:effectLst>
                  <a:outerShdw blurRad="38100" dist="19050" dir="2700000" algn="tl" rotWithShape="0">
                    <a:schemeClr val="dk1">
                      <a:alpha val="40000"/>
                    </a:schemeClr>
                  </a:outerShdw>
                </a:effectLst>
              </a:rPr>
              <a:t> </a:t>
            </a:r>
            <a:r>
              <a:rPr lang="en-US" sz="2800" dirty="0">
                <a:ln w="0"/>
                <a:effectLst>
                  <a:outerShdw blurRad="38100" dist="19050" dir="2700000" algn="tl" rotWithShape="0">
                    <a:schemeClr val="dk1">
                      <a:alpha val="40000"/>
                    </a:schemeClr>
                  </a:outerShdw>
                </a:effectLst>
              </a:rPr>
              <a:t>mode (Quirk 2)</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C30E9797-F75B-487D-B886-A8A5500D23F5}"/>
              </a:ext>
            </a:extLst>
          </p:cNvPr>
          <p:cNvSpPr txBox="1"/>
          <p:nvPr/>
        </p:nvSpPr>
        <p:spPr>
          <a:xfrm>
            <a:off x="790580" y="3690610"/>
            <a:ext cx="10267950" cy="1477328"/>
          </a:xfrm>
          <a:prstGeom prst="rect">
            <a:avLst/>
          </a:prstGeom>
          <a:noFill/>
        </p:spPr>
        <p:txBody>
          <a:bodyPr wrap="square" rtlCol="0">
            <a:spAutoFit/>
          </a:bodyPr>
          <a:lstStyle/>
          <a:p>
            <a:r>
              <a:rPr lang="en-US" dirty="0"/>
              <a:t>As the name itself suggests it is the reverse of normal gameplay. The game ends when the ball</a:t>
            </a:r>
          </a:p>
          <a:p>
            <a:r>
              <a:rPr lang="en-US" dirty="0"/>
              <a:t>strikes the obstacle with the color that is same as the color of the ball and not when it strikes some different color. It becomes confusing for the player and hence adds an extra taste to </a:t>
            </a:r>
          </a:p>
          <a:p>
            <a:r>
              <a:rPr lang="en-US" dirty="0"/>
              <a:t>the game. It makes it interesting. It works in endless game mode and this version of the game can be saved and reloaded if the player wants.</a:t>
            </a:r>
          </a:p>
        </p:txBody>
      </p:sp>
      <p:sp>
        <p:nvSpPr>
          <p:cNvPr id="8" name="Rectangle 7">
            <a:extLst>
              <a:ext uri="{FF2B5EF4-FFF2-40B4-BE49-F238E27FC236}">
                <a16:creationId xmlns:a16="http://schemas.microsoft.com/office/drawing/2014/main" id="{551FF3BC-6EEB-49D4-B5BF-2246F3813537}"/>
              </a:ext>
            </a:extLst>
          </p:cNvPr>
          <p:cNvSpPr/>
          <p:nvPr/>
        </p:nvSpPr>
        <p:spPr>
          <a:xfrm>
            <a:off x="574660" y="5167938"/>
            <a:ext cx="10778913"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Six obstacles</a:t>
            </a:r>
            <a:r>
              <a:rPr lang="en-US" sz="2800">
                <a:ln w="0"/>
                <a:effectLst>
                  <a:outerShdw blurRad="38100" dist="19050" dir="2700000" algn="tl" rotWithShape="0">
                    <a:schemeClr val="dk1">
                      <a:alpha val="40000"/>
                    </a:schemeClr>
                  </a:outerShdw>
                </a:effectLst>
              </a:rPr>
              <a:t>: </a:t>
            </a:r>
            <a:r>
              <a:rPr lang="en-US">
                <a:ln w="0"/>
                <a:effectLst>
                  <a:outerShdw blurRad="38100" dist="19050" dir="2700000" algn="tl" rotWithShape="0">
                    <a:schemeClr val="dk1">
                      <a:alpha val="40000"/>
                    </a:schemeClr>
                  </a:outerShdw>
                </a:effectLst>
              </a:rPr>
              <a:t>Circle</a:t>
            </a:r>
            <a:r>
              <a:rPr lang="en-US" dirty="0">
                <a:ln w="0"/>
                <a:effectLst>
                  <a:outerShdw blurRad="38100" dist="19050" dir="2700000" algn="tl" rotWithShape="0">
                    <a:schemeClr val="dk1">
                      <a:alpha val="40000"/>
                    </a:schemeClr>
                  </a:outerShdw>
                </a:effectLst>
              </a:rPr>
              <a:t>, Square, Octagon, Intersecting Circles, Layered Circles, Layered Squares </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A015AE07-3BB6-4181-BB0D-8FAA8819362C}"/>
              </a:ext>
            </a:extLst>
          </p:cNvPr>
          <p:cNvSpPr/>
          <p:nvPr/>
        </p:nvSpPr>
        <p:spPr>
          <a:xfrm>
            <a:off x="603240" y="5810191"/>
            <a:ext cx="10562443"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Music added: </a:t>
            </a:r>
            <a:r>
              <a:rPr lang="en-US" dirty="0">
                <a:ln w="0"/>
                <a:effectLst>
                  <a:outerShdw blurRad="38100" dist="19050" dir="2700000" algn="tl" rotWithShape="0">
                    <a:schemeClr val="dk1">
                      <a:alpha val="40000"/>
                    </a:schemeClr>
                  </a:outerShdw>
                </a:effectLst>
              </a:rPr>
              <a:t>When the ball collides the star, when the ball changes color, background music</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8454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TotalTime>
  <Words>613</Words>
  <Application>Microsoft Office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Kesar Shrivastava</dc:creator>
  <cp:lastModifiedBy>Kesar Shrivastava</cp:lastModifiedBy>
  <cp:revision>15</cp:revision>
  <dcterms:created xsi:type="dcterms:W3CDTF">2020-12-17T14:55:54Z</dcterms:created>
  <dcterms:modified xsi:type="dcterms:W3CDTF">2020-12-17T17:55:28Z</dcterms:modified>
</cp:coreProperties>
</file>