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95" r:id="rId3"/>
    <p:sldId id="297" r:id="rId4"/>
    <p:sldId id="298" r:id="rId5"/>
    <p:sldId id="299" r:id="rId6"/>
    <p:sldId id="300" r:id="rId7"/>
    <p:sldId id="304" r:id="rId8"/>
    <p:sldId id="305" r:id="rId9"/>
    <p:sldId id="306" r:id="rId10"/>
    <p:sldId id="296" r:id="rId11"/>
    <p:sldId id="294" r:id="rId12"/>
  </p:sldIdLst>
  <p:sldSz cx="9144000" cy="6858000" type="screen4x3"/>
  <p:notesSz cx="6858000" cy="9144000"/>
  <p:embeddedFontLst>
    <p:embeddedFont>
      <p:font typeface="Candara" panose="020E05020303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5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6608"/>
  </p:normalViewPr>
  <p:slideViewPr>
    <p:cSldViewPr snapToGrid="0">
      <p:cViewPr varScale="1">
        <p:scale>
          <a:sx n="82" d="100"/>
          <a:sy n="82" d="100"/>
        </p:scale>
        <p:origin x="150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989044"/>
            <a:ext cx="9022703" cy="529045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Candara"/>
                <a:ea typeface="Candara"/>
                <a:cs typeface="Candara"/>
                <a:sym typeface="Candara"/>
              </a:rPr>
              <a:t>Project Title:</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chemeClr val="tx1"/>
                </a:solidFill>
                <a:latin typeface="Candara"/>
                <a:ea typeface="Candara"/>
                <a:cs typeface="Candara"/>
                <a:sym typeface="Candara"/>
              </a:rPr>
              <a:t>HAND GESTURE RECOGNITION</a:t>
            </a:r>
            <a:endParaRPr sz="3200" b="1" i="0" u="none" strike="noStrike" cap="none" dirty="0">
              <a:solidFill>
                <a:schemeClr val="tx1"/>
              </a:solidFill>
              <a:latin typeface="Candara"/>
              <a:ea typeface="Candara"/>
              <a:cs typeface="Candara"/>
              <a:sym typeface="Candara"/>
            </a:endParaRPr>
          </a:p>
          <a:p>
            <a:pPr marL="0" marR="0" lvl="0" indent="0" algn="ctr" rtl="0">
              <a:spcBef>
                <a:spcPts val="0"/>
              </a:spcBef>
              <a:spcAft>
                <a:spcPts val="0"/>
              </a:spcAft>
              <a:buNone/>
            </a:pPr>
            <a:endParaRPr lang="en-IN" sz="3200" b="1" dirty="0">
              <a:solidFill>
                <a:srgbClr val="00151A"/>
              </a:solidFill>
            </a:endParaRPr>
          </a:p>
          <a:p>
            <a:pPr marL="0" marR="0" lvl="0" indent="0" algn="ctr" rtl="0">
              <a:spcBef>
                <a:spcPts val="0"/>
              </a:spcBef>
              <a:spcAft>
                <a:spcPts val="0"/>
              </a:spcAft>
              <a:buNone/>
            </a:pPr>
            <a:endParaRPr lang="en-IN" sz="3200" b="1" dirty="0">
              <a:solidFill>
                <a:srgbClr val="00151A"/>
              </a:solidFill>
            </a:endParaRPr>
          </a:p>
          <a:p>
            <a:pPr marL="0" marR="0" lvl="0" indent="0" algn="ctr" rtl="0">
              <a:spcBef>
                <a:spcPts val="0"/>
              </a:spcBef>
              <a:spcAft>
                <a:spcPts val="0"/>
              </a:spcAft>
              <a:buNone/>
            </a:pPr>
            <a:r>
              <a:rPr lang="en-IN" sz="3200" b="1" i="0" u="none" strike="noStrike" cap="none" dirty="0">
                <a:solidFill>
                  <a:srgbClr val="FF0000"/>
                </a:solidFill>
                <a:latin typeface="Candara"/>
                <a:ea typeface="Candara"/>
                <a:cs typeface="Candara"/>
                <a:sym typeface="Candara"/>
              </a:rPr>
              <a:t>Team Member and Roll No.</a:t>
            </a:r>
          </a:p>
          <a:p>
            <a:pPr marL="0" marR="0" lvl="0" indent="0" algn="ctr" rtl="0">
              <a:spcBef>
                <a:spcPts val="0"/>
              </a:spcBef>
              <a:spcAft>
                <a:spcPts val="0"/>
              </a:spcAft>
              <a:buNone/>
            </a:pPr>
            <a:r>
              <a:rPr lang="en-IN" sz="3200" dirty="0" err="1">
                <a:solidFill>
                  <a:srgbClr val="00151A"/>
                </a:solidFill>
                <a:latin typeface="Arial" panose="020B0604020202020204" pitchFamily="34" charset="0"/>
                <a:ea typeface="Candara"/>
                <a:cs typeface="Arial" panose="020B0604020202020204" pitchFamily="34" charset="0"/>
                <a:sym typeface="Candara"/>
              </a:rPr>
              <a:t>Ashmita</a:t>
            </a:r>
            <a:r>
              <a:rPr lang="en-IN" sz="3200" dirty="0">
                <a:solidFill>
                  <a:srgbClr val="00151A"/>
                </a:solidFill>
                <a:latin typeface="Arial" panose="020B0604020202020204" pitchFamily="34" charset="0"/>
                <a:ea typeface="Candara"/>
                <a:cs typeface="Arial" panose="020B0604020202020204" pitchFamily="34" charset="0"/>
                <a:sym typeface="Candara"/>
              </a:rPr>
              <a:t> (2210990190)</a:t>
            </a:r>
            <a:endParaRPr sz="3200" i="0" u="none" strike="noStrike" cap="none" dirty="0">
              <a:solidFill>
                <a:srgbClr val="00151A"/>
              </a:solidFill>
              <a:latin typeface="Arial" panose="020B0604020202020204" pitchFamily="34" charset="0"/>
              <a:ea typeface="Candara"/>
              <a:cs typeface="Arial" panose="020B0604020202020204" pitchFamily="34" charset="0"/>
              <a:sym typeface="Candara"/>
            </a:endParaRPr>
          </a:p>
          <a:p>
            <a:pPr marL="0" marR="0" lvl="0" indent="0" algn="ctr" rtl="0">
              <a:spcBef>
                <a:spcPts val="0"/>
              </a:spcBef>
              <a:spcAft>
                <a:spcPts val="0"/>
              </a:spcAft>
              <a:buNone/>
            </a:pPr>
            <a:r>
              <a:rPr lang="en-US" sz="3200" i="0" u="none" strike="noStrike" cap="none" dirty="0">
                <a:solidFill>
                  <a:srgbClr val="00151A"/>
                </a:solidFill>
                <a:latin typeface="+mj-lt"/>
                <a:ea typeface="Candara"/>
                <a:cs typeface="Candara"/>
                <a:sym typeface="Candara"/>
              </a:rPr>
              <a:t>Ayushi(2210990206)</a:t>
            </a:r>
          </a:p>
          <a:p>
            <a:pPr marL="0" marR="0" lvl="0" indent="0" algn="ctr" rtl="0">
              <a:spcBef>
                <a:spcPts val="0"/>
              </a:spcBef>
              <a:spcAft>
                <a:spcPts val="0"/>
              </a:spcAft>
              <a:buNone/>
            </a:pPr>
            <a:r>
              <a:rPr lang="en-US" sz="3200" dirty="0">
                <a:solidFill>
                  <a:srgbClr val="00151A"/>
                </a:solidFill>
                <a:latin typeface="+mj-lt"/>
                <a:ea typeface="Candara"/>
                <a:cs typeface="Candara"/>
                <a:sym typeface="Candara"/>
              </a:rPr>
              <a:t>Arshdeep Kaur(2210990169)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sz="4800" b="1" i="1" u="sng"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a:xfrm>
            <a:off x="342900" y="1166018"/>
            <a:ext cx="8229600" cy="4525963"/>
          </a:xfrm>
        </p:spPr>
        <p:txBody>
          <a:bodyPr/>
          <a:lstStyle/>
          <a:p>
            <a:pPr marL="114300" rtl="0">
              <a:spcBef>
                <a:spcPts val="360"/>
              </a:spcBef>
              <a:spcAft>
                <a:spcPts val="0"/>
              </a:spcAft>
            </a:pPr>
            <a:r>
              <a:rPr lang="en-US" sz="2400" b="0" i="0" u="none" strike="noStrike" dirty="0">
                <a:solidFill>
                  <a:srgbClr val="000000"/>
                </a:solidFill>
                <a:effectLst/>
                <a:latin typeface="Times New Roman" panose="02020603050405020304" pitchFamily="18" charset="0"/>
              </a:rPr>
              <a:t>Geekforgeeks.org</a:t>
            </a:r>
          </a:p>
          <a:p>
            <a:pPr marL="114300" rtl="0">
              <a:spcBef>
                <a:spcPts val="360"/>
              </a:spcBef>
              <a:spcAft>
                <a:spcPts val="0"/>
              </a:spcAft>
            </a:pPr>
            <a:r>
              <a:rPr lang="en-US" sz="2400" dirty="0">
                <a:solidFill>
                  <a:srgbClr val="000000"/>
                </a:solidFill>
                <a:latin typeface="Times New Roman" panose="02020603050405020304" pitchFamily="18" charset="0"/>
              </a:rPr>
              <a:t>Kaggle.com</a:t>
            </a:r>
          </a:p>
          <a:p>
            <a:pPr marL="114300" rtl="0">
              <a:spcBef>
                <a:spcPts val="360"/>
              </a:spcBef>
              <a:spcAft>
                <a:spcPts val="0"/>
              </a:spcAft>
            </a:pPr>
            <a:r>
              <a:rPr lang="en-US" sz="2400" b="0" i="0" u="none" strike="noStrike" dirty="0">
                <a:solidFill>
                  <a:srgbClr val="000000"/>
                </a:solidFill>
                <a:effectLst/>
                <a:latin typeface="Times New Roman" panose="02020603050405020304" pitchFamily="18" charset="0"/>
              </a:rPr>
              <a:t>Youtube.com</a:t>
            </a:r>
          </a:p>
          <a:p>
            <a:pPr marL="114300" rtl="0">
              <a:spcBef>
                <a:spcPts val="360"/>
              </a:spcBef>
              <a:spcAft>
                <a:spcPts val="0"/>
              </a:spcAft>
            </a:pPr>
            <a:r>
              <a:rPr lang="en-US" sz="2400" dirty="0">
                <a:solidFill>
                  <a:srgbClr val="000000"/>
                </a:solidFill>
                <a:latin typeface="Times New Roman" panose="02020603050405020304" pitchFamily="18" charset="0"/>
              </a:rPr>
              <a:t>Google.com</a:t>
            </a:r>
            <a:endParaRPr lang="en-IN" sz="2400" b="0" i="0" u="none" strike="noStrike" dirty="0">
              <a:solidFill>
                <a:srgbClr val="000000"/>
              </a:solidFill>
              <a:effectLst/>
              <a:latin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5950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4A83FC5E-B08B-F248-B147-46790AD86FD1}"/>
              </a:ext>
            </a:extLst>
          </p:cNvPr>
          <p:cNvPicPr>
            <a:picLocks noChangeAspect="1"/>
          </p:cNvPicPr>
          <p:nvPr/>
        </p:nvPicPr>
        <p:blipFill>
          <a:blip r:embed="rId2"/>
          <a:stretch>
            <a:fillRect/>
          </a:stretch>
        </p:blipFill>
        <p:spPr>
          <a:xfrm>
            <a:off x="33674" y="838200"/>
            <a:ext cx="9110325" cy="5883275"/>
          </a:xfrm>
          <a:prstGeom prst="rect">
            <a:avLst/>
          </a:prstGeom>
        </p:spPr>
      </p:pic>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sz="4800" b="1" i="1" u="sng"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b="1" dirty="0">
                <a:solidFill>
                  <a:schemeClr val="tx1"/>
                </a:solidFill>
              </a:rPr>
              <a:t>Objective</a:t>
            </a:r>
          </a:p>
          <a:p>
            <a:r>
              <a:rPr lang="en-IN" b="1" dirty="0">
                <a:solidFill>
                  <a:schemeClr val="tx1"/>
                </a:solidFill>
              </a:rPr>
              <a:t>Introduction</a:t>
            </a:r>
          </a:p>
          <a:p>
            <a:r>
              <a:rPr lang="en-IN" b="1" dirty="0">
                <a:solidFill>
                  <a:schemeClr val="tx1"/>
                </a:solidFill>
              </a:rPr>
              <a:t>Approach and Techniques</a:t>
            </a:r>
          </a:p>
          <a:p>
            <a:r>
              <a:rPr lang="en-IN" b="1" dirty="0">
                <a:solidFill>
                  <a:schemeClr val="tx1"/>
                </a:solidFill>
              </a:rPr>
              <a:t>Algorithm</a:t>
            </a:r>
          </a:p>
          <a:p>
            <a:r>
              <a:rPr lang="en-IN" b="1" dirty="0">
                <a:solidFill>
                  <a:schemeClr val="tx1"/>
                </a:solidFill>
              </a:rPr>
              <a:t>Result</a:t>
            </a:r>
          </a:p>
          <a:p>
            <a:r>
              <a:rPr lang="en-IN" b="1" dirty="0">
                <a:solidFill>
                  <a:schemeClr val="tx1"/>
                </a:solidFill>
              </a:rPr>
              <a:t>Source Code (screenshots)</a:t>
            </a:r>
          </a:p>
          <a:p>
            <a:r>
              <a:rPr lang="en-IN" b="1" dirty="0">
                <a:solidFill>
                  <a:schemeClr val="tx1"/>
                </a:solidFill>
              </a:rPr>
              <a:t>Reference</a:t>
            </a:r>
          </a:p>
          <a:p>
            <a:endParaRPr lang="en-IN" b="1" dirty="0">
              <a:solidFill>
                <a:schemeClr val="bg1"/>
              </a:solidFill>
            </a:endParaRPr>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A199-EBBF-3B72-1F5D-8D00AC0B12AB}"/>
              </a:ext>
            </a:extLst>
          </p:cNvPr>
          <p:cNvSpPr>
            <a:spLocks noGrp="1"/>
          </p:cNvSpPr>
          <p:nvPr>
            <p:ph type="title"/>
          </p:nvPr>
        </p:nvSpPr>
        <p:spPr>
          <a:xfrm>
            <a:off x="0" y="0"/>
            <a:ext cx="5988424" cy="838200"/>
          </a:xfrm>
        </p:spPr>
        <p:txBody>
          <a:bodyPr/>
          <a:lstStyle/>
          <a:p>
            <a:r>
              <a:rPr lang="en-US" sz="4800" b="1" i="1" u="sng" dirty="0"/>
              <a:t>Objective</a:t>
            </a:r>
            <a:r>
              <a:rPr lang="en-US" sz="4800" b="1" dirty="0"/>
              <a:t>   </a:t>
            </a:r>
            <a:r>
              <a:rPr lang="en-US" sz="5400" b="1" dirty="0"/>
              <a:t>    </a:t>
            </a:r>
            <a:endParaRPr lang="en-IN" sz="5400" b="1" dirty="0"/>
          </a:p>
        </p:txBody>
      </p:sp>
      <p:sp>
        <p:nvSpPr>
          <p:cNvPr id="3" name="Text Placeholder 2">
            <a:extLst>
              <a:ext uri="{FF2B5EF4-FFF2-40B4-BE49-F238E27FC236}">
                <a16:creationId xmlns:a16="http://schemas.microsoft.com/office/drawing/2014/main" id="{DE3C4849-FEC2-1650-391A-C0A8925DEEBE}"/>
              </a:ext>
            </a:extLst>
          </p:cNvPr>
          <p:cNvSpPr>
            <a:spLocks noGrp="1"/>
          </p:cNvSpPr>
          <p:nvPr>
            <p:ph type="body" idx="1"/>
          </p:nvPr>
        </p:nvSpPr>
        <p:spPr>
          <a:xfrm>
            <a:off x="671804" y="986118"/>
            <a:ext cx="7716416" cy="5370231"/>
          </a:xfrm>
        </p:spPr>
        <p:txBody>
          <a:bodyPr/>
          <a:lstStyle/>
          <a:p>
            <a:pPr marL="114300" indent="0" algn="l">
              <a:buNone/>
            </a:pPr>
            <a:endParaRPr lang="en-US" sz="1800" b="0" i="0" dirty="0">
              <a:solidFill>
                <a:schemeClr val="tx1"/>
              </a:solidFill>
              <a:effectLst/>
              <a:latin typeface="Söhne"/>
            </a:endParaRPr>
          </a:p>
          <a:p>
            <a:pPr marL="114300" indent="0" algn="l">
              <a:buNone/>
            </a:pPr>
            <a:r>
              <a:rPr lang="en-US" sz="2400" b="0" i="0" dirty="0">
                <a:solidFill>
                  <a:schemeClr val="tx1"/>
                </a:solidFill>
                <a:effectLst/>
                <a:latin typeface="Söhne"/>
              </a:rPr>
              <a:t>The objective of a hand gesture recognition project is to develop a system that can accurately </a:t>
            </a:r>
            <a:r>
              <a:rPr lang="en-US" sz="2400" dirty="0">
                <a:solidFill>
                  <a:schemeClr val="tx1"/>
                </a:solidFill>
                <a:latin typeface="Söhne"/>
              </a:rPr>
              <a:t>understand</a:t>
            </a:r>
            <a:r>
              <a:rPr lang="en-US" sz="2400" b="0" i="0" dirty="0">
                <a:solidFill>
                  <a:schemeClr val="tx1"/>
                </a:solidFill>
                <a:effectLst/>
                <a:latin typeface="Söhne"/>
              </a:rPr>
              <a:t> and respond to hand movements captured through a camera feed, enabling users to interact with digital interfaces, devices, or applications using intuitive gestures.</a:t>
            </a:r>
          </a:p>
          <a:p>
            <a:pPr marL="114300" indent="0" algn="l">
              <a:buNone/>
            </a:pPr>
            <a:endParaRPr lang="en-US" sz="2400" dirty="0">
              <a:solidFill>
                <a:schemeClr val="tx1"/>
              </a:solidFill>
              <a:latin typeface="Söhne"/>
            </a:endParaRPr>
          </a:p>
          <a:p>
            <a:pPr marL="114300" indent="0" algn="l">
              <a:buNone/>
            </a:pPr>
            <a:r>
              <a:rPr lang="en-US" sz="2400" b="0" i="0" dirty="0">
                <a:solidFill>
                  <a:schemeClr val="tx1"/>
                </a:solidFill>
                <a:effectLst/>
                <a:latin typeface="Söhne"/>
              </a:rPr>
              <a:t> By leveraging computer vision techniques and machine learning algorithms, the project aims to detect, classify, and interpret specific hand gestures in real-time, facilitating tasks such as controlling presentations, navigating through user interfaces, or interacting with virtual environments. </a:t>
            </a:r>
            <a:endParaRPr lang="en-US" sz="2400" dirty="0">
              <a:solidFill>
                <a:schemeClr val="tx1"/>
              </a:solidFill>
              <a:latin typeface="Söhne"/>
            </a:endParaRPr>
          </a:p>
        </p:txBody>
      </p:sp>
      <p:sp>
        <p:nvSpPr>
          <p:cNvPr id="4" name="Date Placeholder 3">
            <a:extLst>
              <a:ext uri="{FF2B5EF4-FFF2-40B4-BE49-F238E27FC236}">
                <a16:creationId xmlns:a16="http://schemas.microsoft.com/office/drawing/2014/main" id="{45AB61E4-02F1-3F13-8A1F-7609A7D98FD1}"/>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712D32CA-51BC-F025-DBDA-7B046985AB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93289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F07B-63F9-6A4F-7075-1F324FF69120}"/>
              </a:ext>
            </a:extLst>
          </p:cNvPr>
          <p:cNvSpPr>
            <a:spLocks noGrp="1"/>
          </p:cNvSpPr>
          <p:nvPr>
            <p:ph type="title"/>
          </p:nvPr>
        </p:nvSpPr>
        <p:spPr>
          <a:xfrm>
            <a:off x="0" y="0"/>
            <a:ext cx="6454588" cy="838200"/>
          </a:xfrm>
        </p:spPr>
        <p:txBody>
          <a:bodyPr/>
          <a:lstStyle/>
          <a:p>
            <a:r>
              <a:rPr lang="en-US" sz="4800" b="1" i="1" u="sng" dirty="0"/>
              <a:t>Introduction</a:t>
            </a:r>
            <a:endParaRPr lang="en-IN" sz="4800" b="1" i="1" u="sng" dirty="0"/>
          </a:p>
        </p:txBody>
      </p:sp>
      <p:sp>
        <p:nvSpPr>
          <p:cNvPr id="3" name="Text Placeholder 2">
            <a:extLst>
              <a:ext uri="{FF2B5EF4-FFF2-40B4-BE49-F238E27FC236}">
                <a16:creationId xmlns:a16="http://schemas.microsoft.com/office/drawing/2014/main" id="{636E226C-9700-462E-DFD0-C8544417166E}"/>
              </a:ext>
            </a:extLst>
          </p:cNvPr>
          <p:cNvSpPr>
            <a:spLocks noGrp="1"/>
          </p:cNvSpPr>
          <p:nvPr>
            <p:ph type="body" idx="1"/>
          </p:nvPr>
        </p:nvSpPr>
        <p:spPr>
          <a:xfrm>
            <a:off x="671804" y="923366"/>
            <a:ext cx="7707085" cy="5342964"/>
          </a:xfrm>
        </p:spPr>
        <p:txBody>
          <a:bodyPr/>
          <a:lstStyle/>
          <a:p>
            <a:r>
              <a:rPr lang="en-US" sz="2400" i="0" dirty="0">
                <a:solidFill>
                  <a:schemeClr val="tx1"/>
                </a:solidFill>
                <a:effectLst/>
                <a:latin typeface="Söhne"/>
              </a:rPr>
              <a:t>The hand gesture recognition  project aims to revolutionize human-computer interaction by harnessing the power of computer vision and machine learning. By utilizing a camera feed, the system interprets hand gestures in real-time, providing users with a seamless and intuitive means of controlling digital interfaces, applications, or devices.</a:t>
            </a:r>
          </a:p>
          <a:p>
            <a:pPr marL="114300" indent="0">
              <a:buNone/>
            </a:pPr>
            <a:endParaRPr lang="en-US" sz="2400" i="0" dirty="0">
              <a:solidFill>
                <a:schemeClr val="tx1"/>
              </a:solidFill>
              <a:effectLst/>
              <a:latin typeface="Söhne"/>
            </a:endParaRPr>
          </a:p>
          <a:p>
            <a:r>
              <a:rPr lang="en-US" sz="2400" i="0" dirty="0">
                <a:solidFill>
                  <a:schemeClr val="tx1"/>
                </a:solidFill>
                <a:effectLst/>
                <a:latin typeface="Söhne"/>
              </a:rPr>
              <a:t> </a:t>
            </a:r>
            <a:r>
              <a:rPr lang="en-US" sz="2400" b="0" i="0" dirty="0">
                <a:solidFill>
                  <a:srgbClr val="0D0D0D"/>
                </a:solidFill>
                <a:effectLst/>
                <a:highlight>
                  <a:srgbClr val="FFFFFF"/>
                </a:highlight>
                <a:latin typeface="Söhne"/>
              </a:rPr>
              <a:t>With this system, you could do cool things like controlling a presentation just by moving your hands or playing a game without needing a controller.</a:t>
            </a:r>
            <a:endParaRPr lang="en-US" sz="2400" i="1" u="sng" dirty="0">
              <a:solidFill>
                <a:schemeClr val="tx1"/>
              </a:solidFill>
              <a:latin typeface="Söhne"/>
            </a:endParaRPr>
          </a:p>
        </p:txBody>
      </p:sp>
      <p:sp>
        <p:nvSpPr>
          <p:cNvPr id="4" name="Date Placeholder 3">
            <a:extLst>
              <a:ext uri="{FF2B5EF4-FFF2-40B4-BE49-F238E27FC236}">
                <a16:creationId xmlns:a16="http://schemas.microsoft.com/office/drawing/2014/main" id="{0D9CDD67-8929-0B8C-370F-CD32E91CD7B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A626F43-2D79-AFFA-A509-6AE3E3274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281024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328E18-86A0-116C-3E28-F37E0DA05BBF}"/>
              </a:ext>
            </a:extLst>
          </p:cNvPr>
          <p:cNvSpPr>
            <a:spLocks noGrp="1"/>
          </p:cNvSpPr>
          <p:nvPr>
            <p:ph type="body" idx="1"/>
          </p:nvPr>
        </p:nvSpPr>
        <p:spPr>
          <a:xfrm>
            <a:off x="354562" y="1352939"/>
            <a:ext cx="8332237" cy="5368536"/>
          </a:xfrm>
        </p:spPr>
        <p:txBody>
          <a:bodyPr/>
          <a:lstStyle/>
          <a:p>
            <a:pPr marL="114300" indent="0">
              <a:buNone/>
            </a:pPr>
            <a:r>
              <a:rPr lang="en-US" sz="2400" dirty="0"/>
              <a:t>1.</a:t>
            </a:r>
            <a:r>
              <a:rPr lang="en-US" sz="2400" b="1" dirty="0"/>
              <a:t>Feature Extraction</a:t>
            </a:r>
            <a:r>
              <a:rPr lang="en-US" sz="2400" dirty="0"/>
              <a:t>: Finding important details like edges or shapes in hand gesture images.</a:t>
            </a:r>
          </a:p>
          <a:p>
            <a:pPr marL="114300" indent="0">
              <a:buNone/>
            </a:pPr>
            <a:r>
              <a:rPr lang="en-US" sz="2400" dirty="0"/>
              <a:t>  </a:t>
            </a:r>
          </a:p>
          <a:p>
            <a:pPr marL="114300" indent="0">
              <a:buNone/>
            </a:pPr>
            <a:r>
              <a:rPr lang="en-US" sz="2400" dirty="0"/>
              <a:t> 2. </a:t>
            </a:r>
            <a:r>
              <a:rPr lang="en-US" sz="2400" b="1" dirty="0"/>
              <a:t>Machine Learning Models</a:t>
            </a:r>
            <a:r>
              <a:rPr lang="en-US" sz="2400" dirty="0"/>
              <a:t>: Using smart programs (like CNNs) to learn from hand gesture examples and recognize different gestures.</a:t>
            </a:r>
          </a:p>
          <a:p>
            <a:pPr marL="114300" indent="0">
              <a:buNone/>
            </a:pPr>
            <a:endParaRPr lang="en-US" sz="2400" dirty="0"/>
          </a:p>
          <a:p>
            <a:pPr marL="114300" indent="0">
              <a:buNone/>
            </a:pPr>
            <a:r>
              <a:rPr lang="en-US" sz="2400" dirty="0"/>
              <a:t>3. </a:t>
            </a:r>
            <a:r>
              <a:rPr lang="en-US" sz="2400" b="1" dirty="0"/>
              <a:t>Real-time Processing</a:t>
            </a:r>
            <a:r>
              <a:rPr lang="en-US" sz="2400" dirty="0"/>
              <a:t>: Making our system super fast by trimming unnecessary parts and doing multiple tasks at once, so you can interact smoothly with apps or games using hand gestures.</a:t>
            </a:r>
          </a:p>
        </p:txBody>
      </p:sp>
      <p:sp>
        <p:nvSpPr>
          <p:cNvPr id="2" name="Title 1">
            <a:extLst>
              <a:ext uri="{FF2B5EF4-FFF2-40B4-BE49-F238E27FC236}">
                <a16:creationId xmlns:a16="http://schemas.microsoft.com/office/drawing/2014/main" id="{5CA0DA1B-CD0C-B4F8-ED75-B0B592BE7C3F}"/>
              </a:ext>
            </a:extLst>
          </p:cNvPr>
          <p:cNvSpPr>
            <a:spLocks noGrp="1"/>
          </p:cNvSpPr>
          <p:nvPr>
            <p:ph type="title"/>
          </p:nvPr>
        </p:nvSpPr>
        <p:spPr/>
        <p:txBody>
          <a:bodyPr/>
          <a:lstStyle/>
          <a:p>
            <a:r>
              <a:rPr lang="en-IN" sz="4000" b="1" i="1" u="sng" dirty="0"/>
              <a:t>Approach &amp;  Techniques</a:t>
            </a:r>
          </a:p>
        </p:txBody>
      </p:sp>
      <p:sp>
        <p:nvSpPr>
          <p:cNvPr id="4" name="Date Placeholder 3">
            <a:extLst>
              <a:ext uri="{FF2B5EF4-FFF2-40B4-BE49-F238E27FC236}">
                <a16:creationId xmlns:a16="http://schemas.microsoft.com/office/drawing/2014/main" id="{BEBBFF86-1893-2523-9661-CC8D8E0EA52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88CF1A2-05BC-BC72-0B78-D483156D83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82697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156F-9221-F170-2754-317327E60D29}"/>
              </a:ext>
            </a:extLst>
          </p:cNvPr>
          <p:cNvSpPr>
            <a:spLocks noGrp="1"/>
          </p:cNvSpPr>
          <p:nvPr>
            <p:ph type="title"/>
          </p:nvPr>
        </p:nvSpPr>
        <p:spPr/>
        <p:txBody>
          <a:bodyPr/>
          <a:lstStyle/>
          <a:p>
            <a:r>
              <a:rPr lang="en-IN" sz="4800" b="1" i="1" u="sng" dirty="0"/>
              <a:t>Algorithm</a:t>
            </a:r>
          </a:p>
        </p:txBody>
      </p:sp>
      <p:sp>
        <p:nvSpPr>
          <p:cNvPr id="4" name="Date Placeholder 3">
            <a:extLst>
              <a:ext uri="{FF2B5EF4-FFF2-40B4-BE49-F238E27FC236}">
                <a16:creationId xmlns:a16="http://schemas.microsoft.com/office/drawing/2014/main" id="{61056638-1FCC-A9C5-F0F4-C1125351655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5C95E96-2624-87F8-9375-247D6F6291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AutoShape 2">
            <a:extLst>
              <a:ext uri="{FF2B5EF4-FFF2-40B4-BE49-F238E27FC236}">
                <a16:creationId xmlns:a16="http://schemas.microsoft.com/office/drawing/2014/main" id="{227FA588-B7E2-BEDF-5A6B-29BB73586AF1}"/>
              </a:ext>
            </a:extLst>
          </p:cNvPr>
          <p:cNvSpPr>
            <a:spLocks noChangeAspect="1" noChangeArrowheads="1"/>
          </p:cNvSpPr>
          <p:nvPr/>
        </p:nvSpPr>
        <p:spPr bwMode="auto">
          <a:xfrm>
            <a:off x="4419600" y="3276600"/>
            <a:ext cx="3716694" cy="37166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a:extLst>
              <a:ext uri="{FF2B5EF4-FFF2-40B4-BE49-F238E27FC236}">
                <a16:creationId xmlns:a16="http://schemas.microsoft.com/office/drawing/2014/main" id="{D10943F3-7F9A-5468-0016-C634E00476E2}"/>
              </a:ext>
            </a:extLst>
          </p:cNvPr>
          <p:cNvSpPr>
            <a:spLocks noGrp="1" noChangeAspect="1" noChangeArrowheads="1"/>
          </p:cNvSpPr>
          <p:nvPr>
            <p:ph type="body" idx="1"/>
          </p:nvPr>
        </p:nvSpPr>
        <p:spPr bwMode="auto">
          <a:xfrm>
            <a:off x="457200" y="951722"/>
            <a:ext cx="8229600" cy="56916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800" b="1" dirty="0"/>
              <a:t> Hand Detection</a:t>
            </a:r>
            <a:r>
              <a:rPr lang="en-US" sz="1800" dirty="0"/>
              <a:t>: This step is about finding where the hands are in a video or image. We use techniques like looking at what's moving (background subtraction) or figuring out where fingers are to spot where hands are.</a:t>
            </a:r>
          </a:p>
          <a:p>
            <a:endParaRPr lang="en-US" sz="1800" dirty="0"/>
          </a:p>
          <a:p>
            <a:r>
              <a:rPr lang="en-US" sz="1800" dirty="0"/>
              <a:t> </a:t>
            </a:r>
            <a:r>
              <a:rPr lang="en-US" sz="1800" b="1" dirty="0"/>
              <a:t>Gesture Segmentation</a:t>
            </a:r>
            <a:r>
              <a:rPr lang="en-US" sz="1800" dirty="0"/>
              <a:t>: Once we find the hands, we need to separate them from the background. Think of it like cutting out a picture of your hand from a photo. We then look at the shape, outlines, or special points on the hand to understand what gesture it's making.</a:t>
            </a:r>
          </a:p>
          <a:p>
            <a:endParaRPr lang="en-US" sz="1800" dirty="0"/>
          </a:p>
          <a:p>
            <a:r>
              <a:rPr lang="en-US" sz="1800" b="1" dirty="0"/>
              <a:t>Gesture Classification</a:t>
            </a:r>
            <a:r>
              <a:rPr lang="en-US" sz="1800" dirty="0"/>
              <a:t>: Now that we have the hand gesture isolated, we need to figure out what it means. We use fancy algorithms (like SVMs or CNNs) to teach the computer to recognize different gestures. It's like teaching a computer to recognize that a thumbs-up means "good job.“</a:t>
            </a:r>
          </a:p>
          <a:p>
            <a:endParaRPr lang="en-US" sz="1800" dirty="0"/>
          </a:p>
          <a:p>
            <a:r>
              <a:rPr lang="en-US" sz="1800" dirty="0"/>
              <a:t> </a:t>
            </a:r>
            <a:r>
              <a:rPr lang="en-US" sz="1800" b="1" dirty="0"/>
              <a:t>Dynamic Gesture Tracking</a:t>
            </a:r>
            <a:r>
              <a:rPr lang="en-US" sz="1800" dirty="0"/>
              <a:t>: Gestures aren't just one-time things; they can change and move over time. So, we need to keep an eye on the gesture as it moves across different frames of a video. This helps us have smooth and continuous interaction with devices, like controlling a game with hand movements.</a:t>
            </a:r>
          </a:p>
        </p:txBody>
      </p:sp>
    </p:spTree>
    <p:extLst>
      <p:ext uri="{BB962C8B-B14F-4D97-AF65-F5344CB8AC3E}">
        <p14:creationId xmlns:p14="http://schemas.microsoft.com/office/powerpoint/2010/main" val="396314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A8F4-9B58-446F-20B3-429215B62B9A}"/>
              </a:ext>
            </a:extLst>
          </p:cNvPr>
          <p:cNvSpPr>
            <a:spLocks noGrp="1"/>
          </p:cNvSpPr>
          <p:nvPr>
            <p:ph type="title"/>
          </p:nvPr>
        </p:nvSpPr>
        <p:spPr/>
        <p:txBody>
          <a:bodyPr/>
          <a:lstStyle/>
          <a:p>
            <a:r>
              <a:rPr lang="en-IN" sz="4800" b="1" i="1" u="sng" dirty="0"/>
              <a:t>Screenshot</a:t>
            </a:r>
          </a:p>
        </p:txBody>
      </p:sp>
      <p:sp>
        <p:nvSpPr>
          <p:cNvPr id="3" name="Text Placeholder 2">
            <a:extLst>
              <a:ext uri="{FF2B5EF4-FFF2-40B4-BE49-F238E27FC236}">
                <a16:creationId xmlns:a16="http://schemas.microsoft.com/office/drawing/2014/main" id="{CEDC7337-AA06-7CDB-7BAC-D021CE3FC220}"/>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A5020CC9-EF7E-F8A0-018B-8C6F443FB37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BD52463-52B3-DF5C-23DB-4EC5BB7DB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9" name="Picture 8">
            <a:extLst>
              <a:ext uri="{FF2B5EF4-FFF2-40B4-BE49-F238E27FC236}">
                <a16:creationId xmlns:a16="http://schemas.microsoft.com/office/drawing/2014/main" id="{7451C6CC-604A-62F3-9910-58B9D0C6EF15}"/>
              </a:ext>
            </a:extLst>
          </p:cNvPr>
          <p:cNvPicPr>
            <a:picLocks noChangeAspect="1"/>
          </p:cNvPicPr>
          <p:nvPr/>
        </p:nvPicPr>
        <p:blipFill>
          <a:blip r:embed="rId2"/>
          <a:stretch>
            <a:fillRect/>
          </a:stretch>
        </p:blipFill>
        <p:spPr>
          <a:xfrm>
            <a:off x="0" y="962980"/>
            <a:ext cx="9144000" cy="5393370"/>
          </a:xfrm>
          <a:prstGeom prst="rect">
            <a:avLst/>
          </a:prstGeom>
        </p:spPr>
      </p:pic>
    </p:spTree>
    <p:extLst>
      <p:ext uri="{BB962C8B-B14F-4D97-AF65-F5344CB8AC3E}">
        <p14:creationId xmlns:p14="http://schemas.microsoft.com/office/powerpoint/2010/main" val="35434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2684-9180-34EF-9C21-A0FF652E1A48}"/>
              </a:ext>
            </a:extLst>
          </p:cNvPr>
          <p:cNvSpPr>
            <a:spLocks noGrp="1"/>
          </p:cNvSpPr>
          <p:nvPr>
            <p:ph type="title"/>
          </p:nvPr>
        </p:nvSpPr>
        <p:spPr/>
        <p:txBody>
          <a:bodyPr/>
          <a:lstStyle/>
          <a:p>
            <a:r>
              <a:rPr lang="en-US" sz="5400" b="1" i="1" u="sng" dirty="0"/>
              <a:t>Screenshot</a:t>
            </a:r>
            <a:endParaRPr lang="en-IN" sz="5400" b="1" i="1" u="sng" dirty="0"/>
          </a:p>
        </p:txBody>
      </p:sp>
      <p:sp>
        <p:nvSpPr>
          <p:cNvPr id="3" name="Text Placeholder 2">
            <a:extLst>
              <a:ext uri="{FF2B5EF4-FFF2-40B4-BE49-F238E27FC236}">
                <a16:creationId xmlns:a16="http://schemas.microsoft.com/office/drawing/2014/main" id="{1F58A612-A7C0-3E75-2B4F-DCDB8E6415F0}"/>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466D5EE9-4FE7-7651-A659-9CB7C7857FF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19E700E-BD1A-A805-F01C-51A002A42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9" name="Picture 8">
            <a:extLst>
              <a:ext uri="{FF2B5EF4-FFF2-40B4-BE49-F238E27FC236}">
                <a16:creationId xmlns:a16="http://schemas.microsoft.com/office/drawing/2014/main" id="{D491C369-60A6-6158-DF2C-3B00209A3B49}"/>
              </a:ext>
            </a:extLst>
          </p:cNvPr>
          <p:cNvPicPr>
            <a:picLocks noChangeAspect="1"/>
          </p:cNvPicPr>
          <p:nvPr/>
        </p:nvPicPr>
        <p:blipFill>
          <a:blip r:embed="rId2"/>
          <a:stretch>
            <a:fillRect/>
          </a:stretch>
        </p:blipFill>
        <p:spPr>
          <a:xfrm>
            <a:off x="457200" y="830731"/>
            <a:ext cx="8320424" cy="5890744"/>
          </a:xfrm>
          <a:prstGeom prst="rect">
            <a:avLst/>
          </a:prstGeom>
        </p:spPr>
      </p:pic>
    </p:spTree>
    <p:extLst>
      <p:ext uri="{BB962C8B-B14F-4D97-AF65-F5344CB8AC3E}">
        <p14:creationId xmlns:p14="http://schemas.microsoft.com/office/powerpoint/2010/main" val="33653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CFC3-CF09-93EF-D568-1E19EDA8E74F}"/>
              </a:ext>
            </a:extLst>
          </p:cNvPr>
          <p:cNvSpPr>
            <a:spLocks noGrp="1"/>
          </p:cNvSpPr>
          <p:nvPr>
            <p:ph type="title"/>
          </p:nvPr>
        </p:nvSpPr>
        <p:spPr/>
        <p:txBody>
          <a:bodyPr/>
          <a:lstStyle/>
          <a:p>
            <a:r>
              <a:rPr lang="en-US" sz="5400" b="1" i="1" u="sng" dirty="0"/>
              <a:t>Screenshot</a:t>
            </a:r>
            <a:endParaRPr lang="en-IN" sz="5400" dirty="0"/>
          </a:p>
        </p:txBody>
      </p:sp>
      <p:sp>
        <p:nvSpPr>
          <p:cNvPr id="3" name="Text Placeholder 2">
            <a:extLst>
              <a:ext uri="{FF2B5EF4-FFF2-40B4-BE49-F238E27FC236}">
                <a16:creationId xmlns:a16="http://schemas.microsoft.com/office/drawing/2014/main" id="{38F8179E-1CDD-47BB-A8AB-1346AF5C8587}"/>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B4C627C5-6F63-6D51-7E97-939AE77F45B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9987E7C-46F0-4317-4DA5-684ED71D32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Picture 6">
            <a:extLst>
              <a:ext uri="{FF2B5EF4-FFF2-40B4-BE49-F238E27FC236}">
                <a16:creationId xmlns:a16="http://schemas.microsoft.com/office/drawing/2014/main" id="{8E75EC52-84A2-DFF6-D2BB-C681EBDFB035}"/>
              </a:ext>
            </a:extLst>
          </p:cNvPr>
          <p:cNvPicPr>
            <a:picLocks noChangeAspect="1"/>
          </p:cNvPicPr>
          <p:nvPr/>
        </p:nvPicPr>
        <p:blipFill>
          <a:blip r:embed="rId2"/>
          <a:stretch>
            <a:fillRect/>
          </a:stretch>
        </p:blipFill>
        <p:spPr>
          <a:xfrm>
            <a:off x="620530" y="719887"/>
            <a:ext cx="7716327" cy="6001588"/>
          </a:xfrm>
          <a:prstGeom prst="rect">
            <a:avLst/>
          </a:prstGeom>
        </p:spPr>
      </p:pic>
    </p:spTree>
    <p:extLst>
      <p:ext uri="{BB962C8B-B14F-4D97-AF65-F5344CB8AC3E}">
        <p14:creationId xmlns:p14="http://schemas.microsoft.com/office/powerpoint/2010/main" val="7021367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1677</TotalTime>
  <Words>543</Words>
  <Application>Microsoft Office PowerPoint</Application>
  <PresentationFormat>On-screen Show (4:3)</PresentationFormat>
  <Paragraphs>71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Candara</vt:lpstr>
      <vt:lpstr>Times New Roman</vt:lpstr>
      <vt:lpstr>Arial</vt:lpstr>
      <vt:lpstr>Calibri</vt:lpstr>
      <vt:lpstr>Söhne</vt:lpstr>
      <vt:lpstr>Office Theme</vt:lpstr>
      <vt:lpstr>PowerPoint Presentation</vt:lpstr>
      <vt:lpstr>Index</vt:lpstr>
      <vt:lpstr>Objective       </vt:lpstr>
      <vt:lpstr>Introduction</vt:lpstr>
      <vt:lpstr>Approach &amp;  Techniques</vt:lpstr>
      <vt:lpstr>Algorithm</vt:lpstr>
      <vt:lpstr>Screenshot</vt:lpstr>
      <vt:lpstr>Screenshot</vt:lpstr>
      <vt:lpstr>Screenshot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ayushi ayushi</cp:lastModifiedBy>
  <cp:revision>79</cp:revision>
  <dcterms:created xsi:type="dcterms:W3CDTF">2010-04-09T07:36:15Z</dcterms:created>
  <dcterms:modified xsi:type="dcterms:W3CDTF">2024-05-14T12:54:58Z</dcterms:modified>
</cp:coreProperties>
</file>