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95" r:id="rId3"/>
    <p:sldId id="297" r:id="rId4"/>
    <p:sldId id="298" r:id="rId5"/>
    <p:sldId id="299" r:id="rId6"/>
    <p:sldId id="300" r:id="rId7"/>
    <p:sldId id="301" r:id="rId8"/>
    <p:sldId id="302" r:id="rId9"/>
    <p:sldId id="303" r:id="rId10"/>
    <p:sldId id="296" r:id="rId11"/>
    <p:sldId id="294" r:id="rId12"/>
  </p:sldIdLst>
  <p:sldSz cx="9144000" cy="6858000" type="screen4x3"/>
  <p:notesSz cx="6858000" cy="9144000"/>
  <p:embeddedFontLst>
    <p:embeddedFont>
      <p:font typeface="Candara" panose="020E0502030303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2"/>
    <p:restoredTop sz="96608"/>
  </p:normalViewPr>
  <p:slideViewPr>
    <p:cSldViewPr snapToGrid="0">
      <p:cViewPr varScale="1">
        <p:scale>
          <a:sx n="82" d="100"/>
          <a:sy n="82" d="100"/>
        </p:scale>
        <p:origin x="1517"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849085"/>
            <a:ext cx="9144000" cy="5872389"/>
          </a:xfrm>
          <a:prstGeom prst="rect">
            <a:avLst/>
          </a:prstGeom>
          <a:noFill/>
          <a:ln>
            <a:noFill/>
          </a:ln>
        </p:spPr>
        <p:txBody>
          <a:bodyPr spcFirstLastPara="1" wrap="square" lIns="91425" tIns="33100" rIns="91425" bIns="45700" anchor="ctr" anchorCtr="0">
            <a:noAutofit/>
          </a:bodyPr>
          <a:lstStyle/>
          <a:p>
            <a:r>
              <a:rPr lang="en-IN" sz="3200" b="1" i="0" u="none" strike="noStrike" cap="none" dirty="0">
                <a:solidFill>
                  <a:srgbClr val="FF0000"/>
                </a:solidFill>
                <a:latin typeface="Candara"/>
                <a:ea typeface="Candara"/>
                <a:cs typeface="Candara"/>
                <a:sym typeface="Candara"/>
              </a:rPr>
              <a:t>                Project Title : </a:t>
            </a:r>
            <a:r>
              <a:rPr lang="en-IN" sz="40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Candara"/>
              </a:rPr>
              <a:t>Passwo</a:t>
            </a:r>
            <a:r>
              <a:rPr lang="en-IN" sz="4000" b="1" dirty="0">
                <a:solidFill>
                  <a:schemeClr val="tx1"/>
                </a:solidFill>
                <a:latin typeface="Calibri" panose="020F0502020204030204" pitchFamily="34" charset="0"/>
                <a:ea typeface="Calibri" panose="020F0502020204030204" pitchFamily="34" charset="0"/>
                <a:cs typeface="Calibri" panose="020F0502020204030204" pitchFamily="34" charset="0"/>
                <a:sym typeface="Candara"/>
              </a:rPr>
              <a:t>rd Generator</a:t>
            </a:r>
            <a:endParaRPr lang="en-IN" sz="4000" dirty="0">
              <a:solidFill>
                <a:schemeClr val="tx1"/>
              </a:solidFill>
              <a:latin typeface="Calibri" panose="020F0502020204030204" pitchFamily="34" charset="0"/>
              <a:ea typeface="Calibri" panose="020F0502020204030204" pitchFamily="34" charset="0"/>
              <a:cs typeface="Calibri" panose="020F0502020204030204" pitchFamily="34" charset="0"/>
              <a:sym typeface="Candara"/>
            </a:endParaRPr>
          </a:p>
          <a:p>
            <a:r>
              <a:rPr lang="en-IN" sz="3200" b="1" i="0" u="none" strike="noStrike" cap="none" dirty="0">
                <a:solidFill>
                  <a:srgbClr val="FF0000"/>
                </a:solidFill>
                <a:latin typeface="Candara"/>
                <a:ea typeface="Candara"/>
                <a:cs typeface="Candara"/>
                <a:sym typeface="Candara"/>
              </a:rPr>
              <a:t>                   Name and Roll No</a:t>
            </a:r>
            <a:r>
              <a:rPr lang="en-IN" sz="3200" b="1" dirty="0">
                <a:solidFill>
                  <a:srgbClr val="FF0000"/>
                </a:solidFill>
                <a:latin typeface="Candara"/>
                <a:ea typeface="Candara"/>
                <a:cs typeface="Candara"/>
                <a:sym typeface="Candara"/>
              </a:rPr>
              <a:t>: </a:t>
            </a:r>
            <a:r>
              <a:rPr lang="en-IN" sz="3200" dirty="0">
                <a:solidFill>
                  <a:schemeClr val="tx1"/>
                </a:solidFill>
                <a:latin typeface="Calibri" panose="020F0502020204030204" pitchFamily="34" charset="0"/>
                <a:ea typeface="Calibri" panose="020F0502020204030204" pitchFamily="34" charset="0"/>
                <a:cs typeface="Calibri" panose="020F0502020204030204" pitchFamily="34" charset="0"/>
                <a:sym typeface="Candara"/>
              </a:rPr>
              <a:t>Ayushi</a:t>
            </a:r>
          </a:p>
          <a:p>
            <a:r>
              <a:rPr lang="en-IN" sz="3200" dirty="0">
                <a:solidFill>
                  <a:schemeClr val="tx1"/>
                </a:solidFill>
                <a:latin typeface="Calibri" panose="020F0502020204030204" pitchFamily="34" charset="0"/>
                <a:ea typeface="Calibri" panose="020F0502020204030204" pitchFamily="34" charset="0"/>
                <a:cs typeface="Calibri" panose="020F0502020204030204" pitchFamily="34" charset="0"/>
                <a:sym typeface="Candara"/>
              </a:rPr>
              <a:t>                                   2210990206</a:t>
            </a:r>
          </a:p>
          <a:p>
            <a:pPr marL="0" marR="0" lvl="0" indent="0" algn="just" rtl="0">
              <a:spcBef>
                <a:spcPts val="0"/>
              </a:spcBef>
              <a:spcAft>
                <a:spcPts val="0"/>
              </a:spcAft>
              <a:buNone/>
            </a:pPr>
            <a:r>
              <a:rPr lang="fi-FI" sz="3200" dirty="0">
                <a:solidFill>
                  <a:schemeClr val="dk1"/>
                </a:solidFill>
                <a:latin typeface="Calibri" panose="020F0502020204030204" pitchFamily="34" charset="0"/>
                <a:ea typeface="Calibri" panose="020F0502020204030204" pitchFamily="34" charset="0"/>
                <a:cs typeface="Calibri" panose="020F0502020204030204" pitchFamily="34" charset="0"/>
                <a:sym typeface="Candara"/>
              </a:rPr>
              <a:t>                          </a:t>
            </a:r>
            <a:endParaRPr lang="fi-FI" sz="2000" i="0" u="none" strike="noStrike" cap="none" dirty="0">
              <a:solidFill>
                <a:srgbClr val="FF0000"/>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2C86-9225-EC1F-A85E-529A8AB6C8C8}"/>
              </a:ext>
            </a:extLst>
          </p:cNvPr>
          <p:cNvSpPr>
            <a:spLocks noGrp="1"/>
          </p:cNvSpPr>
          <p:nvPr>
            <p:ph type="title"/>
          </p:nvPr>
        </p:nvSpPr>
        <p:spPr/>
        <p:txBody>
          <a:bodyPr/>
          <a:lstStyle/>
          <a:p>
            <a:r>
              <a:rPr lang="en-IN" dirty="0"/>
              <a:t>Reference</a:t>
            </a:r>
          </a:p>
        </p:txBody>
      </p:sp>
      <p:sp>
        <p:nvSpPr>
          <p:cNvPr id="3" name="Text Placeholder 2">
            <a:extLst>
              <a:ext uri="{FF2B5EF4-FFF2-40B4-BE49-F238E27FC236}">
                <a16:creationId xmlns:a16="http://schemas.microsoft.com/office/drawing/2014/main" id="{616E510B-384A-087D-3383-E6C99F5584BA}"/>
              </a:ext>
            </a:extLst>
          </p:cNvPr>
          <p:cNvSpPr>
            <a:spLocks noGrp="1"/>
          </p:cNvSpPr>
          <p:nvPr>
            <p:ph type="body" idx="1"/>
          </p:nvPr>
        </p:nvSpPr>
        <p:spPr/>
        <p:txBody>
          <a:bodyPr/>
          <a:lstStyle/>
          <a:p>
            <a:r>
              <a:rPr lang="en-IN" sz="2800" dirty="0" err="1">
                <a:latin typeface="Calibri" panose="020F0502020204030204" pitchFamily="34" charset="0"/>
                <a:ea typeface="Calibri" panose="020F0502020204030204" pitchFamily="34" charset="0"/>
                <a:cs typeface="Calibri" panose="020F0502020204030204" pitchFamily="34" charset="0"/>
              </a:rPr>
              <a:t>GeeksForGeeks</a:t>
            </a:r>
            <a:endParaRPr lang="en-IN" sz="2800" dirty="0">
              <a:latin typeface="Calibri" panose="020F0502020204030204" pitchFamily="34" charset="0"/>
              <a:ea typeface="Calibri" panose="020F0502020204030204" pitchFamily="34" charset="0"/>
              <a:cs typeface="Calibri" panose="020F0502020204030204" pitchFamily="34" charset="0"/>
            </a:endParaRPr>
          </a:p>
          <a:p>
            <a:r>
              <a:rPr lang="en-IN" sz="2800" dirty="0" err="1">
                <a:latin typeface="Calibri" panose="020F0502020204030204" pitchFamily="34" charset="0"/>
                <a:ea typeface="Calibri" panose="020F0502020204030204" pitchFamily="34" charset="0"/>
                <a:cs typeface="Calibri" panose="020F0502020204030204" pitchFamily="34" charset="0"/>
              </a:rPr>
              <a:t>Javapoint</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2785FFDA-FE25-63DE-4B8E-500BD6ECF6AB}"/>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1A9BF153-A47A-F27D-92EA-A748C1F57D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159505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8BDF-B1ED-7B78-CCFC-80B7803A1A9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22D1CDA-F8AE-5AD2-4E10-C34589941235}"/>
              </a:ext>
            </a:extLst>
          </p:cNvPr>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a:p>
            <a:pPr marL="114300" indent="0" algn="ctr">
              <a:buNone/>
            </a:pPr>
            <a:r>
              <a:rPr lang="en-US" sz="9600" dirty="0"/>
              <a:t>The End</a:t>
            </a:r>
          </a:p>
        </p:txBody>
      </p:sp>
      <p:sp>
        <p:nvSpPr>
          <p:cNvPr id="4" name="Date Placeholder 3">
            <a:extLst>
              <a:ext uri="{FF2B5EF4-FFF2-40B4-BE49-F238E27FC236}">
                <a16:creationId xmlns:a16="http://schemas.microsoft.com/office/drawing/2014/main" id="{533F3BF1-3F27-EA3E-5E69-9B085B365AB7}"/>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6DAB9B5D-DEA3-284C-EEB9-470D1EDB55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124498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A396-E02C-1435-1C50-565E67FD25A9}"/>
              </a:ext>
            </a:extLst>
          </p:cNvPr>
          <p:cNvSpPr>
            <a:spLocks noGrp="1"/>
          </p:cNvSpPr>
          <p:nvPr>
            <p:ph type="title"/>
          </p:nvPr>
        </p:nvSpPr>
        <p:spPr/>
        <p:txBody>
          <a:bodyPr/>
          <a:lstStyle/>
          <a:p>
            <a:r>
              <a:rPr lang="en-IN" dirty="0"/>
              <a:t>Index</a:t>
            </a:r>
          </a:p>
        </p:txBody>
      </p:sp>
      <p:sp>
        <p:nvSpPr>
          <p:cNvPr id="3" name="Text Placeholder 2">
            <a:extLst>
              <a:ext uri="{FF2B5EF4-FFF2-40B4-BE49-F238E27FC236}">
                <a16:creationId xmlns:a16="http://schemas.microsoft.com/office/drawing/2014/main" id="{2957E920-7261-4D19-3C89-29F5B83BF4C1}"/>
              </a:ext>
            </a:extLst>
          </p:cNvPr>
          <p:cNvSpPr>
            <a:spLocks noGrp="1"/>
          </p:cNvSpPr>
          <p:nvPr>
            <p:ph type="body" idx="1"/>
          </p:nvPr>
        </p:nvSpPr>
        <p:spPr>
          <a:xfrm>
            <a:off x="457200" y="838200"/>
            <a:ext cx="8229600" cy="5357327"/>
          </a:xfrm>
        </p:spPr>
        <p:txBody>
          <a:bodyPr/>
          <a:lstStyle/>
          <a:p>
            <a:r>
              <a:rPr lang="en-IN" dirty="0"/>
              <a:t>Objective</a:t>
            </a:r>
          </a:p>
          <a:p>
            <a:r>
              <a:rPr lang="en-IN" dirty="0"/>
              <a:t>Introduction</a:t>
            </a:r>
          </a:p>
          <a:p>
            <a:r>
              <a:rPr lang="en-IN" dirty="0"/>
              <a:t>Methodology, Approach &amp; Techniques</a:t>
            </a:r>
          </a:p>
          <a:p>
            <a:r>
              <a:rPr lang="en-IN" dirty="0"/>
              <a:t>Algorithm</a:t>
            </a:r>
          </a:p>
          <a:p>
            <a:r>
              <a:rPr lang="en-IN" dirty="0"/>
              <a:t>Result </a:t>
            </a:r>
          </a:p>
          <a:p>
            <a:r>
              <a:rPr lang="en-IN" dirty="0"/>
              <a:t>Source Code (screenshots)</a:t>
            </a:r>
          </a:p>
          <a:p>
            <a:r>
              <a:rPr lang="en-IN" dirty="0"/>
              <a:t>Conclusion</a:t>
            </a:r>
          </a:p>
          <a:p>
            <a:r>
              <a:rPr lang="en-IN" dirty="0"/>
              <a:t>Reference</a:t>
            </a:r>
          </a:p>
          <a:p>
            <a:endParaRPr lang="en-IN" dirty="0"/>
          </a:p>
          <a:p>
            <a:endParaRPr lang="en-IN" dirty="0"/>
          </a:p>
        </p:txBody>
      </p:sp>
      <p:sp>
        <p:nvSpPr>
          <p:cNvPr id="4" name="Date Placeholder 3">
            <a:extLst>
              <a:ext uri="{FF2B5EF4-FFF2-40B4-BE49-F238E27FC236}">
                <a16:creationId xmlns:a16="http://schemas.microsoft.com/office/drawing/2014/main" id="{5FE01502-7BE1-BFBC-955E-F388FDADBF86}"/>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B2718E3C-899A-8C4D-E84C-4708BF755C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141215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36AE5-A89F-4A91-89C7-3E3E3C6B8D42}"/>
              </a:ext>
            </a:extLst>
          </p:cNvPr>
          <p:cNvSpPr>
            <a:spLocks noGrp="1"/>
          </p:cNvSpPr>
          <p:nvPr>
            <p:ph type="title"/>
          </p:nvPr>
        </p:nvSpPr>
        <p:spPr/>
        <p:txBody>
          <a:bodyPr/>
          <a:lstStyle/>
          <a:p>
            <a:r>
              <a:rPr lang="en-IN" dirty="0"/>
              <a:t>Objective</a:t>
            </a:r>
            <a:endParaRPr lang="en-US" dirty="0"/>
          </a:p>
        </p:txBody>
      </p:sp>
      <p:sp>
        <p:nvSpPr>
          <p:cNvPr id="3" name="Text Placeholder 2">
            <a:extLst>
              <a:ext uri="{FF2B5EF4-FFF2-40B4-BE49-F238E27FC236}">
                <a16:creationId xmlns:a16="http://schemas.microsoft.com/office/drawing/2014/main" id="{8251E814-CD19-80C0-066F-641231195A9E}"/>
              </a:ext>
            </a:extLst>
          </p:cNvPr>
          <p:cNvSpPr>
            <a:spLocks noGrp="1"/>
          </p:cNvSpPr>
          <p:nvPr>
            <p:ph type="body" idx="1"/>
          </p:nvPr>
        </p:nvSpPr>
        <p:spPr/>
        <p:txBody>
          <a:bodyPr/>
          <a:lstStyle/>
          <a:p>
            <a:pPr marL="114300" indent="0">
              <a:buNone/>
            </a:pPr>
            <a:r>
              <a:rPr lang="en-IN" dirty="0"/>
              <a:t>                            </a:t>
            </a:r>
          </a:p>
          <a:p>
            <a:pPr>
              <a:buFont typeface="Arial" panose="020B0604020202020204" pitchFamily="34" charset="0"/>
              <a:buChar char="•"/>
            </a:pPr>
            <a:r>
              <a:rPr lang="en-US" b="0" i="0" dirty="0">
                <a:solidFill>
                  <a:srgbClr val="0D0D0D"/>
                </a:solidFill>
                <a:effectLst/>
                <a:latin typeface="Söhne"/>
              </a:rPr>
              <a:t>A password generator is a tool or program designed to create strong, random passwords. These passwords are typically difficult to guess and provide better security for accounts and sensitive information.</a:t>
            </a:r>
          </a:p>
          <a:p>
            <a:endParaRPr lang="en-US" dirty="0"/>
          </a:p>
        </p:txBody>
      </p:sp>
      <p:sp>
        <p:nvSpPr>
          <p:cNvPr id="4" name="Date Placeholder 3">
            <a:extLst>
              <a:ext uri="{FF2B5EF4-FFF2-40B4-BE49-F238E27FC236}">
                <a16:creationId xmlns:a16="http://schemas.microsoft.com/office/drawing/2014/main" id="{17D07EA2-1231-1CAF-7F60-A4FFCD877312}"/>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FACBEAAB-FC0A-92DE-7DEE-18FC5F7611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3485538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BB76-A6E0-D7B5-6392-482357B00A0D}"/>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AB1FAA91-6F82-0A8B-FABD-9CA37C3EE6E1}"/>
              </a:ext>
            </a:extLst>
          </p:cNvPr>
          <p:cNvSpPr>
            <a:spLocks noGrp="1"/>
          </p:cNvSpPr>
          <p:nvPr>
            <p:ph type="body" idx="1"/>
          </p:nvPr>
        </p:nvSpPr>
        <p:spPr/>
        <p:txBody>
          <a:bodyPr/>
          <a:lstStyle/>
          <a:p>
            <a:pPr algn="l">
              <a:buFont typeface="Arial" panose="020B0604020202020204" pitchFamily="34" charset="0"/>
              <a:buChar char="•"/>
            </a:pPr>
            <a:r>
              <a:rPr lang="en-US" sz="3200" b="0" i="0" dirty="0">
                <a:effectLst/>
                <a:latin typeface="Calibri" panose="020F0502020204030204" pitchFamily="34" charset="0"/>
                <a:ea typeface="Calibri" panose="020F0502020204030204" pitchFamily="34" charset="0"/>
                <a:cs typeface="Calibri" panose="020F0502020204030204" pitchFamily="34" charset="0"/>
              </a:rPr>
              <a:t>It is a </a:t>
            </a:r>
            <a:r>
              <a:rPr lang="en-US" dirty="0">
                <a:latin typeface="Calibri" panose="020F0502020204030204" pitchFamily="34" charset="0"/>
                <a:ea typeface="Calibri" panose="020F0502020204030204" pitchFamily="34" charset="0"/>
                <a:cs typeface="Calibri" panose="020F0502020204030204" pitchFamily="34" charset="0"/>
              </a:rPr>
              <a:t>Password Generator</a:t>
            </a:r>
            <a:r>
              <a:rPr lang="en-US" sz="3200" b="0" i="0" dirty="0">
                <a:effectLst/>
                <a:latin typeface="Calibri" panose="020F0502020204030204" pitchFamily="34" charset="0"/>
                <a:ea typeface="Calibri" panose="020F0502020204030204" pitchFamily="34" charset="0"/>
                <a:cs typeface="Calibri" panose="020F0502020204030204" pitchFamily="34" charset="0"/>
              </a:rPr>
              <a:t> project using Python programing language.</a:t>
            </a:r>
          </a:p>
          <a:p>
            <a:pPr algn="l">
              <a:buFont typeface="Arial" panose="020B0604020202020204" pitchFamily="34" charset="0"/>
              <a:buChar char="•"/>
            </a:pPr>
            <a:r>
              <a:rPr lang="en-US" b="0" i="0" dirty="0">
                <a:solidFill>
                  <a:srgbClr val="0D0D0D"/>
                </a:solidFill>
                <a:effectLst/>
                <a:latin typeface="Söhne"/>
              </a:rPr>
              <a:t>its ability to create strong and unique passwords automatically. This reduces the likelihood of users choosing weak or easily guessable passwords, thereby enhancing the security of their accounts and sensitive information.</a:t>
            </a:r>
            <a:endParaRPr lang="en-US" sz="3200" b="0" i="0" dirty="0">
              <a:effectLst/>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sz="3200" b="1" i="0" dirty="0">
                <a:effectLst/>
                <a:latin typeface="Calibri" panose="020F0502020204030204" pitchFamily="34" charset="0"/>
                <a:ea typeface="Calibri" panose="020F0502020204030204" pitchFamily="34" charset="0"/>
                <a:cs typeface="Calibri" panose="020F0502020204030204" pitchFamily="34" charset="0"/>
              </a:rPr>
              <a:t>Tools:</a:t>
            </a:r>
            <a:r>
              <a:rPr lang="en-US" sz="3200" b="0" i="0" dirty="0">
                <a:effectLst/>
                <a:latin typeface="Calibri" panose="020F0502020204030204" pitchFamily="34" charset="0"/>
                <a:ea typeface="Calibri" panose="020F0502020204030204" pitchFamily="34" charset="0"/>
                <a:cs typeface="Calibri" panose="020F0502020204030204" pitchFamily="34" charset="0"/>
              </a:rPr>
              <a:t> Python, </a:t>
            </a:r>
            <a:r>
              <a:rPr lang="en-US" dirty="0">
                <a:latin typeface="Calibri" panose="020F0502020204030204" pitchFamily="34" charset="0"/>
                <a:ea typeface="Calibri" panose="020F0502020204030204" pitchFamily="34" charset="0"/>
                <a:cs typeface="Calibri" panose="020F0502020204030204" pitchFamily="34" charset="0"/>
              </a:rPr>
              <a:t>Math</a:t>
            </a:r>
            <a:r>
              <a:rPr lang="en-US" sz="3200" b="0" i="0" dirty="0">
                <a:effectLst/>
                <a:latin typeface="Calibri" panose="020F0502020204030204" pitchFamily="34" charset="0"/>
                <a:ea typeface="Calibri" panose="020F0502020204030204" pitchFamily="34" charset="0"/>
                <a:cs typeface="Calibri" panose="020F0502020204030204" pitchFamily="34" charset="0"/>
              </a:rPr>
              <a:t> </a:t>
            </a:r>
            <a:r>
              <a:rPr lang="en-US" sz="3200" b="0" i="0" dirty="0" err="1">
                <a:effectLst/>
                <a:latin typeface="Calibri" panose="020F0502020204030204" pitchFamily="34" charset="0"/>
                <a:ea typeface="Calibri" panose="020F0502020204030204" pitchFamily="34" charset="0"/>
                <a:cs typeface="Calibri" panose="020F0502020204030204" pitchFamily="34" charset="0"/>
              </a:rPr>
              <a:t>library,random</a:t>
            </a:r>
            <a:r>
              <a:rPr lang="en-US" sz="3200" b="0" i="0" dirty="0">
                <a:effectLst/>
                <a:latin typeface="Calibri" panose="020F0502020204030204" pitchFamily="34" charset="0"/>
                <a:ea typeface="Calibri" panose="020F0502020204030204" pitchFamily="34" charset="0"/>
                <a:cs typeface="Calibri" panose="020F0502020204030204" pitchFamily="34" charset="0"/>
              </a:rPr>
              <a:t> library</a:t>
            </a:r>
          </a:p>
          <a:p>
            <a:endParaRPr lang="en-US" dirty="0"/>
          </a:p>
        </p:txBody>
      </p:sp>
      <p:sp>
        <p:nvSpPr>
          <p:cNvPr id="4" name="Date Placeholder 3">
            <a:extLst>
              <a:ext uri="{FF2B5EF4-FFF2-40B4-BE49-F238E27FC236}">
                <a16:creationId xmlns:a16="http://schemas.microsoft.com/office/drawing/2014/main" id="{C4F84319-4C01-3020-7F4D-AD484DBCF7EF}"/>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ABD77A08-6F32-4462-225E-F7BEA1CFD0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3449290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2817-79FD-5764-D956-1CEA0FAC8D86}"/>
              </a:ext>
            </a:extLst>
          </p:cNvPr>
          <p:cNvSpPr>
            <a:spLocks noGrp="1"/>
          </p:cNvSpPr>
          <p:nvPr>
            <p:ph type="title"/>
          </p:nvPr>
        </p:nvSpPr>
        <p:spPr/>
        <p:txBody>
          <a:bodyPr/>
          <a:lstStyle/>
          <a:p>
            <a:br>
              <a:rPr lang="en-IN" dirty="0"/>
            </a:br>
            <a:r>
              <a:rPr lang="en-IN" dirty="0"/>
              <a:t>Methodology, Approach &amp; Techniques</a:t>
            </a:r>
            <a:br>
              <a:rPr lang="en-IN" dirty="0"/>
            </a:br>
            <a:endParaRPr lang="en-US" dirty="0"/>
          </a:p>
        </p:txBody>
      </p:sp>
      <p:sp>
        <p:nvSpPr>
          <p:cNvPr id="4" name="Date Placeholder 3">
            <a:extLst>
              <a:ext uri="{FF2B5EF4-FFF2-40B4-BE49-F238E27FC236}">
                <a16:creationId xmlns:a16="http://schemas.microsoft.com/office/drawing/2014/main" id="{F9281228-D44B-3043-525D-7B1193C914F0}"/>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39ADACC1-B3AB-870A-5CB2-C0EF11029B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25" name="Rectangle 20">
            <a:extLst>
              <a:ext uri="{FF2B5EF4-FFF2-40B4-BE49-F238E27FC236}">
                <a16:creationId xmlns:a16="http://schemas.microsoft.com/office/drawing/2014/main" id="{211C881B-6EF3-5A2E-06B5-1F07A6978201}"/>
              </a:ext>
            </a:extLst>
          </p:cNvPr>
          <p:cNvSpPr>
            <a:spLocks noChangeArrowheads="1"/>
          </p:cNvSpPr>
          <p:nvPr/>
        </p:nvSpPr>
        <p:spPr bwMode="auto">
          <a:xfrm>
            <a:off x="2286000" y="21013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17">
            <a:extLst>
              <a:ext uri="{FF2B5EF4-FFF2-40B4-BE49-F238E27FC236}">
                <a16:creationId xmlns:a16="http://schemas.microsoft.com/office/drawing/2014/main" id="{633F20DD-7075-CBA1-2790-3CA6C1304915}"/>
              </a:ext>
            </a:extLst>
          </p:cNvPr>
          <p:cNvSpPr>
            <a:spLocks noGrp="1" noChangeArrowheads="1"/>
          </p:cNvSpPr>
          <p:nvPr>
            <p:ph type="body" idx="1"/>
          </p:nvPr>
        </p:nvSpPr>
        <p:spPr bwMode="auto">
          <a:xfrm>
            <a:off x="457200" y="1285379"/>
            <a:ext cx="7781731"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1" u="none" strike="noStrike" cap="none" normalizeH="0" baseline="0" dirty="0">
                <a:ln>
                  <a:noFill/>
                </a:ln>
                <a:solidFill>
                  <a:srgbClr val="0D0D0D"/>
                </a:solidFill>
                <a:effectLst/>
                <a:latin typeface="Söhne"/>
              </a:rPr>
              <a:t>1. The code utilizes the </a:t>
            </a:r>
            <a:r>
              <a:rPr kumimoji="0" lang="en-US" altLang="en-US" sz="2000" b="1" i="1" u="none" strike="noStrike" cap="none" normalizeH="0" baseline="0" dirty="0" err="1">
                <a:ln>
                  <a:noFill/>
                </a:ln>
                <a:solidFill>
                  <a:srgbClr val="0D0D0D"/>
                </a:solidFill>
                <a:effectLst/>
                <a:latin typeface="Söhne Mono"/>
              </a:rPr>
              <a:t>random.choice</a:t>
            </a:r>
            <a:r>
              <a:rPr kumimoji="0" lang="en-US" altLang="en-US" sz="2000" b="1" i="1" u="none" strike="noStrike" cap="none" normalizeH="0" baseline="0" dirty="0">
                <a:ln>
                  <a:noFill/>
                </a:ln>
                <a:solidFill>
                  <a:srgbClr val="0D0D0D"/>
                </a:solidFill>
                <a:effectLst/>
                <a:latin typeface="Söhne Mono"/>
              </a:rPr>
              <a:t>()</a:t>
            </a:r>
            <a:r>
              <a:rPr kumimoji="0" lang="en-US" altLang="en-US" sz="2000" b="0" i="1" u="none" strike="noStrike" cap="none" normalizeH="0" baseline="0" dirty="0">
                <a:ln>
                  <a:noFill/>
                </a:ln>
                <a:solidFill>
                  <a:srgbClr val="0D0D0D"/>
                </a:solidFill>
                <a:effectLst/>
                <a:latin typeface="Söhne"/>
              </a:rPr>
              <a:t> function to select characters randomly</a:t>
            </a:r>
            <a:r>
              <a:rPr lang="en-US" altLang="en-US" sz="2000" i="1" dirty="0">
                <a:solidFill>
                  <a:srgbClr val="0D0D0D"/>
                </a:solidFill>
                <a:latin typeface="Söhne"/>
              </a:rPr>
              <a:t> </a:t>
            </a:r>
            <a:r>
              <a:rPr kumimoji="0" lang="en-US" altLang="en-US" sz="2000" b="0" i="1" u="none" strike="noStrike" cap="none" normalizeH="0" baseline="0" dirty="0">
                <a:ln>
                  <a:noFill/>
                </a:ln>
                <a:solidFill>
                  <a:srgbClr val="0D0D0D"/>
                </a:solidFill>
                <a:effectLst/>
                <a:latin typeface="Söhne"/>
              </a:rPr>
              <a:t>from the specified character sets. This ensures that the generated passwords</a:t>
            </a:r>
            <a:r>
              <a:rPr lang="en-US" altLang="en-US" sz="2000" i="1" dirty="0">
                <a:solidFill>
                  <a:srgbClr val="0D0D0D"/>
                </a:solidFill>
                <a:latin typeface="Söhne"/>
              </a:rPr>
              <a:t> </a:t>
            </a:r>
            <a:r>
              <a:rPr kumimoji="0" lang="en-US" altLang="en-US" sz="2000" b="0" i="1" u="none" strike="noStrike" cap="none" normalizeH="0" baseline="0" dirty="0">
                <a:ln>
                  <a:noFill/>
                </a:ln>
                <a:solidFill>
                  <a:srgbClr val="0D0D0D"/>
                </a:solidFill>
                <a:effectLst/>
                <a:latin typeface="Söhne"/>
              </a:rPr>
              <a:t>are truly random and not predictable.</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i="1" dirty="0">
              <a:solidFill>
                <a:srgbClr val="0D0D0D"/>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i="1" dirty="0">
                <a:solidFill>
                  <a:srgbClr val="0D0D0D"/>
                </a:solidFill>
                <a:latin typeface="Söhne"/>
              </a:rPr>
              <a:t>2. After generating characters for the password, the code shuffles the characters using </a:t>
            </a:r>
            <a:r>
              <a:rPr lang="en-US" altLang="en-US" sz="2000" b="1" i="1" dirty="0" err="1">
                <a:solidFill>
                  <a:srgbClr val="0D0D0D"/>
                </a:solidFill>
                <a:latin typeface="Söhne"/>
              </a:rPr>
              <a:t>random.shuffle</a:t>
            </a:r>
            <a:r>
              <a:rPr lang="en-US" altLang="en-US" sz="2000" b="1" i="1" dirty="0">
                <a:solidFill>
                  <a:srgbClr val="0D0D0D"/>
                </a:solidFill>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1"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D0D0D"/>
                </a:solidFill>
                <a:latin typeface="Söhne"/>
              </a:rPr>
              <a:t>T</a:t>
            </a:r>
            <a:r>
              <a:rPr lang="en-US" sz="2000" b="0" i="0" dirty="0">
                <a:solidFill>
                  <a:srgbClr val="0D0D0D"/>
                </a:solidFill>
                <a:effectLst/>
                <a:latin typeface="Söhne"/>
              </a:rPr>
              <a:t>he approach focuses on dividing the password into different parts (alphabetic, numeric, and special characters), generating random characters for each part based on the specified lengths, and then combining these characters to form a strong and random password. </a:t>
            </a:r>
            <a:endParaRPr kumimoji="0" lang="en-US" altLang="en-US" sz="2000" b="0" i="1"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5236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20230-28B6-CA95-F97F-FF5004478B4D}"/>
              </a:ext>
            </a:extLst>
          </p:cNvPr>
          <p:cNvSpPr>
            <a:spLocks noGrp="1"/>
          </p:cNvSpPr>
          <p:nvPr>
            <p:ph type="title"/>
          </p:nvPr>
        </p:nvSpPr>
        <p:spPr/>
        <p:txBody>
          <a:bodyPr/>
          <a:lstStyle/>
          <a:p>
            <a:r>
              <a:rPr lang="en-US" dirty="0"/>
              <a:t>Algorithm</a:t>
            </a:r>
          </a:p>
        </p:txBody>
      </p:sp>
      <p:sp>
        <p:nvSpPr>
          <p:cNvPr id="4" name="Date Placeholder 3">
            <a:extLst>
              <a:ext uri="{FF2B5EF4-FFF2-40B4-BE49-F238E27FC236}">
                <a16:creationId xmlns:a16="http://schemas.microsoft.com/office/drawing/2014/main" id="{75071FF3-5C4C-F690-33C5-D6F594278EA6}"/>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9AFF0B49-3FCF-EAFA-95BB-147C1A5F5F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3" name="Rectangle 1">
            <a:extLst>
              <a:ext uri="{FF2B5EF4-FFF2-40B4-BE49-F238E27FC236}">
                <a16:creationId xmlns:a16="http://schemas.microsoft.com/office/drawing/2014/main" id="{68E005D0-E102-EA43-500E-DB45F1BDAE9D}"/>
              </a:ext>
            </a:extLst>
          </p:cNvPr>
          <p:cNvSpPr>
            <a:spLocks noGrp="1" noChangeArrowheads="1"/>
          </p:cNvSpPr>
          <p:nvPr>
            <p:ph type="body" idx="1"/>
          </p:nvPr>
        </p:nvSpPr>
        <p:spPr bwMode="auto">
          <a:xfrm>
            <a:off x="179388" y="1132612"/>
            <a:ext cx="7835608" cy="403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i="0" u="none" strike="noStrike" cap="none" normalizeH="0" baseline="0" dirty="0">
                <a:ln>
                  <a:noFill/>
                </a:ln>
                <a:solidFill>
                  <a:srgbClr val="0D0D0D"/>
                </a:solidFill>
                <a:effectLst/>
                <a:latin typeface="Söhne"/>
              </a:rPr>
              <a:t>Input Prompt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i="0" u="none" strike="noStrike" cap="none" normalizeH="0" baseline="0" dirty="0">
                <a:ln>
                  <a:noFill/>
                </a:ln>
                <a:solidFill>
                  <a:srgbClr val="0D0D0D"/>
                </a:solidFill>
                <a:effectLst/>
                <a:latin typeface="Söhne"/>
              </a:rPr>
              <a:t>Character Set Definition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800" i="0" u="none" strike="noStrike" cap="none" normalizeH="0" baseline="0" dirty="0">
                <a:ln>
                  <a:noFill/>
                </a:ln>
                <a:solidFill>
                  <a:srgbClr val="0D0D0D"/>
                </a:solidFill>
                <a:effectLst/>
                <a:latin typeface="Söhne"/>
              </a:rPr>
              <a:t>Password Length Allocation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800" i="0" u="none" strike="noStrike" cap="none" normalizeH="0" baseline="0" dirty="0">
                <a:ln>
                  <a:noFill/>
                </a:ln>
                <a:solidFill>
                  <a:srgbClr val="0D0D0D"/>
                </a:solidFill>
                <a:effectLst/>
                <a:latin typeface="Söhne"/>
              </a:rPr>
              <a:t>Random Password Generation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800" i="0" u="none" strike="noStrike" cap="none" normalizeH="0" baseline="0" dirty="0">
                <a:ln>
                  <a:noFill/>
                </a:ln>
                <a:solidFill>
                  <a:srgbClr val="0D0D0D"/>
                </a:solidFill>
                <a:effectLst/>
                <a:latin typeface="Söhne"/>
              </a:rPr>
              <a:t>Password Concatenation</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800" i="0" u="none" strike="noStrike" cap="none" normalizeH="0" baseline="0" dirty="0">
                <a:ln>
                  <a:noFill/>
                </a:ln>
                <a:solidFill>
                  <a:srgbClr val="0D0D0D"/>
                </a:solidFill>
                <a:effectLst/>
                <a:latin typeface="Söhne"/>
              </a:rPr>
              <a:t>Output</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32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2695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70FF-8F8D-5354-D130-F8DDDBC69EA5}"/>
              </a:ext>
            </a:extLst>
          </p:cNvPr>
          <p:cNvSpPr>
            <a:spLocks noGrp="1"/>
          </p:cNvSpPr>
          <p:nvPr>
            <p:ph type="title"/>
          </p:nvPr>
        </p:nvSpPr>
        <p:spPr/>
        <p:txBody>
          <a:bodyPr/>
          <a:lstStyle/>
          <a:p>
            <a:br>
              <a:rPr lang="en-IN" dirty="0"/>
            </a:br>
            <a:r>
              <a:rPr lang="en-IN" dirty="0"/>
              <a:t>Result </a:t>
            </a:r>
            <a:br>
              <a:rPr lang="en-IN" dirty="0"/>
            </a:br>
            <a:endParaRPr lang="en-US" dirty="0"/>
          </a:p>
        </p:txBody>
      </p:sp>
      <p:sp>
        <p:nvSpPr>
          <p:cNvPr id="4" name="Date Placeholder 3">
            <a:extLst>
              <a:ext uri="{FF2B5EF4-FFF2-40B4-BE49-F238E27FC236}">
                <a16:creationId xmlns:a16="http://schemas.microsoft.com/office/drawing/2014/main" id="{F92BE518-08B8-C9E8-E98F-8D830AEC42AA}"/>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73DC1C6F-2DF4-AAFC-C1BD-2125C341F3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6" name="Rectangle 1">
            <a:extLst>
              <a:ext uri="{FF2B5EF4-FFF2-40B4-BE49-F238E27FC236}">
                <a16:creationId xmlns:a16="http://schemas.microsoft.com/office/drawing/2014/main" id="{0373BFD9-0290-E461-6365-971AAACB2558}"/>
              </a:ext>
            </a:extLst>
          </p:cNvPr>
          <p:cNvSpPr>
            <a:spLocks noGrp="1" noChangeArrowheads="1"/>
          </p:cNvSpPr>
          <p:nvPr>
            <p:ph type="body" idx="1"/>
          </p:nvPr>
        </p:nvSpPr>
        <p:spPr bwMode="auto">
          <a:xfrm>
            <a:off x="161365" y="1851451"/>
            <a:ext cx="8525435"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indent="0">
              <a:buClrTx/>
              <a:buSzTx/>
              <a:buNone/>
            </a:pPr>
            <a:r>
              <a:rPr lang="en-US" b="0" i="0" dirty="0">
                <a:solidFill>
                  <a:srgbClr val="0D0D0D"/>
                </a:solidFill>
                <a:effectLst/>
                <a:latin typeface="Söhne"/>
              </a:rPr>
              <a:t>The result of password generator code is the generation of a random password based on the user's specified length. The password is printed to the console for the user to see.</a:t>
            </a: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7177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6AF97-77DD-9FB1-9D0F-BF21AF26EB3E}"/>
              </a:ext>
            </a:extLst>
          </p:cNvPr>
          <p:cNvSpPr>
            <a:spLocks noGrp="1"/>
          </p:cNvSpPr>
          <p:nvPr>
            <p:ph type="title"/>
          </p:nvPr>
        </p:nvSpPr>
        <p:spPr/>
        <p:txBody>
          <a:bodyPr/>
          <a:lstStyle/>
          <a:p>
            <a:br>
              <a:rPr lang="en-IN" dirty="0"/>
            </a:br>
            <a:r>
              <a:rPr lang="en-IN" dirty="0"/>
              <a:t>Source Code (screenshots)</a:t>
            </a:r>
            <a:br>
              <a:rPr lang="en-IN" dirty="0"/>
            </a:br>
            <a:endParaRPr lang="en-US" dirty="0"/>
          </a:p>
        </p:txBody>
      </p:sp>
      <p:sp>
        <p:nvSpPr>
          <p:cNvPr id="3" name="Text Placeholder 2">
            <a:extLst>
              <a:ext uri="{FF2B5EF4-FFF2-40B4-BE49-F238E27FC236}">
                <a16:creationId xmlns:a16="http://schemas.microsoft.com/office/drawing/2014/main" id="{BC1899C0-EDD6-D56F-7F77-F9822EF4EAEA}"/>
              </a:ext>
            </a:extLst>
          </p:cNvPr>
          <p:cNvSpPr>
            <a:spLocks noGrp="1"/>
          </p:cNvSpPr>
          <p:nvPr>
            <p:ph type="body" idx="1"/>
          </p:nvPr>
        </p:nvSpPr>
        <p:spPr/>
        <p:txBody>
          <a:bodyPr/>
          <a:lstStyle/>
          <a:p>
            <a:pPr marL="114300" indent="0">
              <a:buNone/>
            </a:pPr>
            <a:endParaRPr lang="en-US" dirty="0"/>
          </a:p>
        </p:txBody>
      </p:sp>
      <p:sp>
        <p:nvSpPr>
          <p:cNvPr id="4" name="Date Placeholder 3">
            <a:extLst>
              <a:ext uri="{FF2B5EF4-FFF2-40B4-BE49-F238E27FC236}">
                <a16:creationId xmlns:a16="http://schemas.microsoft.com/office/drawing/2014/main" id="{F837CE5B-1BC4-8F47-E47C-F762251E418E}"/>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4089BD9A-77A0-91A8-55AE-28F01011C5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7" name="Picture 6">
            <a:extLst>
              <a:ext uri="{FF2B5EF4-FFF2-40B4-BE49-F238E27FC236}">
                <a16:creationId xmlns:a16="http://schemas.microsoft.com/office/drawing/2014/main" id="{3A168C80-2755-D074-9EDB-C29B521DC0ED}"/>
              </a:ext>
            </a:extLst>
          </p:cNvPr>
          <p:cNvPicPr>
            <a:picLocks noChangeAspect="1"/>
          </p:cNvPicPr>
          <p:nvPr/>
        </p:nvPicPr>
        <p:blipFill>
          <a:blip r:embed="rId2"/>
          <a:stretch>
            <a:fillRect/>
          </a:stretch>
        </p:blipFill>
        <p:spPr>
          <a:xfrm>
            <a:off x="0" y="838200"/>
            <a:ext cx="9144000" cy="5342140"/>
          </a:xfrm>
          <a:prstGeom prst="rect">
            <a:avLst/>
          </a:prstGeom>
        </p:spPr>
      </p:pic>
    </p:spTree>
    <p:extLst>
      <p:ext uri="{BB962C8B-B14F-4D97-AF65-F5344CB8AC3E}">
        <p14:creationId xmlns:p14="http://schemas.microsoft.com/office/powerpoint/2010/main" val="3094664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0C405FE-824A-E47F-357C-8A6019B1A5FA}"/>
              </a:ext>
            </a:extLst>
          </p:cNvPr>
          <p:cNvSpPr>
            <a:spLocks noGrp="1"/>
          </p:cNvSpPr>
          <p:nvPr>
            <p:ph type="body" idx="1"/>
          </p:nvPr>
        </p:nvSpPr>
        <p:spPr/>
        <p:txBody>
          <a:bodyPr/>
          <a:lstStyle/>
          <a:p>
            <a:endParaRPr lang="en-US" dirty="0"/>
          </a:p>
        </p:txBody>
      </p:sp>
      <p:sp>
        <p:nvSpPr>
          <p:cNvPr id="4" name="Date Placeholder 3">
            <a:extLst>
              <a:ext uri="{FF2B5EF4-FFF2-40B4-BE49-F238E27FC236}">
                <a16:creationId xmlns:a16="http://schemas.microsoft.com/office/drawing/2014/main" id="{8C361CF6-C1EE-3A1A-3BE6-E2C383B230C5}"/>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D638578C-83B5-DE3E-829E-59104ABC9E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6" name="Picture 5">
            <a:extLst>
              <a:ext uri="{FF2B5EF4-FFF2-40B4-BE49-F238E27FC236}">
                <a16:creationId xmlns:a16="http://schemas.microsoft.com/office/drawing/2014/main" id="{76A8325C-D6C8-E4BE-3319-2D2AFB00BAB5}"/>
              </a:ext>
            </a:extLst>
          </p:cNvPr>
          <p:cNvPicPr>
            <a:picLocks noChangeAspect="1"/>
          </p:cNvPicPr>
          <p:nvPr/>
        </p:nvPicPr>
        <p:blipFill>
          <a:blip r:embed="rId2"/>
          <a:stretch>
            <a:fillRect/>
          </a:stretch>
        </p:blipFill>
        <p:spPr>
          <a:xfrm>
            <a:off x="658494" y="1516036"/>
            <a:ext cx="7491109" cy="3970364"/>
          </a:xfrm>
          <a:prstGeom prst="rect">
            <a:avLst/>
          </a:prstGeom>
        </p:spPr>
      </p:pic>
    </p:spTree>
    <p:extLst>
      <p:ext uri="{BB962C8B-B14F-4D97-AF65-F5344CB8AC3E}">
        <p14:creationId xmlns:p14="http://schemas.microsoft.com/office/powerpoint/2010/main" val="20961671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1290</TotalTime>
  <Words>312</Words>
  <Application>Microsoft Office PowerPoint</Application>
  <PresentationFormat>On-screen Show (4:3)</PresentationFormat>
  <Paragraphs>66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Candara</vt:lpstr>
      <vt:lpstr>Söhne</vt:lpstr>
      <vt:lpstr>Arial</vt:lpstr>
      <vt:lpstr>Söhne Mono</vt:lpstr>
      <vt:lpstr>Calibri</vt:lpstr>
      <vt:lpstr>Office Theme</vt:lpstr>
      <vt:lpstr>PowerPoint Presentation</vt:lpstr>
      <vt:lpstr>Index</vt:lpstr>
      <vt:lpstr>Objective</vt:lpstr>
      <vt:lpstr>Introduction</vt:lpstr>
      <vt:lpstr> Methodology, Approach &amp; Techniques </vt:lpstr>
      <vt:lpstr>Algorithm</vt:lpstr>
      <vt:lpstr> Result  </vt:lpstr>
      <vt:lpstr> Source Code (screenshots) </vt:lpstr>
      <vt:lpstr>PowerPoint Presentation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ayushi ayushi</cp:lastModifiedBy>
  <cp:revision>69</cp:revision>
  <dcterms:created xsi:type="dcterms:W3CDTF">2010-04-09T07:36:15Z</dcterms:created>
  <dcterms:modified xsi:type="dcterms:W3CDTF">2024-03-17T16:11:14Z</dcterms:modified>
</cp:coreProperties>
</file>