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DM Sans" pitchFamily="2" charset="0"/>
      <p:regular r:id="rId14"/>
    </p:embeddedFont>
    <p:embeddedFont>
      <p:font typeface="DM Sans Bold" charset="0"/>
      <p:regular r:id="rId15"/>
    </p:embeddedFont>
    <p:embeddedFont>
      <p:font typeface="Montserrat Classic" panose="020B0604020202020204" charset="0"/>
      <p:regular r:id="rId16"/>
    </p:embeddedFont>
    <p:embeddedFont>
      <p:font typeface="Montserrat Classic Bold" panose="020B0604020202020204" charset="0"/>
      <p:regular r:id="rId17"/>
    </p:embeddedFont>
    <p:embeddedFont>
      <p:font typeface="Oswald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44" d="100"/>
          <a:sy n="44" d="100"/>
        </p:scale>
        <p:origin x="980" y="2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ushi Malhotra" userId="ede70d2b-1cce-434f-b7cf-69e84102d97b" providerId="ADAL" clId="{FEF54551-1E8B-437A-8ED3-4E4052CDFE00}"/>
    <pc:docChg chg="undo custSel modSld">
      <pc:chgData name="Ayushi Malhotra" userId="ede70d2b-1cce-434f-b7cf-69e84102d97b" providerId="ADAL" clId="{FEF54551-1E8B-437A-8ED3-4E4052CDFE00}" dt="2024-03-28T16:08:03.685" v="234" actId="14100"/>
      <pc:docMkLst>
        <pc:docMk/>
      </pc:docMkLst>
      <pc:sldChg chg="modSp mod">
        <pc:chgData name="Ayushi Malhotra" userId="ede70d2b-1cce-434f-b7cf-69e84102d97b" providerId="ADAL" clId="{FEF54551-1E8B-437A-8ED3-4E4052CDFE00}" dt="2024-03-28T15:20:34.981" v="0" actId="14100"/>
        <pc:sldMkLst>
          <pc:docMk/>
          <pc:sldMk cId="0" sldId="257"/>
        </pc:sldMkLst>
        <pc:grpChg chg="mod">
          <ac:chgData name="Ayushi Malhotra" userId="ede70d2b-1cce-434f-b7cf-69e84102d97b" providerId="ADAL" clId="{FEF54551-1E8B-437A-8ED3-4E4052CDFE00}" dt="2024-03-28T15:20:34.981" v="0" actId="14100"/>
          <ac:grpSpMkLst>
            <pc:docMk/>
            <pc:sldMk cId="0" sldId="257"/>
            <ac:grpSpMk id="5" creationId="{00000000-0000-0000-0000-000000000000}"/>
          </ac:grpSpMkLst>
        </pc:grpChg>
      </pc:sldChg>
      <pc:sldChg chg="modSp mod">
        <pc:chgData name="Ayushi Malhotra" userId="ede70d2b-1cce-434f-b7cf-69e84102d97b" providerId="ADAL" clId="{FEF54551-1E8B-437A-8ED3-4E4052CDFE00}" dt="2024-03-28T15:21:01.753" v="2" actId="14100"/>
        <pc:sldMkLst>
          <pc:docMk/>
          <pc:sldMk cId="0" sldId="258"/>
        </pc:sldMkLst>
        <pc:grpChg chg="mod">
          <ac:chgData name="Ayushi Malhotra" userId="ede70d2b-1cce-434f-b7cf-69e84102d97b" providerId="ADAL" clId="{FEF54551-1E8B-437A-8ED3-4E4052CDFE00}" dt="2024-03-28T15:21:01.753" v="2" actId="14100"/>
          <ac:grpSpMkLst>
            <pc:docMk/>
            <pc:sldMk cId="0" sldId="258"/>
            <ac:grpSpMk id="5" creationId="{00000000-0000-0000-0000-000000000000}"/>
          </ac:grpSpMkLst>
        </pc:grpChg>
      </pc:sldChg>
      <pc:sldChg chg="addSp delSp modSp mod">
        <pc:chgData name="Ayushi Malhotra" userId="ede70d2b-1cce-434f-b7cf-69e84102d97b" providerId="ADAL" clId="{FEF54551-1E8B-437A-8ED3-4E4052CDFE00}" dt="2024-03-28T16:08:03.685" v="234" actId="14100"/>
        <pc:sldMkLst>
          <pc:docMk/>
          <pc:sldMk cId="0" sldId="263"/>
        </pc:sldMkLst>
        <pc:spChg chg="del mod">
          <ac:chgData name="Ayushi Malhotra" userId="ede70d2b-1cce-434f-b7cf-69e84102d97b" providerId="ADAL" clId="{FEF54551-1E8B-437A-8ED3-4E4052CDFE00}" dt="2024-03-28T16:06:01.551" v="214" actId="478"/>
          <ac:spMkLst>
            <pc:docMk/>
            <pc:sldMk cId="0" sldId="263"/>
            <ac:spMk id="4" creationId="{00000000-0000-0000-0000-000000000000}"/>
          </ac:spMkLst>
        </pc:spChg>
        <pc:spChg chg="del">
          <ac:chgData name="Ayushi Malhotra" userId="ede70d2b-1cce-434f-b7cf-69e84102d97b" providerId="ADAL" clId="{FEF54551-1E8B-437A-8ED3-4E4052CDFE00}" dt="2024-03-28T16:07:28.582" v="226" actId="478"/>
          <ac:spMkLst>
            <pc:docMk/>
            <pc:sldMk cId="0" sldId="263"/>
            <ac:spMk id="5" creationId="{00000000-0000-0000-0000-000000000000}"/>
          </ac:spMkLst>
        </pc:spChg>
        <pc:spChg chg="add del mod topLvl">
          <ac:chgData name="Ayushi Malhotra" userId="ede70d2b-1cce-434f-b7cf-69e84102d97b" providerId="ADAL" clId="{FEF54551-1E8B-437A-8ED3-4E4052CDFE00}" dt="2024-03-28T16:05:39.920" v="211" actId="478"/>
          <ac:spMkLst>
            <pc:docMk/>
            <pc:sldMk cId="0" sldId="263"/>
            <ac:spMk id="9" creationId="{00000000-0000-0000-0000-000000000000}"/>
          </ac:spMkLst>
        </pc:spChg>
        <pc:spChg chg="mod topLvl">
          <ac:chgData name="Ayushi Malhotra" userId="ede70d2b-1cce-434f-b7cf-69e84102d97b" providerId="ADAL" clId="{FEF54551-1E8B-437A-8ED3-4E4052CDFE00}" dt="2024-03-28T16:05:39.920" v="211" actId="478"/>
          <ac:spMkLst>
            <pc:docMk/>
            <pc:sldMk cId="0" sldId="263"/>
            <ac:spMk id="10" creationId="{00000000-0000-0000-0000-000000000000}"/>
          </ac:spMkLst>
        </pc:spChg>
        <pc:grpChg chg="add del mod">
          <ac:chgData name="Ayushi Malhotra" userId="ede70d2b-1cce-434f-b7cf-69e84102d97b" providerId="ADAL" clId="{FEF54551-1E8B-437A-8ED3-4E4052CDFE00}" dt="2024-03-28T16:06:06.121" v="215" actId="1076"/>
          <ac:grpSpMkLst>
            <pc:docMk/>
            <pc:sldMk cId="0" sldId="263"/>
            <ac:grpSpMk id="8" creationId="{00000000-0000-0000-0000-000000000000}"/>
          </ac:grpSpMkLst>
        </pc:grpChg>
        <pc:grpChg chg="mod">
          <ac:chgData name="Ayushi Malhotra" userId="ede70d2b-1cce-434f-b7cf-69e84102d97b" providerId="ADAL" clId="{FEF54551-1E8B-437A-8ED3-4E4052CDFE00}" dt="2024-03-28T16:07:35.766" v="227" actId="1076"/>
          <ac:grpSpMkLst>
            <pc:docMk/>
            <pc:sldMk cId="0" sldId="263"/>
            <ac:grpSpMk id="11" creationId="{00000000-0000-0000-0000-000000000000}"/>
          </ac:grpSpMkLst>
        </pc:grpChg>
        <pc:picChg chg="add mod">
          <ac:chgData name="Ayushi Malhotra" userId="ede70d2b-1cce-434f-b7cf-69e84102d97b" providerId="ADAL" clId="{FEF54551-1E8B-437A-8ED3-4E4052CDFE00}" dt="2024-03-28T16:06:29.832" v="222" actId="14100"/>
          <ac:picMkLst>
            <pc:docMk/>
            <pc:sldMk cId="0" sldId="263"/>
            <ac:picMk id="18" creationId="{D6181FA0-799B-1E42-C334-2F6F126B4AD7}"/>
          </ac:picMkLst>
        </pc:picChg>
        <pc:picChg chg="add mod">
          <ac:chgData name="Ayushi Malhotra" userId="ede70d2b-1cce-434f-b7cf-69e84102d97b" providerId="ADAL" clId="{FEF54551-1E8B-437A-8ED3-4E4052CDFE00}" dt="2024-03-28T16:08:03.685" v="234" actId="14100"/>
          <ac:picMkLst>
            <pc:docMk/>
            <pc:sldMk cId="0" sldId="263"/>
            <ac:picMk id="20" creationId="{DCCE3261-83DE-B9AA-43C8-8680F01C9D77}"/>
          </ac:picMkLst>
        </pc:picChg>
      </pc:sldChg>
      <pc:sldChg chg="modSp mod">
        <pc:chgData name="Ayushi Malhotra" userId="ede70d2b-1cce-434f-b7cf-69e84102d97b" providerId="ADAL" clId="{FEF54551-1E8B-437A-8ED3-4E4052CDFE00}" dt="2024-03-28T15:22:02.227" v="202" actId="1037"/>
        <pc:sldMkLst>
          <pc:docMk/>
          <pc:sldMk cId="0" sldId="264"/>
        </pc:sldMkLst>
        <pc:spChg chg="mod">
          <ac:chgData name="Ayushi Malhotra" userId="ede70d2b-1cce-434f-b7cf-69e84102d97b" providerId="ADAL" clId="{FEF54551-1E8B-437A-8ED3-4E4052CDFE00}" dt="2024-03-28T15:21:45.206" v="90" actId="1037"/>
          <ac:spMkLst>
            <pc:docMk/>
            <pc:sldMk cId="0" sldId="264"/>
            <ac:spMk id="2" creationId="{00000000-0000-0000-0000-000000000000}"/>
          </ac:spMkLst>
        </pc:spChg>
        <pc:spChg chg="mod">
          <ac:chgData name="Ayushi Malhotra" userId="ede70d2b-1cce-434f-b7cf-69e84102d97b" providerId="ADAL" clId="{FEF54551-1E8B-437A-8ED3-4E4052CDFE00}" dt="2024-03-28T15:22:02.227" v="202" actId="1037"/>
          <ac:spMkLst>
            <pc:docMk/>
            <pc:sldMk cId="0" sldId="264"/>
            <ac:spMk id="4" creationId="{00000000-0000-0000-0000-000000000000}"/>
          </ac:spMkLst>
        </pc:spChg>
      </pc:sldChg>
      <pc:sldChg chg="modSp mod">
        <pc:chgData name="Ayushi Malhotra" userId="ede70d2b-1cce-434f-b7cf-69e84102d97b" providerId="ADAL" clId="{FEF54551-1E8B-437A-8ED3-4E4052CDFE00}" dt="2024-03-28T15:21:32.343" v="29" actId="14100"/>
        <pc:sldMkLst>
          <pc:docMk/>
          <pc:sldMk cId="0" sldId="267"/>
        </pc:sldMkLst>
        <pc:spChg chg="mod">
          <ac:chgData name="Ayushi Malhotra" userId="ede70d2b-1cce-434f-b7cf-69e84102d97b" providerId="ADAL" clId="{FEF54551-1E8B-437A-8ED3-4E4052CDFE00}" dt="2024-03-28T15:21:28.169" v="28" actId="1038"/>
          <ac:spMkLst>
            <pc:docMk/>
            <pc:sldMk cId="0" sldId="267"/>
            <ac:spMk id="3" creationId="{00000000-0000-0000-0000-000000000000}"/>
          </ac:spMkLst>
        </pc:spChg>
        <pc:spChg chg="mod">
          <ac:chgData name="Ayushi Malhotra" userId="ede70d2b-1cce-434f-b7cf-69e84102d97b" providerId="ADAL" clId="{FEF54551-1E8B-437A-8ED3-4E4052CDFE00}" dt="2024-03-28T15:21:32.343" v="29" actId="14100"/>
          <ac:spMkLst>
            <pc:docMk/>
            <pc:sldMk cId="0" sldId="267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svg"/><Relationship Id="rId10" Type="http://schemas.openxmlformats.org/officeDocument/2006/relationships/image" Target="../media/image3.svg"/><Relationship Id="rId4" Type="http://schemas.openxmlformats.org/officeDocument/2006/relationships/image" Target="../media/image8.png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svg"/><Relationship Id="rId10" Type="http://schemas.openxmlformats.org/officeDocument/2006/relationships/image" Target="../media/image3.svg"/><Relationship Id="rId4" Type="http://schemas.openxmlformats.org/officeDocument/2006/relationships/image" Target="../media/image8.png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4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 rot="7659121">
            <a:off x="15375348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3" y="0"/>
                </a:lnTo>
                <a:lnTo>
                  <a:pt x="7629293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Freeform 4"/>
          <p:cNvSpPr/>
          <p:nvPr/>
        </p:nvSpPr>
        <p:spPr>
          <a:xfrm>
            <a:off x="-4786288" y="-516959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5" y="0"/>
                </a:lnTo>
                <a:lnTo>
                  <a:pt x="9022635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5" name="Group 5"/>
          <p:cNvGrpSpPr/>
          <p:nvPr/>
        </p:nvGrpSpPr>
        <p:grpSpPr>
          <a:xfrm>
            <a:off x="4068342" y="2459828"/>
            <a:ext cx="10151317" cy="4208864"/>
            <a:chOff x="0" y="0"/>
            <a:chExt cx="1960384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60384" cy="812800"/>
            </a:xfrm>
            <a:custGeom>
              <a:avLst/>
              <a:gdLst/>
              <a:ahLst/>
              <a:cxnLst/>
              <a:rect l="l" t="t" r="r" b="b"/>
              <a:pathLst>
                <a:path w="1960384" h="812800">
                  <a:moveTo>
                    <a:pt x="0" y="0"/>
                  </a:moveTo>
                  <a:lnTo>
                    <a:pt x="1960384" y="0"/>
                  </a:lnTo>
                  <a:lnTo>
                    <a:pt x="196038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960384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094942" y="315024"/>
            <a:ext cx="779358" cy="880674"/>
          </a:xfrm>
          <a:custGeom>
            <a:avLst/>
            <a:gdLst/>
            <a:ahLst/>
            <a:cxnLst/>
            <a:rect l="l" t="t" r="r" b="b"/>
            <a:pathLst>
              <a:path w="779358" h="880674">
                <a:moveTo>
                  <a:pt x="0" y="0"/>
                </a:moveTo>
                <a:lnTo>
                  <a:pt x="779357" y="0"/>
                </a:lnTo>
                <a:lnTo>
                  <a:pt x="779357" y="880674"/>
                </a:lnTo>
                <a:lnTo>
                  <a:pt x="0" y="8806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9" name="TextBox 9"/>
          <p:cNvSpPr txBox="1"/>
          <p:nvPr/>
        </p:nvSpPr>
        <p:spPr>
          <a:xfrm>
            <a:off x="4068342" y="3042838"/>
            <a:ext cx="10177164" cy="2766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spc="1610">
                <a:solidFill>
                  <a:srgbClr val="231F20"/>
                </a:solidFill>
                <a:latin typeface="Oswald Bold"/>
              </a:rPr>
              <a:t>RIDESYNC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19596" y="7482578"/>
            <a:ext cx="12848809" cy="1805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CSCI5308</a:t>
            </a:r>
          </a:p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INSTRUCTOR: DR. TUSHAR SHARMA</a:t>
            </a:r>
          </a:p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ASSISTED BY: GHAZAL SOBHANI</a:t>
            </a:r>
          </a:p>
          <a:p>
            <a:pPr algn="ctr">
              <a:lnSpc>
                <a:spcPts val="3661"/>
              </a:lnSpc>
            </a:pPr>
            <a:endParaRPr lang="en-US" sz="2653" spc="140">
              <a:solidFill>
                <a:srgbClr val="231F20"/>
              </a:solidFill>
              <a:latin typeface="Montserrat Classic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3" name="Group 3"/>
          <p:cNvGrpSpPr/>
          <p:nvPr/>
        </p:nvGrpSpPr>
        <p:grpSpPr>
          <a:xfrm>
            <a:off x="6027752" y="358377"/>
            <a:ext cx="11942405" cy="9570246"/>
            <a:chOff x="0" y="0"/>
            <a:chExt cx="3145325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145325" cy="2520559"/>
            </a:xfrm>
            <a:custGeom>
              <a:avLst/>
              <a:gdLst/>
              <a:ahLst/>
              <a:cxnLst/>
              <a:rect l="l" t="t" r="r" b="b"/>
              <a:pathLst>
                <a:path w="3145325" h="2520559">
                  <a:moveTo>
                    <a:pt x="0" y="0"/>
                  </a:moveTo>
                  <a:lnTo>
                    <a:pt x="3145325" y="0"/>
                  </a:lnTo>
                  <a:lnTo>
                    <a:pt x="3145325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145325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3554986" y="723793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7" name="Freeform 7"/>
          <p:cNvSpPr/>
          <p:nvPr/>
        </p:nvSpPr>
        <p:spPr>
          <a:xfrm>
            <a:off x="16869621" y="588363"/>
            <a:ext cx="779358" cy="880674"/>
          </a:xfrm>
          <a:custGeom>
            <a:avLst/>
            <a:gdLst/>
            <a:ahLst/>
            <a:cxnLst/>
            <a:rect l="l" t="t" r="r" b="b"/>
            <a:pathLst>
              <a:path w="779358" h="880674">
                <a:moveTo>
                  <a:pt x="0" y="0"/>
                </a:moveTo>
                <a:lnTo>
                  <a:pt x="779358" y="0"/>
                </a:lnTo>
                <a:lnTo>
                  <a:pt x="779358" y="880674"/>
                </a:lnTo>
                <a:lnTo>
                  <a:pt x="0" y="8806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aphicFrame>
        <p:nvGraphicFramePr>
          <p:cNvPr id="8" name="Table 8"/>
          <p:cNvGraphicFramePr>
            <a:graphicFrameLocks noGrp="1"/>
          </p:cNvGraphicFramePr>
          <p:nvPr/>
        </p:nvGraphicFramePr>
        <p:xfrm>
          <a:off x="6587482" y="1192691"/>
          <a:ext cx="9764131" cy="8134350"/>
        </p:xfrm>
        <a:graphic>
          <a:graphicData uri="http://schemas.openxmlformats.org/drawingml/2006/table">
            <a:tbl>
              <a:tblPr/>
              <a:tblGrid>
                <a:gridCol w="6279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4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3435"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3435"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3435"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3435"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3435"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3435"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3435"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13435"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13435"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13435"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TextBox 9"/>
          <p:cNvSpPr txBox="1"/>
          <p:nvPr/>
        </p:nvSpPr>
        <p:spPr>
          <a:xfrm>
            <a:off x="253292" y="1021241"/>
            <a:ext cx="6688744" cy="3429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PROJECT</a:t>
            </a:r>
          </a:p>
          <a:p>
            <a:pPr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STATUS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741020" y="1328937"/>
            <a:ext cx="11700518" cy="7804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74"/>
              </a:lnSpc>
            </a:pPr>
            <a:r>
              <a:rPr lang="en-US" sz="3170" spc="168">
                <a:solidFill>
                  <a:srgbClr val="231F20"/>
                </a:solidFill>
                <a:latin typeface="Montserrat Classic Bold"/>
              </a:rPr>
              <a:t>GOALS                                                STATUS</a:t>
            </a:r>
          </a:p>
          <a:p>
            <a:pPr>
              <a:lnSpc>
                <a:spcPts val="1890"/>
              </a:lnSpc>
            </a:pPr>
            <a:r>
              <a:rPr lang="en-US" sz="1370" spc="72">
                <a:solidFill>
                  <a:srgbClr val="231F20"/>
                </a:solidFill>
                <a:latin typeface="Montserrat Classic Bold"/>
              </a:rPr>
              <a:t> </a:t>
            </a:r>
          </a:p>
          <a:p>
            <a:pPr>
              <a:lnSpc>
                <a:spcPts val="4374"/>
              </a:lnSpc>
            </a:pPr>
            <a:r>
              <a:rPr lang="en-US" sz="3170" spc="168">
                <a:solidFill>
                  <a:srgbClr val="231F20"/>
                </a:solidFill>
                <a:latin typeface="Montserrat Classic"/>
              </a:rPr>
              <a:t>POST RIDE                                 COMPLETED</a:t>
            </a:r>
          </a:p>
          <a:p>
            <a:pPr>
              <a:lnSpc>
                <a:spcPts val="2166"/>
              </a:lnSpc>
            </a:pPr>
            <a:endParaRPr lang="en-US" sz="3170" spc="168">
              <a:solidFill>
                <a:srgbClr val="231F20"/>
              </a:solidFill>
              <a:latin typeface="Montserrat Classic"/>
            </a:endParaRPr>
          </a:p>
          <a:p>
            <a:pPr>
              <a:lnSpc>
                <a:spcPts val="4374"/>
              </a:lnSpc>
            </a:pPr>
            <a:r>
              <a:rPr lang="en-US" sz="3170" spc="168">
                <a:solidFill>
                  <a:srgbClr val="231F20"/>
                </a:solidFill>
                <a:latin typeface="Montserrat Classic"/>
              </a:rPr>
              <a:t>ACCEPT/REJECT RIDE              COMPLETED</a:t>
            </a:r>
          </a:p>
          <a:p>
            <a:pPr>
              <a:lnSpc>
                <a:spcPts val="2166"/>
              </a:lnSpc>
            </a:pPr>
            <a:endParaRPr lang="en-US" sz="3170" spc="168">
              <a:solidFill>
                <a:srgbClr val="231F20"/>
              </a:solidFill>
              <a:latin typeface="Montserrat Classic"/>
            </a:endParaRPr>
          </a:p>
          <a:p>
            <a:pPr>
              <a:lnSpc>
                <a:spcPts val="4374"/>
              </a:lnSpc>
            </a:pPr>
            <a:r>
              <a:rPr lang="en-US" sz="3170" spc="168">
                <a:solidFill>
                  <a:srgbClr val="231F20"/>
                </a:solidFill>
                <a:latin typeface="Montserrat Classic"/>
              </a:rPr>
              <a:t>RIDE MGMT.- DRIVER               COMPLETED</a:t>
            </a:r>
          </a:p>
          <a:p>
            <a:pPr>
              <a:lnSpc>
                <a:spcPts val="2166"/>
              </a:lnSpc>
            </a:pPr>
            <a:endParaRPr lang="en-US" sz="3170" spc="168">
              <a:solidFill>
                <a:srgbClr val="231F20"/>
              </a:solidFill>
              <a:latin typeface="Montserrat Classic"/>
            </a:endParaRPr>
          </a:p>
          <a:p>
            <a:pPr>
              <a:lnSpc>
                <a:spcPts val="4374"/>
              </a:lnSpc>
            </a:pPr>
            <a:r>
              <a:rPr lang="en-US" sz="3170" spc="168">
                <a:solidFill>
                  <a:srgbClr val="231F20"/>
                </a:solidFill>
                <a:latin typeface="Montserrat Classic"/>
              </a:rPr>
              <a:t>FIND RIDE                                  COMPLETED</a:t>
            </a:r>
          </a:p>
          <a:p>
            <a:pPr>
              <a:lnSpc>
                <a:spcPts val="1752"/>
              </a:lnSpc>
            </a:pPr>
            <a:endParaRPr lang="en-US" sz="3170" spc="168">
              <a:solidFill>
                <a:srgbClr val="231F20"/>
              </a:solidFill>
              <a:latin typeface="Montserrat Classic"/>
            </a:endParaRPr>
          </a:p>
          <a:p>
            <a:pPr>
              <a:lnSpc>
                <a:spcPts val="4374"/>
              </a:lnSpc>
            </a:pPr>
            <a:r>
              <a:rPr lang="en-US" sz="3170" spc="168">
                <a:solidFill>
                  <a:srgbClr val="231F20"/>
                </a:solidFill>
                <a:latin typeface="Montserrat Classic"/>
              </a:rPr>
              <a:t>RIDE MGMT. - RIDER                COMPLETED</a:t>
            </a:r>
          </a:p>
          <a:p>
            <a:pPr>
              <a:lnSpc>
                <a:spcPts val="2166"/>
              </a:lnSpc>
            </a:pPr>
            <a:endParaRPr lang="en-US" sz="3170" spc="168">
              <a:solidFill>
                <a:srgbClr val="231F20"/>
              </a:solidFill>
              <a:latin typeface="Montserrat Classic"/>
            </a:endParaRPr>
          </a:p>
          <a:p>
            <a:pPr>
              <a:lnSpc>
                <a:spcPts val="4374"/>
              </a:lnSpc>
            </a:pPr>
            <a:r>
              <a:rPr lang="en-US" sz="3170" spc="168">
                <a:solidFill>
                  <a:srgbClr val="231F20"/>
                </a:solidFill>
                <a:latin typeface="Montserrat Classic"/>
              </a:rPr>
              <a:t>IN APP MESSAGING                  COMPLETED</a:t>
            </a:r>
          </a:p>
          <a:p>
            <a:pPr>
              <a:lnSpc>
                <a:spcPts val="2166"/>
              </a:lnSpc>
            </a:pPr>
            <a:endParaRPr lang="en-US" sz="3170" spc="168">
              <a:solidFill>
                <a:srgbClr val="231F20"/>
              </a:solidFill>
              <a:latin typeface="Montserrat Classic"/>
            </a:endParaRPr>
          </a:p>
          <a:p>
            <a:pPr>
              <a:lnSpc>
                <a:spcPts val="4374"/>
              </a:lnSpc>
            </a:pPr>
            <a:r>
              <a:rPr lang="en-US" sz="3170" spc="168">
                <a:solidFill>
                  <a:srgbClr val="231F20"/>
                </a:solidFill>
                <a:latin typeface="Montserrat Classic"/>
              </a:rPr>
              <a:t>LIVE LOCATION TRACKING      COMPLETED</a:t>
            </a:r>
          </a:p>
          <a:p>
            <a:pPr>
              <a:lnSpc>
                <a:spcPts val="1890"/>
              </a:lnSpc>
            </a:pPr>
            <a:endParaRPr lang="en-US" sz="3170" spc="168">
              <a:solidFill>
                <a:srgbClr val="231F20"/>
              </a:solidFill>
              <a:latin typeface="Montserrat Classic"/>
            </a:endParaRPr>
          </a:p>
          <a:p>
            <a:pPr>
              <a:lnSpc>
                <a:spcPts val="4374"/>
              </a:lnSpc>
            </a:pPr>
            <a:r>
              <a:rPr lang="en-US" sz="3170" spc="168">
                <a:solidFill>
                  <a:srgbClr val="231F20"/>
                </a:solidFill>
                <a:latin typeface="Montserrat Classic"/>
              </a:rPr>
              <a:t>SOS MESSAGE                             BACKLOG</a:t>
            </a:r>
          </a:p>
          <a:p>
            <a:pPr>
              <a:lnSpc>
                <a:spcPts val="2166"/>
              </a:lnSpc>
            </a:pPr>
            <a:endParaRPr lang="en-US" sz="3170" spc="168">
              <a:solidFill>
                <a:srgbClr val="231F20"/>
              </a:solidFill>
              <a:latin typeface="Montserrat Classic"/>
            </a:endParaRPr>
          </a:p>
          <a:p>
            <a:pPr>
              <a:lnSpc>
                <a:spcPts val="4374"/>
              </a:lnSpc>
            </a:pPr>
            <a:r>
              <a:rPr lang="en-US" sz="3170" spc="168">
                <a:solidFill>
                  <a:srgbClr val="231F20"/>
                </a:solidFill>
                <a:latin typeface="Montserrat Classic"/>
              </a:rPr>
              <a:t>RECURRING RIDES                      BACKLOG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3" name="Group 3"/>
          <p:cNvGrpSpPr/>
          <p:nvPr/>
        </p:nvGrpSpPr>
        <p:grpSpPr>
          <a:xfrm>
            <a:off x="8596994" y="337474"/>
            <a:ext cx="9362548" cy="9570246"/>
            <a:chOff x="0" y="0"/>
            <a:chExt cx="2465856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65856" cy="2520559"/>
            </a:xfrm>
            <a:custGeom>
              <a:avLst/>
              <a:gdLst/>
              <a:ahLst/>
              <a:cxnLst/>
              <a:rect l="l" t="t" r="r" b="b"/>
              <a:pathLst>
                <a:path w="2465856" h="2520559">
                  <a:moveTo>
                    <a:pt x="0" y="0"/>
                  </a:moveTo>
                  <a:lnTo>
                    <a:pt x="2465856" y="0"/>
                  </a:lnTo>
                  <a:lnTo>
                    <a:pt x="2465856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2465856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66783" y="3826439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7" name="Freeform 7"/>
          <p:cNvSpPr/>
          <p:nvPr/>
        </p:nvSpPr>
        <p:spPr>
          <a:xfrm>
            <a:off x="2070730" y="9138219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8" name="Group 8"/>
          <p:cNvGrpSpPr/>
          <p:nvPr/>
        </p:nvGrpSpPr>
        <p:grpSpPr>
          <a:xfrm>
            <a:off x="1366783" y="2471694"/>
            <a:ext cx="9610044" cy="1948998"/>
            <a:chOff x="0" y="0"/>
            <a:chExt cx="3682024" cy="746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776368" y="2778837"/>
            <a:ext cx="1156649" cy="1173721"/>
          </a:xfrm>
          <a:custGeom>
            <a:avLst/>
            <a:gdLst/>
            <a:ahLst/>
            <a:cxnLst/>
            <a:rect l="l" t="t" r="r" b="b"/>
            <a:pathLst>
              <a:path w="1156649" h="1173721">
                <a:moveTo>
                  <a:pt x="0" y="0"/>
                </a:moveTo>
                <a:lnTo>
                  <a:pt x="1156648" y="0"/>
                </a:lnTo>
                <a:lnTo>
                  <a:pt x="1156648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2" name="Freeform 12"/>
          <p:cNvSpPr/>
          <p:nvPr/>
        </p:nvSpPr>
        <p:spPr>
          <a:xfrm>
            <a:off x="1366783" y="6540681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3" name="Freeform 13"/>
          <p:cNvSpPr/>
          <p:nvPr/>
        </p:nvSpPr>
        <p:spPr>
          <a:xfrm>
            <a:off x="9144000" y="3133493"/>
            <a:ext cx="8679684" cy="4816613"/>
          </a:xfrm>
          <a:custGeom>
            <a:avLst/>
            <a:gdLst/>
            <a:ahLst/>
            <a:cxnLst/>
            <a:rect l="l" t="t" r="r" b="b"/>
            <a:pathLst>
              <a:path w="8679684" h="4816613">
                <a:moveTo>
                  <a:pt x="0" y="0"/>
                </a:moveTo>
                <a:lnTo>
                  <a:pt x="8679684" y="0"/>
                </a:lnTo>
                <a:lnTo>
                  <a:pt x="8679684" y="4816614"/>
                </a:lnTo>
                <a:lnTo>
                  <a:pt x="0" y="48166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14" name="Group 14"/>
          <p:cNvGrpSpPr/>
          <p:nvPr/>
        </p:nvGrpSpPr>
        <p:grpSpPr>
          <a:xfrm>
            <a:off x="1366783" y="4838383"/>
            <a:ext cx="9610044" cy="1948998"/>
            <a:chOff x="0" y="0"/>
            <a:chExt cx="3682024" cy="74674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776368" y="5223511"/>
            <a:ext cx="1159455" cy="1178744"/>
          </a:xfrm>
          <a:custGeom>
            <a:avLst/>
            <a:gdLst/>
            <a:ahLst/>
            <a:cxnLst/>
            <a:rect l="l" t="t" r="r" b="b"/>
            <a:pathLst>
              <a:path w="1159455" h="1178744">
                <a:moveTo>
                  <a:pt x="0" y="0"/>
                </a:moveTo>
                <a:lnTo>
                  <a:pt x="1159455" y="0"/>
                </a:lnTo>
                <a:lnTo>
                  <a:pt x="1159455" y="1178743"/>
                </a:lnTo>
                <a:lnTo>
                  <a:pt x="0" y="117874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8" name="Freeform 18"/>
          <p:cNvSpPr/>
          <p:nvPr/>
        </p:nvSpPr>
        <p:spPr>
          <a:xfrm>
            <a:off x="-3554986" y="723793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19" name="Group 19"/>
          <p:cNvGrpSpPr/>
          <p:nvPr/>
        </p:nvGrpSpPr>
        <p:grpSpPr>
          <a:xfrm>
            <a:off x="1366783" y="7292207"/>
            <a:ext cx="9610044" cy="1948998"/>
            <a:chOff x="0" y="0"/>
            <a:chExt cx="3682024" cy="746746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776368" y="7821178"/>
            <a:ext cx="1188310" cy="1188310"/>
          </a:xfrm>
          <a:custGeom>
            <a:avLst/>
            <a:gdLst/>
            <a:ahLst/>
            <a:cxnLst/>
            <a:rect l="l" t="t" r="r" b="b"/>
            <a:pathLst>
              <a:path w="1188310" h="1188310">
                <a:moveTo>
                  <a:pt x="0" y="0"/>
                </a:moveTo>
                <a:lnTo>
                  <a:pt x="1188310" y="0"/>
                </a:lnTo>
                <a:lnTo>
                  <a:pt x="1188310" y="1188310"/>
                </a:lnTo>
                <a:lnTo>
                  <a:pt x="0" y="118831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3" name="TextBox 23"/>
          <p:cNvSpPr txBox="1"/>
          <p:nvPr/>
        </p:nvSpPr>
        <p:spPr>
          <a:xfrm>
            <a:off x="786246" y="279140"/>
            <a:ext cx="7050601" cy="1686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LEARNINGS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290658" y="2770037"/>
            <a:ext cx="7313110" cy="1304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64"/>
              </a:lnSpc>
            </a:pPr>
            <a:r>
              <a:rPr lang="en-US" sz="2510" spc="246">
                <a:solidFill>
                  <a:srgbClr val="231F20"/>
                </a:solidFill>
                <a:latin typeface="DM Sans"/>
              </a:rPr>
              <a:t>Exposure to New Technologies:</a:t>
            </a:r>
          </a:p>
          <a:p>
            <a:pPr marL="0" lvl="0" indent="0" algn="l">
              <a:lnSpc>
                <a:spcPts val="3464"/>
              </a:lnSpc>
              <a:spcBef>
                <a:spcPct val="0"/>
              </a:spcBef>
            </a:pPr>
            <a:r>
              <a:rPr lang="en-US" sz="2510" spc="246">
                <a:solidFill>
                  <a:srgbClr val="231F20"/>
                </a:solidFill>
                <a:latin typeface="DM Sans"/>
              </a:rPr>
              <a:t>The team gained exposure to new technologies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381122" y="4934080"/>
            <a:ext cx="7132181" cy="1742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64"/>
              </a:lnSpc>
            </a:pPr>
            <a:r>
              <a:rPr lang="en-US" sz="2510" spc="246">
                <a:solidFill>
                  <a:srgbClr val="231F20"/>
                </a:solidFill>
                <a:latin typeface="DM Sans"/>
              </a:rPr>
              <a:t>User Experience:</a:t>
            </a:r>
          </a:p>
          <a:p>
            <a:pPr marL="0" lvl="0" indent="0" algn="l">
              <a:lnSpc>
                <a:spcPts val="3464"/>
              </a:lnSpc>
              <a:spcBef>
                <a:spcPct val="0"/>
              </a:spcBef>
            </a:pPr>
            <a:r>
              <a:rPr lang="en-US" sz="2510" spc="246">
                <a:solidFill>
                  <a:srgbClr val="231F20"/>
                </a:solidFill>
                <a:latin typeface="DM Sans"/>
              </a:rPr>
              <a:t>If given more time the team would like to spend it on developing an improved user experience.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381122" y="7395382"/>
            <a:ext cx="7132181" cy="1742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64"/>
              </a:lnSpc>
            </a:pPr>
            <a:r>
              <a:rPr lang="en-US" sz="2510" spc="246">
                <a:solidFill>
                  <a:srgbClr val="231F20"/>
                </a:solidFill>
                <a:latin typeface="DM Sans"/>
              </a:rPr>
              <a:t>Payment System: </a:t>
            </a:r>
          </a:p>
          <a:p>
            <a:pPr marL="0" lvl="0" indent="0" algn="l">
              <a:lnSpc>
                <a:spcPts val="3464"/>
              </a:lnSpc>
              <a:spcBef>
                <a:spcPct val="0"/>
              </a:spcBef>
            </a:pPr>
            <a:r>
              <a:rPr lang="en-US" sz="2510" spc="246">
                <a:solidFill>
                  <a:srgbClr val="231F20"/>
                </a:solidFill>
                <a:latin typeface="DM Sans"/>
              </a:rPr>
              <a:t>Integrating a payment system would have been next on the list of tasks the team would have liked to acheive.</a:t>
            </a:r>
          </a:p>
        </p:txBody>
      </p:sp>
      <p:sp>
        <p:nvSpPr>
          <p:cNvPr id="27" name="Freeform 27"/>
          <p:cNvSpPr/>
          <p:nvPr/>
        </p:nvSpPr>
        <p:spPr>
          <a:xfrm>
            <a:off x="17044326" y="450590"/>
            <a:ext cx="779358" cy="880674"/>
          </a:xfrm>
          <a:custGeom>
            <a:avLst/>
            <a:gdLst/>
            <a:ahLst/>
            <a:cxnLst/>
            <a:rect l="l" t="t" r="r" b="b"/>
            <a:pathLst>
              <a:path w="779358" h="880674">
                <a:moveTo>
                  <a:pt x="0" y="0"/>
                </a:moveTo>
                <a:lnTo>
                  <a:pt x="779358" y="0"/>
                </a:lnTo>
                <a:lnTo>
                  <a:pt x="779358" y="880674"/>
                </a:lnTo>
                <a:lnTo>
                  <a:pt x="0" y="88067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 rot="-10580377">
            <a:off x="11167224" y="-9113750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TextBox 4"/>
          <p:cNvSpPr txBox="1"/>
          <p:nvPr/>
        </p:nvSpPr>
        <p:spPr>
          <a:xfrm>
            <a:off x="762000" y="3603279"/>
            <a:ext cx="8686800" cy="19576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6603"/>
              </a:lnSpc>
              <a:spcBef>
                <a:spcPct val="0"/>
              </a:spcBef>
            </a:pPr>
            <a:r>
              <a:rPr lang="en-US" sz="12031" spc="1179" dirty="0">
                <a:solidFill>
                  <a:srgbClr val="231F20"/>
                </a:solidFill>
                <a:latin typeface="Oswald Bold"/>
              </a:rPr>
              <a:t>THANK YOU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 rot="7659121">
            <a:off x="15375348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3" y="0"/>
                </a:lnTo>
                <a:lnTo>
                  <a:pt x="7629293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Freeform 4"/>
          <p:cNvSpPr/>
          <p:nvPr/>
        </p:nvSpPr>
        <p:spPr>
          <a:xfrm>
            <a:off x="-4786288" y="-516959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5" y="0"/>
                </a:lnTo>
                <a:lnTo>
                  <a:pt x="9022635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5" name="Group 5"/>
          <p:cNvGrpSpPr/>
          <p:nvPr/>
        </p:nvGrpSpPr>
        <p:grpSpPr>
          <a:xfrm>
            <a:off x="2421572" y="1195698"/>
            <a:ext cx="6388994" cy="2893012"/>
            <a:chOff x="0" y="0"/>
            <a:chExt cx="1233819" cy="5213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33819" cy="521300"/>
            </a:xfrm>
            <a:custGeom>
              <a:avLst/>
              <a:gdLst/>
              <a:ahLst/>
              <a:cxnLst/>
              <a:rect l="l" t="t" r="r" b="b"/>
              <a:pathLst>
                <a:path w="1233819" h="521300">
                  <a:moveTo>
                    <a:pt x="0" y="0"/>
                  </a:moveTo>
                  <a:lnTo>
                    <a:pt x="1233819" y="0"/>
                  </a:lnTo>
                  <a:lnTo>
                    <a:pt x="1233819" y="521300"/>
                  </a:lnTo>
                  <a:lnTo>
                    <a:pt x="0" y="521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233819" cy="540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094942" y="315024"/>
            <a:ext cx="779358" cy="880674"/>
          </a:xfrm>
          <a:custGeom>
            <a:avLst/>
            <a:gdLst/>
            <a:ahLst/>
            <a:cxnLst/>
            <a:rect l="l" t="t" r="r" b="b"/>
            <a:pathLst>
              <a:path w="779358" h="880674">
                <a:moveTo>
                  <a:pt x="0" y="0"/>
                </a:moveTo>
                <a:lnTo>
                  <a:pt x="779357" y="0"/>
                </a:lnTo>
                <a:lnTo>
                  <a:pt x="779357" y="880674"/>
                </a:lnTo>
                <a:lnTo>
                  <a:pt x="0" y="8806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9" name="TextBox 9"/>
          <p:cNvSpPr txBox="1"/>
          <p:nvPr/>
        </p:nvSpPr>
        <p:spPr>
          <a:xfrm>
            <a:off x="2924407" y="1278807"/>
            <a:ext cx="5383324" cy="1460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8694" spc="852">
                <a:solidFill>
                  <a:srgbClr val="231F20"/>
                </a:solidFill>
                <a:latin typeface="Oswald Bold"/>
              </a:rPr>
              <a:t>MEMBERS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3951063" y="3136237"/>
            <a:ext cx="11501814" cy="6363760"/>
            <a:chOff x="0" y="0"/>
            <a:chExt cx="2221187" cy="122894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221187" cy="1228946"/>
            </a:xfrm>
            <a:custGeom>
              <a:avLst/>
              <a:gdLst/>
              <a:ahLst/>
              <a:cxnLst/>
              <a:rect l="l" t="t" r="r" b="b"/>
              <a:pathLst>
                <a:path w="2221187" h="1228946">
                  <a:moveTo>
                    <a:pt x="0" y="0"/>
                  </a:moveTo>
                  <a:lnTo>
                    <a:pt x="2221187" y="0"/>
                  </a:lnTo>
                  <a:lnTo>
                    <a:pt x="2221187" y="1228946"/>
                  </a:lnTo>
                  <a:lnTo>
                    <a:pt x="0" y="122894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2221187" cy="12479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401214" y="3326981"/>
            <a:ext cx="10612265" cy="5988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46"/>
              </a:lnSpc>
            </a:pPr>
            <a:r>
              <a:rPr lang="en-US" sz="3439" spc="182">
                <a:solidFill>
                  <a:srgbClr val="231F20"/>
                </a:solidFill>
                <a:latin typeface="Montserrat Classic"/>
              </a:rPr>
              <a:t>DEV. TEAM -08</a:t>
            </a:r>
          </a:p>
          <a:p>
            <a:pPr>
              <a:lnSpc>
                <a:spcPts val="4746"/>
              </a:lnSpc>
            </a:pPr>
            <a:endParaRPr lang="en-US" sz="3439" spc="182">
              <a:solidFill>
                <a:srgbClr val="231F20"/>
              </a:solidFill>
              <a:latin typeface="Montserrat Classic"/>
            </a:endParaRPr>
          </a:p>
          <a:p>
            <a:pPr>
              <a:lnSpc>
                <a:spcPts val="4746"/>
              </a:lnSpc>
            </a:pPr>
            <a:endParaRPr lang="en-US" sz="3439" spc="182">
              <a:solidFill>
                <a:srgbClr val="231F20"/>
              </a:solidFill>
              <a:latin typeface="Montserrat Classic"/>
            </a:endParaRPr>
          </a:p>
          <a:p>
            <a:pPr marL="742619" lvl="1" indent="-371309">
              <a:lnSpc>
                <a:spcPts val="4746"/>
              </a:lnSpc>
              <a:buFont typeface="Arial"/>
              <a:buChar char="•"/>
            </a:pPr>
            <a:r>
              <a:rPr lang="en-US" sz="3439" spc="182">
                <a:solidFill>
                  <a:srgbClr val="231F20"/>
                </a:solidFill>
                <a:latin typeface="Montserrat Classic"/>
              </a:rPr>
              <a:t>AYUSHI MALHOTRA (B00978595)</a:t>
            </a:r>
          </a:p>
          <a:p>
            <a:pPr marL="742619" lvl="1" indent="-371309">
              <a:lnSpc>
                <a:spcPts val="4746"/>
              </a:lnSpc>
              <a:buFont typeface="Arial"/>
              <a:buChar char="•"/>
            </a:pPr>
            <a:r>
              <a:rPr lang="en-US" sz="3439" spc="182">
                <a:solidFill>
                  <a:srgbClr val="231F20"/>
                </a:solidFill>
                <a:latin typeface="Montserrat Classic"/>
              </a:rPr>
              <a:t>MEER PATEL (B00981041)</a:t>
            </a:r>
          </a:p>
          <a:p>
            <a:pPr marL="742619" lvl="1" indent="-371309">
              <a:lnSpc>
                <a:spcPts val="4746"/>
              </a:lnSpc>
              <a:buFont typeface="Arial"/>
              <a:buChar char="•"/>
            </a:pPr>
            <a:r>
              <a:rPr lang="en-US" sz="3439" spc="182">
                <a:solidFill>
                  <a:srgbClr val="231F20"/>
                </a:solidFill>
                <a:latin typeface="Montserrat Classic"/>
              </a:rPr>
              <a:t>NITHIN BHARATHI (B00958670)</a:t>
            </a:r>
          </a:p>
          <a:p>
            <a:pPr marL="742619" lvl="1" indent="-371309">
              <a:lnSpc>
                <a:spcPts val="4746"/>
              </a:lnSpc>
              <a:buFont typeface="Arial"/>
              <a:buChar char="•"/>
            </a:pPr>
            <a:r>
              <a:rPr lang="en-US" sz="3439" spc="182">
                <a:solidFill>
                  <a:srgbClr val="231F20"/>
                </a:solidFill>
                <a:latin typeface="Montserrat Classic"/>
              </a:rPr>
              <a:t>PURUSHOTHAM PARTHY (B00959397)</a:t>
            </a:r>
          </a:p>
          <a:p>
            <a:pPr marL="742619" lvl="1" indent="-371309">
              <a:lnSpc>
                <a:spcPts val="4746"/>
              </a:lnSpc>
              <a:buFont typeface="Arial"/>
              <a:buChar char="•"/>
            </a:pPr>
            <a:r>
              <a:rPr lang="en-US" sz="3439" spc="182">
                <a:solidFill>
                  <a:srgbClr val="231F20"/>
                </a:solidFill>
                <a:latin typeface="Montserrat Classic"/>
              </a:rPr>
              <a:t>SIVASUBRAMANIAN VENKATASUBRAMANIAN (B00956463)</a:t>
            </a:r>
          </a:p>
          <a:p>
            <a:pPr algn="ctr">
              <a:lnSpc>
                <a:spcPts val="4746"/>
              </a:lnSpc>
            </a:pPr>
            <a:endParaRPr lang="en-US" sz="3439" spc="182">
              <a:solidFill>
                <a:srgbClr val="231F20"/>
              </a:solidFill>
              <a:latin typeface="Montserrat Class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 rot="7659121">
            <a:off x="14263929" y="-4696420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Freeform 4"/>
          <p:cNvSpPr/>
          <p:nvPr/>
        </p:nvSpPr>
        <p:spPr>
          <a:xfrm>
            <a:off x="-6601062" y="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5" name="Group 5"/>
          <p:cNvGrpSpPr/>
          <p:nvPr/>
        </p:nvGrpSpPr>
        <p:grpSpPr>
          <a:xfrm>
            <a:off x="2421572" y="1195698"/>
            <a:ext cx="6388994" cy="2893012"/>
            <a:chOff x="0" y="0"/>
            <a:chExt cx="1233819" cy="5213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33819" cy="521300"/>
            </a:xfrm>
            <a:custGeom>
              <a:avLst/>
              <a:gdLst/>
              <a:ahLst/>
              <a:cxnLst/>
              <a:rect l="l" t="t" r="r" b="b"/>
              <a:pathLst>
                <a:path w="1233819" h="521300">
                  <a:moveTo>
                    <a:pt x="0" y="0"/>
                  </a:moveTo>
                  <a:lnTo>
                    <a:pt x="1233819" y="0"/>
                  </a:lnTo>
                  <a:lnTo>
                    <a:pt x="1233819" y="521300"/>
                  </a:lnTo>
                  <a:lnTo>
                    <a:pt x="0" y="521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233819" cy="540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094942" y="315024"/>
            <a:ext cx="779358" cy="880674"/>
          </a:xfrm>
          <a:custGeom>
            <a:avLst/>
            <a:gdLst/>
            <a:ahLst/>
            <a:cxnLst/>
            <a:rect l="l" t="t" r="r" b="b"/>
            <a:pathLst>
              <a:path w="779358" h="880674">
                <a:moveTo>
                  <a:pt x="0" y="0"/>
                </a:moveTo>
                <a:lnTo>
                  <a:pt x="779357" y="0"/>
                </a:lnTo>
                <a:lnTo>
                  <a:pt x="779357" y="880674"/>
                </a:lnTo>
                <a:lnTo>
                  <a:pt x="0" y="8806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9" name="TextBox 9"/>
          <p:cNvSpPr txBox="1"/>
          <p:nvPr/>
        </p:nvSpPr>
        <p:spPr>
          <a:xfrm>
            <a:off x="2924407" y="1278807"/>
            <a:ext cx="5383324" cy="1460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8694" spc="852">
                <a:solidFill>
                  <a:srgbClr val="231F20"/>
                </a:solidFill>
                <a:latin typeface="Oswald Bold"/>
              </a:rPr>
              <a:t>CLIENTS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3951063" y="3136237"/>
            <a:ext cx="11501814" cy="6363760"/>
            <a:chOff x="0" y="0"/>
            <a:chExt cx="2221187" cy="122894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221187" cy="1228946"/>
            </a:xfrm>
            <a:custGeom>
              <a:avLst/>
              <a:gdLst/>
              <a:ahLst/>
              <a:cxnLst/>
              <a:rect l="l" t="t" r="r" b="b"/>
              <a:pathLst>
                <a:path w="2221187" h="1228946">
                  <a:moveTo>
                    <a:pt x="0" y="0"/>
                  </a:moveTo>
                  <a:lnTo>
                    <a:pt x="2221187" y="0"/>
                  </a:lnTo>
                  <a:lnTo>
                    <a:pt x="2221187" y="1228946"/>
                  </a:lnTo>
                  <a:lnTo>
                    <a:pt x="0" y="122894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2221187" cy="12479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401214" y="3326981"/>
            <a:ext cx="10612265" cy="5388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46"/>
              </a:lnSpc>
            </a:pPr>
            <a:r>
              <a:rPr lang="en-US" sz="3439" spc="182">
                <a:solidFill>
                  <a:srgbClr val="231F20"/>
                </a:solidFill>
                <a:latin typeface="Montserrat Classic"/>
              </a:rPr>
              <a:t>TEAM -09</a:t>
            </a:r>
          </a:p>
          <a:p>
            <a:pPr>
              <a:lnSpc>
                <a:spcPts val="4746"/>
              </a:lnSpc>
            </a:pPr>
            <a:endParaRPr lang="en-US" sz="3439" spc="182">
              <a:solidFill>
                <a:srgbClr val="231F20"/>
              </a:solidFill>
              <a:latin typeface="Montserrat Classic"/>
            </a:endParaRPr>
          </a:p>
          <a:p>
            <a:pPr>
              <a:lnSpc>
                <a:spcPts val="4746"/>
              </a:lnSpc>
            </a:pPr>
            <a:endParaRPr lang="en-US" sz="3439" spc="182">
              <a:solidFill>
                <a:srgbClr val="231F20"/>
              </a:solidFill>
              <a:latin typeface="Montserrat Classic"/>
            </a:endParaRPr>
          </a:p>
          <a:p>
            <a:pPr marL="742619" lvl="1" indent="-371309">
              <a:lnSpc>
                <a:spcPts val="4746"/>
              </a:lnSpc>
              <a:buFont typeface="Arial"/>
              <a:buChar char="•"/>
            </a:pPr>
            <a:r>
              <a:rPr lang="en-US" sz="3439" spc="182">
                <a:solidFill>
                  <a:srgbClr val="231F20"/>
                </a:solidFill>
                <a:latin typeface="Montserrat Classic"/>
              </a:rPr>
              <a:t>DRASHTI PATEL (B00981274)</a:t>
            </a:r>
          </a:p>
          <a:p>
            <a:pPr marL="742619" lvl="1" indent="-371309">
              <a:lnSpc>
                <a:spcPts val="4746"/>
              </a:lnSpc>
              <a:buFont typeface="Arial"/>
              <a:buChar char="•"/>
            </a:pPr>
            <a:r>
              <a:rPr lang="en-US" sz="3439" spc="182">
                <a:solidFill>
                  <a:srgbClr val="231F20"/>
                </a:solidFill>
                <a:latin typeface="Montserrat Classic"/>
              </a:rPr>
              <a:t>JAISHANKAR MOHANRAJ (B00975938)</a:t>
            </a:r>
          </a:p>
          <a:p>
            <a:pPr marL="742619" lvl="1" indent="-371309">
              <a:lnSpc>
                <a:spcPts val="4746"/>
              </a:lnSpc>
              <a:buFont typeface="Arial"/>
              <a:buChar char="•"/>
            </a:pPr>
            <a:r>
              <a:rPr lang="en-US" sz="3439" spc="182">
                <a:solidFill>
                  <a:srgbClr val="231F20"/>
                </a:solidFill>
                <a:latin typeface="Montserrat Classic"/>
              </a:rPr>
              <a:t>KUNJ PATHAK (B00947856)</a:t>
            </a:r>
          </a:p>
          <a:p>
            <a:pPr marL="742619" lvl="1" indent="-371309">
              <a:lnSpc>
                <a:spcPts val="4746"/>
              </a:lnSpc>
              <a:buFont typeface="Arial"/>
              <a:buChar char="•"/>
            </a:pPr>
            <a:r>
              <a:rPr lang="en-US" sz="3439" spc="182">
                <a:solidFill>
                  <a:srgbClr val="231F20"/>
                </a:solidFill>
                <a:latin typeface="Montserrat Classic"/>
              </a:rPr>
              <a:t>NIKITA DAVIES (B00973059)</a:t>
            </a:r>
          </a:p>
          <a:p>
            <a:pPr marL="742619" lvl="1" indent="-371309">
              <a:lnSpc>
                <a:spcPts val="4746"/>
              </a:lnSpc>
              <a:buFont typeface="Arial"/>
              <a:buChar char="•"/>
            </a:pPr>
            <a:r>
              <a:rPr lang="en-US" sz="3439" spc="182">
                <a:solidFill>
                  <a:srgbClr val="231F20"/>
                </a:solidFill>
                <a:latin typeface="Montserrat Classic"/>
              </a:rPr>
              <a:t>TANUJ DOSHI (B00979829)</a:t>
            </a:r>
          </a:p>
          <a:p>
            <a:pPr algn="ctr">
              <a:lnSpc>
                <a:spcPts val="4746"/>
              </a:lnSpc>
            </a:pPr>
            <a:endParaRPr lang="en-US" sz="3439" spc="182">
              <a:solidFill>
                <a:srgbClr val="231F20"/>
              </a:solidFill>
              <a:latin typeface="Montserrat Class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3" name="Group 3"/>
          <p:cNvGrpSpPr/>
          <p:nvPr/>
        </p:nvGrpSpPr>
        <p:grpSpPr>
          <a:xfrm>
            <a:off x="5019320" y="2901697"/>
            <a:ext cx="1400485" cy="6493178"/>
            <a:chOff x="0" y="0"/>
            <a:chExt cx="368852" cy="171013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980992" y="1036994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CONTENT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8" name="TextBox 8"/>
          <p:cNvSpPr txBox="1"/>
          <p:nvPr/>
        </p:nvSpPr>
        <p:spPr>
          <a:xfrm>
            <a:off x="5231353" y="322518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31353" y="402230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31353" y="490346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31353" y="570058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50954" y="6492957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50954" y="732392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06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250954" y="817421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07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07430" y="3333137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OVERVIEW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607430" y="4127355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PROJECT DASHBOARD STATUS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607430" y="5047445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INDIVIDUAL CONTRIBUTIONS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607430" y="5841663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USER STORIES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607430" y="6642507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DEMO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607430" y="7434884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PROJECT STATUS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607430" y="8279265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LEARNING</a:t>
            </a:r>
          </a:p>
        </p:txBody>
      </p:sp>
      <p:sp>
        <p:nvSpPr>
          <p:cNvPr id="22" name="Freeform 22"/>
          <p:cNvSpPr/>
          <p:nvPr/>
        </p:nvSpPr>
        <p:spPr>
          <a:xfrm>
            <a:off x="17094942" y="315024"/>
            <a:ext cx="779358" cy="880674"/>
          </a:xfrm>
          <a:custGeom>
            <a:avLst/>
            <a:gdLst/>
            <a:ahLst/>
            <a:cxnLst/>
            <a:rect l="l" t="t" r="r" b="b"/>
            <a:pathLst>
              <a:path w="779358" h="880674">
                <a:moveTo>
                  <a:pt x="0" y="0"/>
                </a:moveTo>
                <a:lnTo>
                  <a:pt x="779357" y="0"/>
                </a:lnTo>
                <a:lnTo>
                  <a:pt x="779357" y="880674"/>
                </a:lnTo>
                <a:lnTo>
                  <a:pt x="0" y="8806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3" name="Group 3"/>
          <p:cNvGrpSpPr/>
          <p:nvPr/>
        </p:nvGrpSpPr>
        <p:grpSpPr>
          <a:xfrm>
            <a:off x="8596994" y="337474"/>
            <a:ext cx="9362548" cy="9570246"/>
            <a:chOff x="0" y="0"/>
            <a:chExt cx="2465856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65856" cy="2520559"/>
            </a:xfrm>
            <a:custGeom>
              <a:avLst/>
              <a:gdLst/>
              <a:ahLst/>
              <a:cxnLst/>
              <a:rect l="l" t="t" r="r" b="b"/>
              <a:pathLst>
                <a:path w="2465856" h="2520559">
                  <a:moveTo>
                    <a:pt x="0" y="0"/>
                  </a:moveTo>
                  <a:lnTo>
                    <a:pt x="2465856" y="0"/>
                  </a:lnTo>
                  <a:lnTo>
                    <a:pt x="2465856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2465856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66783" y="3826439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7" name="Freeform 7"/>
          <p:cNvSpPr/>
          <p:nvPr/>
        </p:nvSpPr>
        <p:spPr>
          <a:xfrm>
            <a:off x="2070730" y="9138219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8" name="Group 8"/>
          <p:cNvGrpSpPr/>
          <p:nvPr/>
        </p:nvGrpSpPr>
        <p:grpSpPr>
          <a:xfrm>
            <a:off x="1366783" y="2471694"/>
            <a:ext cx="9610044" cy="1948998"/>
            <a:chOff x="0" y="0"/>
            <a:chExt cx="3682024" cy="746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776368" y="2778837"/>
            <a:ext cx="1156649" cy="1173721"/>
          </a:xfrm>
          <a:custGeom>
            <a:avLst/>
            <a:gdLst/>
            <a:ahLst/>
            <a:cxnLst/>
            <a:rect l="l" t="t" r="r" b="b"/>
            <a:pathLst>
              <a:path w="1156649" h="1173721">
                <a:moveTo>
                  <a:pt x="0" y="0"/>
                </a:moveTo>
                <a:lnTo>
                  <a:pt x="1156648" y="0"/>
                </a:lnTo>
                <a:lnTo>
                  <a:pt x="1156648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2" name="Freeform 12"/>
          <p:cNvSpPr/>
          <p:nvPr/>
        </p:nvSpPr>
        <p:spPr>
          <a:xfrm>
            <a:off x="1366783" y="6540681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3" name="Freeform 13"/>
          <p:cNvSpPr/>
          <p:nvPr/>
        </p:nvSpPr>
        <p:spPr>
          <a:xfrm>
            <a:off x="9144000" y="3133493"/>
            <a:ext cx="8679684" cy="4816613"/>
          </a:xfrm>
          <a:custGeom>
            <a:avLst/>
            <a:gdLst/>
            <a:ahLst/>
            <a:cxnLst/>
            <a:rect l="l" t="t" r="r" b="b"/>
            <a:pathLst>
              <a:path w="8679684" h="4816613">
                <a:moveTo>
                  <a:pt x="0" y="0"/>
                </a:moveTo>
                <a:lnTo>
                  <a:pt x="8679684" y="0"/>
                </a:lnTo>
                <a:lnTo>
                  <a:pt x="8679684" y="4816614"/>
                </a:lnTo>
                <a:lnTo>
                  <a:pt x="0" y="48166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14" name="Group 14"/>
          <p:cNvGrpSpPr/>
          <p:nvPr/>
        </p:nvGrpSpPr>
        <p:grpSpPr>
          <a:xfrm>
            <a:off x="1366783" y="4838383"/>
            <a:ext cx="9610044" cy="1948998"/>
            <a:chOff x="0" y="0"/>
            <a:chExt cx="3682024" cy="74674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776368" y="5223511"/>
            <a:ext cx="1159455" cy="1178744"/>
          </a:xfrm>
          <a:custGeom>
            <a:avLst/>
            <a:gdLst/>
            <a:ahLst/>
            <a:cxnLst/>
            <a:rect l="l" t="t" r="r" b="b"/>
            <a:pathLst>
              <a:path w="1159455" h="1178744">
                <a:moveTo>
                  <a:pt x="0" y="0"/>
                </a:moveTo>
                <a:lnTo>
                  <a:pt x="1159455" y="0"/>
                </a:lnTo>
                <a:lnTo>
                  <a:pt x="1159455" y="1178743"/>
                </a:lnTo>
                <a:lnTo>
                  <a:pt x="0" y="117874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8" name="Freeform 18"/>
          <p:cNvSpPr/>
          <p:nvPr/>
        </p:nvSpPr>
        <p:spPr>
          <a:xfrm>
            <a:off x="-3554986" y="723793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19" name="Group 19"/>
          <p:cNvGrpSpPr/>
          <p:nvPr/>
        </p:nvGrpSpPr>
        <p:grpSpPr>
          <a:xfrm>
            <a:off x="1366783" y="7292207"/>
            <a:ext cx="9610044" cy="1948998"/>
            <a:chOff x="0" y="0"/>
            <a:chExt cx="3682024" cy="746746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776368" y="7672551"/>
            <a:ext cx="1188310" cy="1188310"/>
          </a:xfrm>
          <a:custGeom>
            <a:avLst/>
            <a:gdLst/>
            <a:ahLst/>
            <a:cxnLst/>
            <a:rect l="l" t="t" r="r" b="b"/>
            <a:pathLst>
              <a:path w="1188310" h="1188310">
                <a:moveTo>
                  <a:pt x="0" y="0"/>
                </a:moveTo>
                <a:lnTo>
                  <a:pt x="1188310" y="0"/>
                </a:lnTo>
                <a:lnTo>
                  <a:pt x="1188310" y="1188310"/>
                </a:lnTo>
                <a:lnTo>
                  <a:pt x="0" y="118831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3" name="TextBox 23"/>
          <p:cNvSpPr txBox="1"/>
          <p:nvPr/>
        </p:nvSpPr>
        <p:spPr>
          <a:xfrm>
            <a:off x="786246" y="279140"/>
            <a:ext cx="6688744" cy="1686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OVERVIEW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355209" y="2959902"/>
            <a:ext cx="7132181" cy="866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64"/>
              </a:lnSpc>
            </a:pPr>
            <a:r>
              <a:rPr lang="en-US" sz="2510" spc="246">
                <a:solidFill>
                  <a:srgbClr val="231F20"/>
                </a:solidFill>
                <a:latin typeface="DM Sans"/>
              </a:rPr>
              <a:t>Resource Sharing:</a:t>
            </a:r>
          </a:p>
          <a:p>
            <a:pPr marL="0" lvl="0" indent="0" algn="l">
              <a:lnSpc>
                <a:spcPts val="3464"/>
              </a:lnSpc>
              <a:spcBef>
                <a:spcPct val="0"/>
              </a:spcBef>
            </a:pPr>
            <a:r>
              <a:rPr lang="en-US" sz="2510" spc="246">
                <a:solidFill>
                  <a:srgbClr val="231F20"/>
                </a:solidFill>
                <a:latin typeface="DM Sans"/>
              </a:rPr>
              <a:t>Share rides, Optimize resources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355209" y="5316486"/>
            <a:ext cx="7132181" cy="866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64"/>
              </a:lnSpc>
            </a:pPr>
            <a:r>
              <a:rPr lang="en-US" sz="2510" spc="246">
                <a:solidFill>
                  <a:srgbClr val="231F20"/>
                </a:solidFill>
                <a:latin typeface="DM Sans"/>
              </a:rPr>
              <a:t>Traffic Alleviation : </a:t>
            </a:r>
          </a:p>
          <a:p>
            <a:pPr marL="0" lvl="0" indent="0" algn="l">
              <a:lnSpc>
                <a:spcPts val="3464"/>
              </a:lnSpc>
              <a:spcBef>
                <a:spcPct val="0"/>
              </a:spcBef>
            </a:pPr>
            <a:r>
              <a:rPr lang="en-US" sz="2510" spc="246">
                <a:solidFill>
                  <a:srgbClr val="231F20"/>
                </a:solidFill>
                <a:latin typeface="DM Sans"/>
              </a:rPr>
              <a:t>Alleviates congestion, smoother travel.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355209" y="7590550"/>
            <a:ext cx="7132181" cy="1304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64"/>
              </a:lnSpc>
            </a:pPr>
            <a:r>
              <a:rPr lang="en-US" sz="2510" spc="246">
                <a:solidFill>
                  <a:srgbClr val="231F20"/>
                </a:solidFill>
                <a:latin typeface="DM Sans"/>
              </a:rPr>
              <a:t>Time and Cost Savings:</a:t>
            </a:r>
          </a:p>
          <a:p>
            <a:pPr marL="0" lvl="0" indent="0" algn="l">
              <a:lnSpc>
                <a:spcPts val="3464"/>
              </a:lnSpc>
              <a:spcBef>
                <a:spcPct val="0"/>
              </a:spcBef>
            </a:pPr>
            <a:r>
              <a:rPr lang="en-US" sz="2510" spc="246">
                <a:solidFill>
                  <a:srgbClr val="231F20"/>
                </a:solidFill>
                <a:latin typeface="DM Sans"/>
              </a:rPr>
              <a:t>Efficient, economical travel options. Helps find compatible ride companions.</a:t>
            </a:r>
          </a:p>
        </p:txBody>
      </p:sp>
      <p:sp>
        <p:nvSpPr>
          <p:cNvPr id="27" name="Freeform 27"/>
          <p:cNvSpPr/>
          <p:nvPr/>
        </p:nvSpPr>
        <p:spPr>
          <a:xfrm>
            <a:off x="17044326" y="450590"/>
            <a:ext cx="779358" cy="880674"/>
          </a:xfrm>
          <a:custGeom>
            <a:avLst/>
            <a:gdLst/>
            <a:ahLst/>
            <a:cxnLst/>
            <a:rect l="l" t="t" r="r" b="b"/>
            <a:pathLst>
              <a:path w="779358" h="880674">
                <a:moveTo>
                  <a:pt x="0" y="0"/>
                </a:moveTo>
                <a:lnTo>
                  <a:pt x="779358" y="0"/>
                </a:lnTo>
                <a:lnTo>
                  <a:pt x="779358" y="880674"/>
                </a:lnTo>
                <a:lnTo>
                  <a:pt x="0" y="88067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>
            <a:off x="5339711" y="6362448"/>
            <a:ext cx="7983286" cy="7983286"/>
          </a:xfrm>
          <a:custGeom>
            <a:avLst/>
            <a:gdLst/>
            <a:ahLst/>
            <a:cxnLst/>
            <a:rect l="l" t="t" r="r" b="b"/>
            <a:pathLst>
              <a:path w="7983286" h="7983286">
                <a:moveTo>
                  <a:pt x="0" y="0"/>
                </a:moveTo>
                <a:lnTo>
                  <a:pt x="7983286" y="0"/>
                </a:lnTo>
                <a:lnTo>
                  <a:pt x="7983286" y="7983286"/>
                </a:lnTo>
                <a:lnTo>
                  <a:pt x="0" y="79832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Freeform 4"/>
          <p:cNvSpPr/>
          <p:nvPr/>
        </p:nvSpPr>
        <p:spPr>
          <a:xfrm>
            <a:off x="8166920" y="5143500"/>
            <a:ext cx="2328867" cy="2328867"/>
          </a:xfrm>
          <a:custGeom>
            <a:avLst/>
            <a:gdLst/>
            <a:ahLst/>
            <a:cxnLst/>
            <a:rect l="l" t="t" r="r" b="b"/>
            <a:pathLst>
              <a:path w="2328867" h="2328867">
                <a:moveTo>
                  <a:pt x="0" y="0"/>
                </a:moveTo>
                <a:lnTo>
                  <a:pt x="2328867" y="0"/>
                </a:lnTo>
                <a:lnTo>
                  <a:pt x="2328867" y="2328867"/>
                </a:lnTo>
                <a:lnTo>
                  <a:pt x="0" y="23288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Freeform 5"/>
          <p:cNvSpPr/>
          <p:nvPr/>
        </p:nvSpPr>
        <p:spPr>
          <a:xfrm>
            <a:off x="8831592" y="5737435"/>
            <a:ext cx="999524" cy="1095096"/>
          </a:xfrm>
          <a:custGeom>
            <a:avLst/>
            <a:gdLst/>
            <a:ahLst/>
            <a:cxnLst/>
            <a:rect l="l" t="t" r="r" b="b"/>
            <a:pathLst>
              <a:path w="999524" h="1095096">
                <a:moveTo>
                  <a:pt x="0" y="0"/>
                </a:moveTo>
                <a:lnTo>
                  <a:pt x="999524" y="0"/>
                </a:lnTo>
                <a:lnTo>
                  <a:pt x="999524" y="1095096"/>
                </a:lnTo>
                <a:lnTo>
                  <a:pt x="0" y="10950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6" name="Freeform 6"/>
          <p:cNvSpPr/>
          <p:nvPr/>
        </p:nvSpPr>
        <p:spPr>
          <a:xfrm>
            <a:off x="11823742" y="7095799"/>
            <a:ext cx="2328867" cy="2328867"/>
          </a:xfrm>
          <a:custGeom>
            <a:avLst/>
            <a:gdLst/>
            <a:ahLst/>
            <a:cxnLst/>
            <a:rect l="l" t="t" r="r" b="b"/>
            <a:pathLst>
              <a:path w="2328867" h="2328867">
                <a:moveTo>
                  <a:pt x="0" y="0"/>
                </a:moveTo>
                <a:lnTo>
                  <a:pt x="2328867" y="0"/>
                </a:lnTo>
                <a:lnTo>
                  <a:pt x="2328867" y="2328867"/>
                </a:lnTo>
                <a:lnTo>
                  <a:pt x="0" y="23288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7" name="Freeform 7"/>
          <p:cNvSpPr/>
          <p:nvPr/>
        </p:nvSpPr>
        <p:spPr>
          <a:xfrm>
            <a:off x="4510099" y="7095799"/>
            <a:ext cx="2328867" cy="2328867"/>
          </a:xfrm>
          <a:custGeom>
            <a:avLst/>
            <a:gdLst/>
            <a:ahLst/>
            <a:cxnLst/>
            <a:rect l="l" t="t" r="r" b="b"/>
            <a:pathLst>
              <a:path w="2328867" h="2328867">
                <a:moveTo>
                  <a:pt x="0" y="0"/>
                </a:moveTo>
                <a:lnTo>
                  <a:pt x="2328867" y="0"/>
                </a:lnTo>
                <a:lnTo>
                  <a:pt x="2328867" y="2328867"/>
                </a:lnTo>
                <a:lnTo>
                  <a:pt x="0" y="23288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8" name="Freeform 8"/>
          <p:cNvSpPr/>
          <p:nvPr/>
        </p:nvSpPr>
        <p:spPr>
          <a:xfrm>
            <a:off x="12328181" y="7630238"/>
            <a:ext cx="1319988" cy="1259988"/>
          </a:xfrm>
          <a:custGeom>
            <a:avLst/>
            <a:gdLst/>
            <a:ahLst/>
            <a:cxnLst/>
            <a:rect l="l" t="t" r="r" b="b"/>
            <a:pathLst>
              <a:path w="1319988" h="1259988">
                <a:moveTo>
                  <a:pt x="0" y="0"/>
                </a:moveTo>
                <a:lnTo>
                  <a:pt x="1319988" y="0"/>
                </a:lnTo>
                <a:lnTo>
                  <a:pt x="1319988" y="1259989"/>
                </a:lnTo>
                <a:lnTo>
                  <a:pt x="0" y="125998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9" name="Freeform 9"/>
          <p:cNvSpPr/>
          <p:nvPr/>
        </p:nvSpPr>
        <p:spPr>
          <a:xfrm>
            <a:off x="5099796" y="7630238"/>
            <a:ext cx="1149473" cy="1166439"/>
          </a:xfrm>
          <a:custGeom>
            <a:avLst/>
            <a:gdLst/>
            <a:ahLst/>
            <a:cxnLst/>
            <a:rect l="l" t="t" r="r" b="b"/>
            <a:pathLst>
              <a:path w="1149473" h="1166439">
                <a:moveTo>
                  <a:pt x="0" y="0"/>
                </a:moveTo>
                <a:lnTo>
                  <a:pt x="1149473" y="0"/>
                </a:lnTo>
                <a:lnTo>
                  <a:pt x="1149473" y="1166439"/>
                </a:lnTo>
                <a:lnTo>
                  <a:pt x="0" y="116643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10" name="Group 10"/>
          <p:cNvGrpSpPr/>
          <p:nvPr/>
        </p:nvGrpSpPr>
        <p:grpSpPr>
          <a:xfrm>
            <a:off x="2019601" y="5712245"/>
            <a:ext cx="3654931" cy="848457"/>
            <a:chOff x="0" y="0"/>
            <a:chExt cx="962616" cy="22346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62616" cy="223462"/>
            </a:xfrm>
            <a:custGeom>
              <a:avLst/>
              <a:gdLst/>
              <a:ahLst/>
              <a:cxnLst/>
              <a:rect l="l" t="t" r="r" b="b"/>
              <a:pathLst>
                <a:path w="962616" h="223462">
                  <a:moveTo>
                    <a:pt x="0" y="0"/>
                  </a:moveTo>
                  <a:lnTo>
                    <a:pt x="962616" y="0"/>
                  </a:lnTo>
                  <a:lnTo>
                    <a:pt x="962616" y="223462"/>
                  </a:lnTo>
                  <a:lnTo>
                    <a:pt x="0" y="223462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962616" cy="2806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Total Stories: 14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887170" y="1277407"/>
            <a:ext cx="11552977" cy="116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PROJECT DASHBOARD</a:t>
            </a:r>
          </a:p>
        </p:txBody>
      </p:sp>
      <p:sp>
        <p:nvSpPr>
          <p:cNvPr id="14" name="Freeform 14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5" name="Freeform 15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16" name="Group 16"/>
          <p:cNvGrpSpPr/>
          <p:nvPr/>
        </p:nvGrpSpPr>
        <p:grpSpPr>
          <a:xfrm>
            <a:off x="7129108" y="3666584"/>
            <a:ext cx="4404493" cy="848457"/>
            <a:chOff x="0" y="0"/>
            <a:chExt cx="1160031" cy="22346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160031" cy="223462"/>
            </a:xfrm>
            <a:custGeom>
              <a:avLst/>
              <a:gdLst/>
              <a:ahLst/>
              <a:cxnLst/>
              <a:rect l="l" t="t" r="r" b="b"/>
              <a:pathLst>
                <a:path w="1160031" h="223462">
                  <a:moveTo>
                    <a:pt x="0" y="0"/>
                  </a:moveTo>
                  <a:lnTo>
                    <a:pt x="1160031" y="0"/>
                  </a:lnTo>
                  <a:lnTo>
                    <a:pt x="1160031" y="223462"/>
                  </a:lnTo>
                  <a:lnTo>
                    <a:pt x="0" y="223462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57150"/>
              <a:ext cx="1160031" cy="2806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Stories Completed: 13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3322997" y="5712245"/>
            <a:ext cx="3474003" cy="848457"/>
            <a:chOff x="0" y="0"/>
            <a:chExt cx="914964" cy="22346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914964" cy="223462"/>
            </a:xfrm>
            <a:custGeom>
              <a:avLst/>
              <a:gdLst/>
              <a:ahLst/>
              <a:cxnLst/>
              <a:rect l="l" t="t" r="r" b="b"/>
              <a:pathLst>
                <a:path w="914964" h="223462">
                  <a:moveTo>
                    <a:pt x="0" y="0"/>
                  </a:moveTo>
                  <a:lnTo>
                    <a:pt x="914964" y="0"/>
                  </a:lnTo>
                  <a:lnTo>
                    <a:pt x="914964" y="223462"/>
                  </a:lnTo>
                  <a:lnTo>
                    <a:pt x="0" y="223462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57150"/>
              <a:ext cx="914964" cy="2806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Story Points: 49</a:t>
              </a:r>
            </a:p>
          </p:txBody>
        </p:sp>
      </p:grpSp>
      <p:sp>
        <p:nvSpPr>
          <p:cNvPr id="22" name="Freeform 22"/>
          <p:cNvSpPr/>
          <p:nvPr/>
        </p:nvSpPr>
        <p:spPr>
          <a:xfrm>
            <a:off x="17094942" y="315024"/>
            <a:ext cx="779358" cy="880674"/>
          </a:xfrm>
          <a:custGeom>
            <a:avLst/>
            <a:gdLst/>
            <a:ahLst/>
            <a:cxnLst/>
            <a:rect l="l" t="t" r="r" b="b"/>
            <a:pathLst>
              <a:path w="779358" h="880674">
                <a:moveTo>
                  <a:pt x="0" y="0"/>
                </a:moveTo>
                <a:lnTo>
                  <a:pt x="779357" y="0"/>
                </a:lnTo>
                <a:lnTo>
                  <a:pt x="779357" y="880674"/>
                </a:lnTo>
                <a:lnTo>
                  <a:pt x="0" y="880674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aphicFrame>
        <p:nvGraphicFramePr>
          <p:cNvPr id="8" name="Table 8"/>
          <p:cNvGraphicFramePr>
            <a:graphicFrameLocks noGrp="1"/>
          </p:cNvGraphicFramePr>
          <p:nvPr/>
        </p:nvGraphicFramePr>
        <p:xfrm>
          <a:off x="1719693" y="3442596"/>
          <a:ext cx="14848613" cy="6643314"/>
        </p:xfrm>
        <a:graphic>
          <a:graphicData uri="http://schemas.openxmlformats.org/drawingml/2006/table">
            <a:tbl>
              <a:tblPr/>
              <a:tblGrid>
                <a:gridCol w="11742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6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7219"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7219"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7219"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7219"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7219"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07219"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9"/>
          <p:cNvSpPr txBox="1"/>
          <p:nvPr/>
        </p:nvSpPr>
        <p:spPr>
          <a:xfrm>
            <a:off x="2179166" y="1409700"/>
            <a:ext cx="1403352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INDIVIDUAL CONTRIBUTION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997449" y="4709932"/>
            <a:ext cx="13861041" cy="557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15"/>
              </a:lnSpc>
            </a:pPr>
            <a:r>
              <a:rPr lang="en-US" sz="3634" spc="192">
                <a:solidFill>
                  <a:srgbClr val="231F20"/>
                </a:solidFill>
                <a:latin typeface="Montserrat Classic"/>
              </a:rPr>
              <a:t>AYUSHI MALHOTRA (B00978595)                                 5</a:t>
            </a:r>
          </a:p>
          <a:p>
            <a:pPr>
              <a:lnSpc>
                <a:spcPts val="3911"/>
              </a:lnSpc>
            </a:pPr>
            <a:endParaRPr lang="en-US" sz="3634" spc="192">
              <a:solidFill>
                <a:srgbClr val="231F20"/>
              </a:solidFill>
              <a:latin typeface="Montserrat Classic"/>
            </a:endParaRPr>
          </a:p>
          <a:p>
            <a:pPr>
              <a:lnSpc>
                <a:spcPts val="5015"/>
              </a:lnSpc>
            </a:pPr>
            <a:r>
              <a:rPr lang="en-US" sz="3634" spc="192">
                <a:solidFill>
                  <a:srgbClr val="231F20"/>
                </a:solidFill>
                <a:latin typeface="Montserrat Classic"/>
              </a:rPr>
              <a:t>MEER PATEL (B00981041)                                              8</a:t>
            </a:r>
          </a:p>
          <a:p>
            <a:pPr>
              <a:lnSpc>
                <a:spcPts val="3497"/>
              </a:lnSpc>
            </a:pPr>
            <a:endParaRPr lang="en-US" sz="3634" spc="192">
              <a:solidFill>
                <a:srgbClr val="231F20"/>
              </a:solidFill>
              <a:latin typeface="Montserrat Classic"/>
            </a:endParaRPr>
          </a:p>
          <a:p>
            <a:pPr>
              <a:lnSpc>
                <a:spcPts val="5015"/>
              </a:lnSpc>
            </a:pPr>
            <a:r>
              <a:rPr lang="en-US" sz="3634" spc="192">
                <a:solidFill>
                  <a:srgbClr val="231F20"/>
                </a:solidFill>
                <a:latin typeface="Montserrat Classic"/>
              </a:rPr>
              <a:t>NITHIN BHARATHI (B00958670)                                   5</a:t>
            </a:r>
          </a:p>
          <a:p>
            <a:pPr>
              <a:lnSpc>
                <a:spcPts val="3911"/>
              </a:lnSpc>
            </a:pPr>
            <a:endParaRPr lang="en-US" sz="3634" spc="192">
              <a:solidFill>
                <a:srgbClr val="231F20"/>
              </a:solidFill>
              <a:latin typeface="Montserrat Classic"/>
            </a:endParaRPr>
          </a:p>
          <a:p>
            <a:pPr>
              <a:lnSpc>
                <a:spcPts val="5015"/>
              </a:lnSpc>
            </a:pPr>
            <a:r>
              <a:rPr lang="en-US" sz="3634" spc="192">
                <a:solidFill>
                  <a:srgbClr val="231F20"/>
                </a:solidFill>
                <a:latin typeface="Montserrat Classic"/>
              </a:rPr>
              <a:t>PURUSHOTHAM PARTHY (B00959397)                        5</a:t>
            </a:r>
          </a:p>
          <a:p>
            <a:pPr>
              <a:lnSpc>
                <a:spcPts val="3083"/>
              </a:lnSpc>
            </a:pPr>
            <a:endParaRPr lang="en-US" sz="3634" spc="192">
              <a:solidFill>
                <a:srgbClr val="231F20"/>
              </a:solidFill>
              <a:latin typeface="Montserrat Classic"/>
            </a:endParaRPr>
          </a:p>
          <a:p>
            <a:pPr>
              <a:lnSpc>
                <a:spcPts val="5015"/>
              </a:lnSpc>
            </a:pPr>
            <a:r>
              <a:rPr lang="en-US" sz="3634" spc="192">
                <a:solidFill>
                  <a:srgbClr val="231F20"/>
                </a:solidFill>
                <a:latin typeface="Montserrat Classic"/>
              </a:rPr>
              <a:t>SIVASUBRAMANIAN V (B00956463)                             7</a:t>
            </a:r>
          </a:p>
          <a:p>
            <a:pPr algn="ctr">
              <a:lnSpc>
                <a:spcPts val="5015"/>
              </a:lnSpc>
            </a:pPr>
            <a:endParaRPr lang="en-US" sz="3634" spc="192">
              <a:solidFill>
                <a:srgbClr val="231F20"/>
              </a:solidFill>
              <a:latin typeface="Montserrat Classic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470426" y="3582366"/>
            <a:ext cx="10924702" cy="688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67"/>
              </a:lnSpc>
            </a:pPr>
            <a:r>
              <a:rPr lang="en-US" sz="4034" spc="213">
                <a:solidFill>
                  <a:srgbClr val="231F20"/>
                </a:solidFill>
                <a:latin typeface="Montserrat Classic Bold"/>
              </a:rPr>
              <a:t>MEMBERS                                     STORIES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12380" y="-7685025"/>
            <a:ext cx="12110389" cy="12426705"/>
          </a:xfrm>
          <a:custGeom>
            <a:avLst/>
            <a:gdLst/>
            <a:ahLst/>
            <a:cxnLst/>
            <a:rect l="l" t="t" r="r" b="b"/>
            <a:pathLst>
              <a:path w="12110389" h="12426705">
                <a:moveTo>
                  <a:pt x="0" y="0"/>
                </a:moveTo>
                <a:lnTo>
                  <a:pt x="12110389" y="0"/>
                </a:lnTo>
                <a:lnTo>
                  <a:pt x="12110389" y="12426705"/>
                </a:lnTo>
                <a:lnTo>
                  <a:pt x="0" y="1242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 rot="-3986589">
            <a:off x="12618338" y="8714888"/>
            <a:ext cx="9894000" cy="10152425"/>
          </a:xfrm>
          <a:custGeom>
            <a:avLst/>
            <a:gdLst/>
            <a:ahLst/>
            <a:cxnLst/>
            <a:rect l="l" t="t" r="r" b="b"/>
            <a:pathLst>
              <a:path w="9894000" h="10152425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6" name="Freeform 6"/>
          <p:cNvSpPr/>
          <p:nvPr/>
        </p:nvSpPr>
        <p:spPr>
          <a:xfrm>
            <a:off x="12416388" y="2630488"/>
            <a:ext cx="4396975" cy="6117531"/>
          </a:xfrm>
          <a:custGeom>
            <a:avLst/>
            <a:gdLst/>
            <a:ahLst/>
            <a:cxnLst/>
            <a:rect l="l" t="t" r="r" b="b"/>
            <a:pathLst>
              <a:path w="4396975" h="6117531">
                <a:moveTo>
                  <a:pt x="0" y="0"/>
                </a:moveTo>
                <a:lnTo>
                  <a:pt x="4396976" y="0"/>
                </a:lnTo>
                <a:lnTo>
                  <a:pt x="4396976" y="6117532"/>
                </a:lnTo>
                <a:lnTo>
                  <a:pt x="0" y="61175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7" name="TextBox 7"/>
          <p:cNvSpPr txBox="1"/>
          <p:nvPr/>
        </p:nvSpPr>
        <p:spPr>
          <a:xfrm>
            <a:off x="5471284" y="91350"/>
            <a:ext cx="7942168" cy="1396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349"/>
              </a:lnSpc>
            </a:pPr>
            <a:r>
              <a:rPr lang="en-US" sz="8224" spc="806">
                <a:solidFill>
                  <a:srgbClr val="FFFFFF"/>
                </a:solidFill>
                <a:latin typeface="Oswald Bold"/>
              </a:rPr>
              <a:t>USER STORIES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356744" y="2368499"/>
            <a:ext cx="4710048" cy="6555340"/>
            <a:chOff x="0" y="-19050"/>
            <a:chExt cx="909587" cy="126594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09587" cy="1246893"/>
            </a:xfrm>
            <a:custGeom>
              <a:avLst/>
              <a:gdLst/>
              <a:ahLst/>
              <a:cxnLst/>
              <a:rect l="l" t="t" r="r" b="b"/>
              <a:pathLst>
                <a:path w="909587" h="1246893">
                  <a:moveTo>
                    <a:pt x="0" y="0"/>
                  </a:moveTo>
                  <a:lnTo>
                    <a:pt x="909587" y="0"/>
                  </a:lnTo>
                  <a:lnTo>
                    <a:pt x="909587" y="1246893"/>
                  </a:lnTo>
                  <a:lnTo>
                    <a:pt x="0" y="12468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AEB"/>
              </a:solidFill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909587" cy="12659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88628" y="2479666"/>
            <a:ext cx="4710048" cy="6456695"/>
            <a:chOff x="0" y="0"/>
            <a:chExt cx="909587" cy="124689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09587" cy="1246893"/>
            </a:xfrm>
            <a:custGeom>
              <a:avLst/>
              <a:gdLst/>
              <a:ahLst/>
              <a:cxnLst/>
              <a:rect l="l" t="t" r="r" b="b"/>
              <a:pathLst>
                <a:path w="909587" h="1246893">
                  <a:moveTo>
                    <a:pt x="0" y="0"/>
                  </a:moveTo>
                  <a:lnTo>
                    <a:pt x="909587" y="0"/>
                  </a:lnTo>
                  <a:lnTo>
                    <a:pt x="909587" y="1246893"/>
                  </a:lnTo>
                  <a:lnTo>
                    <a:pt x="0" y="12468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AEB"/>
              </a:solidFill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9050"/>
              <a:ext cx="909587" cy="12659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262308" y="2467144"/>
            <a:ext cx="4710048" cy="6456695"/>
            <a:chOff x="0" y="0"/>
            <a:chExt cx="909587" cy="124689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09587" cy="1246893"/>
            </a:xfrm>
            <a:custGeom>
              <a:avLst/>
              <a:gdLst/>
              <a:ahLst/>
              <a:cxnLst/>
              <a:rect l="l" t="t" r="r" b="b"/>
              <a:pathLst>
                <a:path w="909587" h="1246893">
                  <a:moveTo>
                    <a:pt x="0" y="0"/>
                  </a:moveTo>
                  <a:lnTo>
                    <a:pt x="909587" y="0"/>
                  </a:lnTo>
                  <a:lnTo>
                    <a:pt x="909587" y="1246893"/>
                  </a:lnTo>
                  <a:lnTo>
                    <a:pt x="0" y="12468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AEB"/>
              </a:solidFill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19050"/>
              <a:ext cx="909587" cy="12659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D6181FA0-799B-1E42-C334-2F6F126B4A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4637" y="2630487"/>
            <a:ext cx="4392763" cy="61175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CCE3261-83DE-B9AA-43C8-8680F01C9D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0400" y="2630488"/>
            <a:ext cx="4419600" cy="61175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220200" y="-6692533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TextBox 3"/>
          <p:cNvSpPr txBox="1"/>
          <p:nvPr/>
        </p:nvSpPr>
        <p:spPr>
          <a:xfrm>
            <a:off x="6002663" y="4056018"/>
            <a:ext cx="9162496" cy="2298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777"/>
              </a:lnSpc>
            </a:pPr>
            <a:r>
              <a:rPr lang="en-US" sz="13606" spc="1333">
                <a:solidFill>
                  <a:srgbClr val="FFFFFF"/>
                </a:solidFill>
                <a:latin typeface="Oswald Bold"/>
              </a:rPr>
              <a:t>DEMO</a:t>
            </a:r>
          </a:p>
        </p:txBody>
      </p:sp>
      <p:sp>
        <p:nvSpPr>
          <p:cNvPr id="4" name="Freeform 4"/>
          <p:cNvSpPr/>
          <p:nvPr/>
        </p:nvSpPr>
        <p:spPr>
          <a:xfrm>
            <a:off x="14325600" y="268006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280</Words>
  <Application>Microsoft Office PowerPoint</Application>
  <PresentationFormat>Custom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DM Sans Bold</vt:lpstr>
      <vt:lpstr>Calibri</vt:lpstr>
      <vt:lpstr>Montserrat Classic</vt:lpstr>
      <vt:lpstr>DM Sans</vt:lpstr>
      <vt:lpstr>Oswald Bold</vt:lpstr>
      <vt:lpstr>Montserrat Classic Bold</vt:lpstr>
      <vt:lpstr>Oswald Bold Italics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CSCI5308</dc:title>
  <cp:lastModifiedBy>Ayushi Malhotra</cp:lastModifiedBy>
  <cp:revision>1</cp:revision>
  <dcterms:created xsi:type="dcterms:W3CDTF">2006-08-16T00:00:00Z</dcterms:created>
  <dcterms:modified xsi:type="dcterms:W3CDTF">2024-03-28T16:08:12Z</dcterms:modified>
  <dc:identifier>DAGAy6lnCI8</dc:identifier>
</cp:coreProperties>
</file>