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72" r:id="rId6"/>
    <p:sldId id="279" r:id="rId7"/>
  </p:sldIdLst>
  <p:sldSz cx="9144000" cy="5143500" type="screen16x9"/>
  <p:notesSz cx="6858000" cy="9144000"/>
  <p:embeddedFontLst>
    <p:embeddedFont>
      <p:font typeface="Titillium Web Light" panose="020B0604020202020204" charset="0"/>
      <p:regular r:id="rId9"/>
      <p:bold r:id="rId10"/>
      <p:italic r:id="rId11"/>
      <p:boldItalic r:id="rId12"/>
    </p:embeddedFont>
    <p:embeddedFont>
      <p:font typeface="Dosis Light" panose="020B0604020202020204" charset="0"/>
      <p:regular r:id="rId13"/>
      <p:bold r:id="rId14"/>
    </p:embeddedFont>
    <p:embeddedFont>
      <p:font typeface="Arial Rounded MT Bold" panose="020F0704030504030204" pitchFamily="34" charset="0"/>
      <p:regular r:id="rId15"/>
    </p:embeddedFont>
    <p:embeddedFont>
      <p:font typeface="Titillium Web"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995E60C-9D51-4BF6-893A-21317416D823}">
          <p14:sldIdLst>
            <p14:sldId id="256"/>
            <p14:sldId id="257"/>
            <p14:sldId id="258"/>
            <p14:sldId id="259"/>
            <p14:sldId id="272"/>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42F9E2F-25B7-4F57-8425-E83117E8F1D1}">
  <a:tblStyle styleId="{042F9E2F-25B7-4F57-8425-E83117E8F1D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6197335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grpSp>
        <p:nvGrpSpPr>
          <p:cNvPr id="2402" name="Google Shape;2402;p8"/>
          <p:cNvGrpSpPr/>
          <p:nvPr/>
        </p:nvGrpSpPr>
        <p:grpSpPr>
          <a:xfrm rot="10800000">
            <a:off x="8851487" y="28707"/>
            <a:ext cx="264012" cy="5086302"/>
            <a:chOff x="5307800" y="238125"/>
            <a:chExt cx="271925" cy="5238750"/>
          </a:xfrm>
        </p:grpSpPr>
        <p:sp>
          <p:nvSpPr>
            <p:cNvPr id="2403" name="Google Shape;2403;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8"/>
          <p:cNvGrpSpPr/>
          <p:nvPr/>
        </p:nvGrpSpPr>
        <p:grpSpPr>
          <a:xfrm rot="10800000">
            <a:off x="7828571" y="28707"/>
            <a:ext cx="1140783" cy="5086302"/>
            <a:chOff x="5458325" y="238125"/>
            <a:chExt cx="1174975" cy="5238750"/>
          </a:xfrm>
        </p:grpSpPr>
        <p:sp>
          <p:nvSpPr>
            <p:cNvPr id="2461" name="Google Shape;2461;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3" name="Google Shape;2523;p8"/>
          <p:cNvGrpSpPr/>
          <p:nvPr/>
        </p:nvGrpSpPr>
        <p:grpSpPr>
          <a:xfrm rot="10800000">
            <a:off x="7682451" y="28707"/>
            <a:ext cx="994639" cy="4940182"/>
            <a:chOff x="5759350" y="388625"/>
            <a:chExt cx="1024450" cy="5088250"/>
          </a:xfrm>
        </p:grpSpPr>
        <p:sp>
          <p:nvSpPr>
            <p:cNvPr id="2524" name="Google Shape;2524;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5" name="Google Shape;2625;p8"/>
          <p:cNvGrpSpPr/>
          <p:nvPr/>
        </p:nvGrpSpPr>
        <p:grpSpPr>
          <a:xfrm rot="10800000">
            <a:off x="7682451" y="28707"/>
            <a:ext cx="1140783" cy="5086302"/>
            <a:chOff x="5608825" y="238125"/>
            <a:chExt cx="1174975" cy="5238750"/>
          </a:xfrm>
        </p:grpSpPr>
        <p:sp>
          <p:nvSpPr>
            <p:cNvPr id="2626" name="Google Shape;2626;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6" name="Google Shape;2676;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p:txBody>
          <a:bodyPr/>
          <a:lstStyle/>
          <a:p>
            <a:pPr lvl="0"/>
            <a:r>
              <a:rPr lang="en" sz="5400" dirty="0">
                <a:solidFill>
                  <a:srgbClr val="01597F"/>
                </a:solidFill>
                <a:latin typeface="Arial Rounded MT Bold" panose="020F0704030504030204" pitchFamily="34" charset="0"/>
                <a:ea typeface="Titillium Web"/>
                <a:cs typeface="Titillium Web"/>
                <a:sym typeface="Titillium Web"/>
              </a:rPr>
              <a:t>📖</a:t>
            </a:r>
            <a:r>
              <a:rPr lang="en-US" sz="5400" dirty="0" smtClean="0">
                <a:latin typeface="Arial Rounded MT Bold" panose="020F0704030504030204" pitchFamily="34" charset="0"/>
              </a:rPr>
              <a:t>UNIVERSITY  ADMISSION  SYSTEM</a:t>
            </a:r>
            <a:endParaRPr lang="en-US" sz="5400" dirty="0">
              <a:latin typeface="Arial Rounded MT Bold" panose="020F0704030504030204" pitchFamily="34" charset="0"/>
            </a:endParaRPr>
          </a:p>
        </p:txBody>
      </p:sp>
      <p:sp>
        <p:nvSpPr>
          <p:cNvPr id="10" name="TextBox 9"/>
          <p:cNvSpPr txBox="1"/>
          <p:nvPr/>
        </p:nvSpPr>
        <p:spPr>
          <a:xfrm>
            <a:off x="4427984" y="3579862"/>
            <a:ext cx="3096344" cy="1384995"/>
          </a:xfrm>
          <a:prstGeom prst="rect">
            <a:avLst/>
          </a:prstGeom>
          <a:noFill/>
        </p:spPr>
        <p:txBody>
          <a:bodyPr wrap="square" rtlCol="0">
            <a:spAutoFit/>
          </a:bodyPr>
          <a:lstStyle/>
          <a:p>
            <a:r>
              <a:rPr lang="en-US" sz="2000" u="sng" dirty="0" smtClean="0">
                <a:solidFill>
                  <a:schemeClr val="accent1">
                    <a:lumMod val="20000"/>
                    <a:lumOff val="80000"/>
                  </a:schemeClr>
                </a:solidFill>
              </a:rPr>
              <a:t>Presented By</a:t>
            </a:r>
            <a:r>
              <a:rPr lang="en-US" dirty="0" smtClean="0">
                <a:solidFill>
                  <a:schemeClr val="accent1">
                    <a:lumMod val="20000"/>
                    <a:lumOff val="80000"/>
                  </a:schemeClr>
                </a:solidFill>
              </a:rPr>
              <a:t>:</a:t>
            </a:r>
          </a:p>
          <a:p>
            <a:r>
              <a:rPr lang="en-US" sz="1600" dirty="0">
                <a:solidFill>
                  <a:schemeClr val="accent1">
                    <a:lumMod val="20000"/>
                    <a:lumOff val="80000"/>
                  </a:schemeClr>
                </a:solidFill>
              </a:rPr>
              <a:t>Abhilasha Limaje</a:t>
            </a:r>
          </a:p>
          <a:p>
            <a:r>
              <a:rPr lang="en-US" sz="1600" dirty="0" smtClean="0">
                <a:solidFill>
                  <a:schemeClr val="accent1">
                    <a:lumMod val="20000"/>
                    <a:lumOff val="80000"/>
                  </a:schemeClr>
                </a:solidFill>
              </a:rPr>
              <a:t>Arnab Das</a:t>
            </a:r>
          </a:p>
          <a:p>
            <a:r>
              <a:rPr lang="en-US" sz="1600" dirty="0" smtClean="0">
                <a:solidFill>
                  <a:schemeClr val="accent1">
                    <a:lumMod val="20000"/>
                    <a:lumOff val="80000"/>
                  </a:schemeClr>
                </a:solidFill>
              </a:rPr>
              <a:t>Ayushi Goyal</a:t>
            </a:r>
          </a:p>
          <a:p>
            <a:r>
              <a:rPr lang="en-US" sz="1600" dirty="0" smtClean="0">
                <a:solidFill>
                  <a:schemeClr val="accent1">
                    <a:lumMod val="20000"/>
                    <a:lumOff val="80000"/>
                  </a:schemeClr>
                </a:solidFill>
              </a:rPr>
              <a:t>Ritu Kumari</a:t>
            </a:r>
            <a:endParaRPr lang="en-IN" sz="1600" dirty="0">
              <a:solidFill>
                <a:schemeClr val="accent1">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r>
              <a:rPr lang="en" sz="4400" b="1" dirty="0" smtClean="0"/>
              <a:t>INTRODUCTION</a:t>
            </a:r>
            <a:endParaRPr sz="4400" b="1" dirty="0"/>
          </a:p>
        </p:txBody>
      </p:sp>
      <p:sp>
        <p:nvSpPr>
          <p:cNvPr id="3843" name="Google Shape;3843;p14"/>
          <p:cNvSpPr txBox="1">
            <a:spLocks noGrp="1"/>
          </p:cNvSpPr>
          <p:nvPr>
            <p:ph type="body" idx="1"/>
          </p:nvPr>
        </p:nvSpPr>
        <p:spPr>
          <a:xfrm>
            <a:off x="718300" y="1762650"/>
            <a:ext cx="6373980" cy="3041348"/>
          </a:xfrm>
          <a:prstGeom prst="rect">
            <a:avLst/>
          </a:prstGeom>
        </p:spPr>
        <p:txBody>
          <a:bodyPr spcFirstLastPara="1" wrap="square" lIns="91425" tIns="91425" rIns="91425" bIns="91425" anchor="t" anchorCtr="0">
            <a:noAutofit/>
          </a:bodyPr>
          <a:lstStyle/>
          <a:p>
            <a:pPr marL="114300" indent="0">
              <a:buNone/>
            </a:pPr>
            <a:r>
              <a:rPr lang="en-US" dirty="0" smtClean="0"/>
              <a:t>This </a:t>
            </a:r>
            <a:r>
              <a:rPr lang="en-US" dirty="0"/>
              <a:t>project is aimed at developing a University Admission System (UAS)</a:t>
            </a:r>
            <a:r>
              <a:rPr lang="en-US" b="1" dirty="0"/>
              <a:t> </a:t>
            </a:r>
            <a:r>
              <a:rPr lang="en-US" dirty="0"/>
              <a:t>for applicants. This system can be used to search a university program for which an applicant wishes to take admission; apply for a selected university program without any login and fill up the details, administration staff can </a:t>
            </a:r>
            <a:r>
              <a:rPr lang="en-US" dirty="0" smtClean="0"/>
              <a:t>add/delete </a:t>
            </a:r>
            <a:r>
              <a:rPr lang="en-US" dirty="0"/>
              <a:t>any program that university offers. Members of admission committee have the responsibility to filter the candidates for a specific program on the basis of application data and interview. </a:t>
            </a: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grpSp>
        <p:nvGrpSpPr>
          <p:cNvPr id="9" name="Google Shape;4170;p39"/>
          <p:cNvGrpSpPr/>
          <p:nvPr/>
        </p:nvGrpSpPr>
        <p:grpSpPr>
          <a:xfrm>
            <a:off x="2062953" y="1059582"/>
            <a:ext cx="401719" cy="366502"/>
            <a:chOff x="6625350" y="1613750"/>
            <a:chExt cx="480525" cy="438400"/>
          </a:xfrm>
        </p:grpSpPr>
        <p:sp>
          <p:nvSpPr>
            <p:cNvPr id="10" name="Google Shape;4171;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72;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73;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4;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75;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971600" y="555526"/>
            <a:ext cx="6408712" cy="6971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smtClean="0"/>
              <a:t> </a:t>
            </a:r>
            <a:r>
              <a:rPr lang="en-US" sz="2400" b="1" dirty="0" smtClean="0"/>
              <a:t>Functional Components Of The Project</a:t>
            </a:r>
            <a:endParaRPr sz="2400" b="1" dirty="0"/>
          </a:p>
        </p:txBody>
      </p:sp>
      <p:sp>
        <p:nvSpPr>
          <p:cNvPr id="3851" name="Google Shape;3851;p15"/>
          <p:cNvSpPr txBox="1">
            <a:spLocks noGrp="1"/>
          </p:cNvSpPr>
          <p:nvPr>
            <p:ph type="subTitle" idx="4294967295"/>
          </p:nvPr>
        </p:nvSpPr>
        <p:spPr>
          <a:xfrm>
            <a:off x="323528" y="1491630"/>
            <a:ext cx="6984775" cy="2835275"/>
          </a:xfrm>
          <a:prstGeom prst="rect">
            <a:avLst/>
          </a:prstGeom>
        </p:spPr>
        <p:txBody>
          <a:bodyPr spcFirstLastPara="1" wrap="square" lIns="91425" tIns="91425" rIns="91425" bIns="91425" anchor="t" anchorCtr="0">
            <a:noAutofit/>
          </a:bodyPr>
          <a:lstStyle/>
          <a:p>
            <a:pPr lvl="0">
              <a:buFont typeface="Wingdings" panose="05000000000000000000" pitchFamily="2" charset="2"/>
              <a:buChar char="Ø"/>
            </a:pPr>
            <a:r>
              <a:rPr lang="en-US" sz="1050" dirty="0">
                <a:solidFill>
                  <a:schemeClr val="accent1">
                    <a:lumMod val="75000"/>
                  </a:schemeClr>
                </a:solidFill>
              </a:rPr>
              <a:t>Applicant should be able to </a:t>
            </a:r>
            <a:r>
              <a:rPr lang="en-US" sz="1050" dirty="0" smtClean="0">
                <a:solidFill>
                  <a:schemeClr val="accent1">
                    <a:lumMod val="75000"/>
                  </a:schemeClr>
                </a:solidFill>
              </a:rPr>
              <a:t>:</a:t>
            </a:r>
            <a:endParaRPr lang="en-IN" sz="1050" dirty="0">
              <a:solidFill>
                <a:schemeClr val="accent1">
                  <a:lumMod val="75000"/>
                </a:schemeClr>
              </a:solidFill>
            </a:endParaRPr>
          </a:p>
          <a:p>
            <a:pPr marL="76200" lvl="0" indent="0">
              <a:buNone/>
            </a:pPr>
            <a:endParaRPr lang="en-IN" sz="800" dirty="0"/>
          </a:p>
          <a:p>
            <a:pPr marL="533400" lvl="1" indent="0">
              <a:buNone/>
            </a:pPr>
            <a:r>
              <a:rPr lang="en-US" sz="900" dirty="0" smtClean="0"/>
              <a:t>1.View </a:t>
            </a:r>
            <a:r>
              <a:rPr lang="en-US" sz="900" dirty="0"/>
              <a:t>all programs scheduled by the </a:t>
            </a:r>
            <a:r>
              <a:rPr lang="en-US" sz="900" dirty="0" smtClean="0"/>
              <a:t>university.</a:t>
            </a:r>
            <a:endParaRPr lang="en-IN" sz="900" dirty="0"/>
          </a:p>
          <a:p>
            <a:pPr marL="533400" lvl="1" indent="0">
              <a:buNone/>
            </a:pPr>
            <a:r>
              <a:rPr lang="en-US" sz="900" dirty="0" smtClean="0"/>
              <a:t>2.Apply </a:t>
            </a:r>
            <a:r>
              <a:rPr lang="en-US" sz="900" dirty="0"/>
              <a:t>for a scheduled program of the university, by filling up the application details that auto generates the application </a:t>
            </a:r>
            <a:r>
              <a:rPr lang="en-US" sz="900" dirty="0" smtClean="0"/>
              <a:t>ID.</a:t>
            </a:r>
            <a:endParaRPr lang="en-IN" sz="900" dirty="0"/>
          </a:p>
          <a:p>
            <a:pPr marL="533400" lvl="1" indent="0">
              <a:buNone/>
            </a:pPr>
            <a:r>
              <a:rPr lang="en-US" sz="900" dirty="0" smtClean="0"/>
              <a:t>3.View </a:t>
            </a:r>
            <a:r>
              <a:rPr lang="en-US" sz="900" dirty="0"/>
              <a:t>the application status, based on the application </a:t>
            </a:r>
            <a:r>
              <a:rPr lang="en-US" sz="900" dirty="0" smtClean="0"/>
              <a:t>ID.</a:t>
            </a:r>
            <a:endParaRPr lang="en-IN" sz="900" dirty="0"/>
          </a:p>
          <a:p>
            <a:pPr marL="76200" indent="0">
              <a:buNone/>
            </a:pPr>
            <a:r>
              <a:rPr lang="en-US" sz="800" dirty="0"/>
              <a:t> </a:t>
            </a:r>
            <a:endParaRPr lang="en-IN" sz="800" dirty="0"/>
          </a:p>
          <a:p>
            <a:pPr lvl="0">
              <a:buFont typeface="Wingdings" panose="05000000000000000000" pitchFamily="2" charset="2"/>
              <a:buChar char="Ø"/>
            </a:pPr>
            <a:r>
              <a:rPr lang="en-US" sz="1050" dirty="0">
                <a:solidFill>
                  <a:schemeClr val="accent1">
                    <a:lumMod val="75000"/>
                  </a:schemeClr>
                </a:solidFill>
              </a:rPr>
              <a:t>The </a:t>
            </a:r>
            <a:r>
              <a:rPr lang="en-US" sz="1050" b="1" dirty="0">
                <a:solidFill>
                  <a:schemeClr val="accent1">
                    <a:lumMod val="75000"/>
                  </a:schemeClr>
                </a:solidFill>
              </a:rPr>
              <a:t>M</a:t>
            </a:r>
            <a:r>
              <a:rPr lang="en-US" sz="1050" dirty="0" smtClean="0">
                <a:solidFill>
                  <a:schemeClr val="accent1">
                    <a:lumMod val="75000"/>
                  </a:schemeClr>
                </a:solidFill>
              </a:rPr>
              <a:t>ember </a:t>
            </a:r>
            <a:r>
              <a:rPr lang="en-US" sz="1050" dirty="0">
                <a:solidFill>
                  <a:schemeClr val="accent1">
                    <a:lumMod val="75000"/>
                  </a:schemeClr>
                </a:solidFill>
              </a:rPr>
              <a:t>of </a:t>
            </a:r>
            <a:r>
              <a:rPr lang="en-US" sz="1050" b="1" dirty="0">
                <a:solidFill>
                  <a:schemeClr val="accent1">
                    <a:lumMod val="75000"/>
                  </a:schemeClr>
                </a:solidFill>
              </a:rPr>
              <a:t>A</a:t>
            </a:r>
            <a:r>
              <a:rPr lang="en-US" sz="1050" dirty="0" smtClean="0">
                <a:solidFill>
                  <a:schemeClr val="accent1">
                    <a:lumMod val="75000"/>
                  </a:schemeClr>
                </a:solidFill>
              </a:rPr>
              <a:t>dmission </a:t>
            </a:r>
            <a:r>
              <a:rPr lang="en-US" sz="1050" b="1" dirty="0">
                <a:solidFill>
                  <a:schemeClr val="accent1">
                    <a:lumMod val="75000"/>
                  </a:schemeClr>
                </a:solidFill>
              </a:rPr>
              <a:t>C</a:t>
            </a:r>
            <a:r>
              <a:rPr lang="en-US" sz="1050" dirty="0" smtClean="0">
                <a:solidFill>
                  <a:schemeClr val="accent1">
                    <a:lumMod val="75000"/>
                  </a:schemeClr>
                </a:solidFill>
              </a:rPr>
              <a:t>ommittee </a:t>
            </a:r>
            <a:r>
              <a:rPr lang="en-US" sz="1050" dirty="0">
                <a:solidFill>
                  <a:schemeClr val="accent1">
                    <a:lumMod val="75000"/>
                  </a:schemeClr>
                </a:solidFill>
              </a:rPr>
              <a:t>(mac) should be able to :</a:t>
            </a:r>
            <a:endParaRPr lang="en-IN" sz="1050" dirty="0">
              <a:solidFill>
                <a:schemeClr val="accent1">
                  <a:lumMod val="75000"/>
                </a:schemeClr>
              </a:solidFill>
            </a:endParaRPr>
          </a:p>
          <a:p>
            <a:pPr marL="76200" indent="0">
              <a:buNone/>
            </a:pPr>
            <a:r>
              <a:rPr lang="en-US" sz="800" dirty="0"/>
              <a:t> </a:t>
            </a:r>
            <a:endParaRPr lang="en-IN" sz="800" dirty="0"/>
          </a:p>
          <a:p>
            <a:pPr marL="533400" lvl="1" indent="0">
              <a:buNone/>
            </a:pPr>
            <a:r>
              <a:rPr lang="en-US" sz="900" dirty="0" smtClean="0"/>
              <a:t>1.Login </a:t>
            </a:r>
            <a:r>
              <a:rPr lang="en-US" sz="900" dirty="0"/>
              <a:t>into the system using his/her credentials.</a:t>
            </a:r>
            <a:endParaRPr lang="en-IN" sz="900" dirty="0"/>
          </a:p>
          <a:p>
            <a:pPr marL="533400" lvl="1" indent="0">
              <a:buNone/>
            </a:pPr>
            <a:r>
              <a:rPr lang="en-US" sz="900" dirty="0" smtClean="0"/>
              <a:t>2.Accept/Reject </a:t>
            </a:r>
            <a:r>
              <a:rPr lang="en-US" sz="900" dirty="0"/>
              <a:t>an application on the basis of the details of the applicant. If accepted, fill in the scheduled date for an interview of the applicant before confirming the applicant to take the program. </a:t>
            </a:r>
            <a:endParaRPr lang="en-IN" sz="900" dirty="0"/>
          </a:p>
          <a:p>
            <a:pPr marL="533400" lvl="1" indent="0">
              <a:buNone/>
            </a:pPr>
            <a:r>
              <a:rPr lang="en-US" sz="900" dirty="0" smtClean="0"/>
              <a:t>3.After </a:t>
            </a:r>
            <a:r>
              <a:rPr lang="en-US" sz="900" dirty="0"/>
              <a:t>the interview, update the status of the application to </a:t>
            </a:r>
            <a:r>
              <a:rPr lang="en-US" sz="900" dirty="0" smtClean="0"/>
              <a:t>Confirmed/Rejected.</a:t>
            </a:r>
            <a:endParaRPr lang="en-IN" sz="900" dirty="0"/>
          </a:p>
          <a:p>
            <a:pPr marL="76200" indent="0">
              <a:buNone/>
            </a:pPr>
            <a:r>
              <a:rPr lang="en-US" sz="800" dirty="0"/>
              <a:t> </a:t>
            </a:r>
            <a:endParaRPr lang="en-IN" sz="800" dirty="0"/>
          </a:p>
          <a:p>
            <a:pPr lvl="0">
              <a:buFont typeface="Wingdings" panose="05000000000000000000" pitchFamily="2" charset="2"/>
              <a:buChar char="Ø"/>
            </a:pPr>
            <a:r>
              <a:rPr lang="en-US" sz="1050" dirty="0" smtClean="0">
                <a:solidFill>
                  <a:schemeClr val="accent1">
                    <a:lumMod val="75000"/>
                  </a:schemeClr>
                </a:solidFill>
              </a:rPr>
              <a:t>The Administration should be able to:</a:t>
            </a:r>
            <a:endParaRPr lang="en-IN" sz="1050" dirty="0">
              <a:solidFill>
                <a:schemeClr val="accent1">
                  <a:lumMod val="75000"/>
                </a:schemeClr>
              </a:solidFill>
            </a:endParaRPr>
          </a:p>
          <a:p>
            <a:pPr marL="76200" indent="0">
              <a:buNone/>
            </a:pPr>
            <a:r>
              <a:rPr lang="en-US" sz="800" dirty="0"/>
              <a:t> </a:t>
            </a:r>
            <a:endParaRPr lang="en-IN" sz="800" dirty="0"/>
          </a:p>
          <a:p>
            <a:pPr marL="533400" lvl="1" indent="0">
              <a:buNone/>
            </a:pPr>
            <a:r>
              <a:rPr lang="en-US" sz="900" dirty="0" smtClean="0"/>
              <a:t>1.login </a:t>
            </a:r>
            <a:r>
              <a:rPr lang="en-US" sz="900" dirty="0"/>
              <a:t>to the system using his/her </a:t>
            </a:r>
            <a:r>
              <a:rPr lang="en-US" sz="900" dirty="0" smtClean="0"/>
              <a:t>credentials.</a:t>
            </a:r>
            <a:endParaRPr lang="en-IN" sz="900" dirty="0"/>
          </a:p>
          <a:p>
            <a:pPr marL="533400" lvl="1" indent="0">
              <a:buNone/>
            </a:pPr>
            <a:r>
              <a:rPr lang="en-US" sz="900" dirty="0" smtClean="0"/>
              <a:t>2.Update </a:t>
            </a:r>
            <a:r>
              <a:rPr lang="en-US" sz="900" dirty="0"/>
              <a:t>and manage (add or delete) information of the programs offer by the </a:t>
            </a:r>
            <a:r>
              <a:rPr lang="en-US" sz="900" dirty="0" smtClean="0"/>
              <a:t>university.</a:t>
            </a:r>
            <a:endParaRPr lang="en-IN" sz="900" dirty="0"/>
          </a:p>
          <a:p>
            <a:pPr marL="533400" lvl="1" indent="0">
              <a:buNone/>
            </a:pPr>
            <a:r>
              <a:rPr lang="en-US" sz="900" dirty="0" smtClean="0"/>
              <a:t>3.Manage </a:t>
            </a:r>
            <a:r>
              <a:rPr lang="en-US" sz="900" dirty="0"/>
              <a:t>(add </a:t>
            </a:r>
            <a:r>
              <a:rPr lang="en-US" sz="900" dirty="0" smtClean="0"/>
              <a:t>/delete</a:t>
            </a:r>
            <a:r>
              <a:rPr lang="en-US" sz="900" dirty="0"/>
              <a:t>) schedules of the programs offered by the </a:t>
            </a:r>
            <a:r>
              <a:rPr lang="en-US" sz="900" dirty="0" smtClean="0"/>
              <a:t>university.</a:t>
            </a:r>
            <a:endParaRPr lang="en-IN" sz="900" dirty="0"/>
          </a:p>
          <a:p>
            <a:pPr marL="0" lvl="0" indent="0" algn="l" rtl="0">
              <a:spcBef>
                <a:spcPts val="600"/>
              </a:spcBef>
              <a:spcAft>
                <a:spcPts val="0"/>
              </a:spcAft>
              <a:buNone/>
            </a:pPr>
            <a:endParaRPr sz="900" b="1"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grpSp>
        <p:nvGrpSpPr>
          <p:cNvPr id="6" name="Google Shape;4215;p39"/>
          <p:cNvGrpSpPr/>
          <p:nvPr/>
        </p:nvGrpSpPr>
        <p:grpSpPr>
          <a:xfrm>
            <a:off x="611560" y="819565"/>
            <a:ext cx="427781" cy="316489"/>
            <a:chOff x="5255200" y="3006475"/>
            <a:chExt cx="511700" cy="378575"/>
          </a:xfrm>
        </p:grpSpPr>
        <p:sp>
          <p:nvSpPr>
            <p:cNvPr id="7" name="Google Shape;4216;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17;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1092380" y="1032205"/>
            <a:ext cx="5110336" cy="6747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b="1" dirty="0" smtClean="0"/>
              <a:t>Technology Used:</a:t>
            </a:r>
            <a:endParaRPr sz="4000" b="1" dirty="0"/>
          </a:p>
        </p:txBody>
      </p:sp>
      <p:sp>
        <p:nvSpPr>
          <p:cNvPr id="3859" name="Google Shape;3859;p16"/>
          <p:cNvSpPr txBox="1">
            <a:spLocks noGrp="1"/>
          </p:cNvSpPr>
          <p:nvPr>
            <p:ph type="subTitle" idx="1"/>
          </p:nvPr>
        </p:nvSpPr>
        <p:spPr>
          <a:xfrm>
            <a:off x="1259632" y="1995686"/>
            <a:ext cx="5268900" cy="2304256"/>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US" dirty="0"/>
              <a:t>Windows </a:t>
            </a:r>
            <a:r>
              <a:rPr lang="en-US" dirty="0" smtClean="0"/>
              <a:t>10</a:t>
            </a:r>
          </a:p>
          <a:p>
            <a:pPr marL="342900" lvl="0" indent="-342900">
              <a:buFont typeface="Arial" panose="020B0604020202020204" pitchFamily="34" charset="0"/>
              <a:buChar char="•"/>
            </a:pPr>
            <a:r>
              <a:rPr lang="en-US" dirty="0" smtClean="0"/>
              <a:t>Oracle 11g</a:t>
            </a:r>
          </a:p>
          <a:p>
            <a:pPr marL="342900" lvl="0" indent="-342900">
              <a:buFont typeface="Arial" panose="020B0604020202020204" pitchFamily="34" charset="0"/>
              <a:buChar char="•"/>
            </a:pPr>
            <a:r>
              <a:rPr lang="en-US" dirty="0" smtClean="0"/>
              <a:t>Eclipse Luna</a:t>
            </a:r>
          </a:p>
          <a:p>
            <a:pPr marL="342900" lvl="0" indent="-342900">
              <a:buFont typeface="Arial" panose="020B0604020202020204" pitchFamily="34" charset="0"/>
              <a:buChar char="•"/>
            </a:pPr>
            <a:r>
              <a:rPr lang="en-US" dirty="0" smtClean="0"/>
              <a:t>Angular</a:t>
            </a:r>
            <a:endParaRPr lang="en-IN" dirty="0"/>
          </a:p>
          <a:p>
            <a:pPr marL="342900" lvl="0" indent="-342900">
              <a:buFont typeface="Arial" panose="020B0604020202020204" pitchFamily="34" charset="0"/>
              <a:buChar char="•"/>
            </a:pPr>
            <a:endParaRPr dirty="0"/>
          </a:p>
        </p:txBody>
      </p:sp>
      <p:sp>
        <p:nvSpPr>
          <p:cNvPr id="4" name="Google Shape;4214;p39"/>
          <p:cNvSpPr/>
          <p:nvPr/>
        </p:nvSpPr>
        <p:spPr>
          <a:xfrm>
            <a:off x="914730" y="1209845"/>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t>
            </a:r>
            <a:r>
              <a:rPr lang="en" b="1" dirty="0" smtClean="0"/>
              <a:t>FLOW DIAGRAM:</a:t>
            </a:r>
            <a:endParaRPr b="1" dirty="0"/>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03B55"/>
                </a:solidFill>
                <a:latin typeface="Titillium Web Light"/>
                <a:ea typeface="Titillium Web Light"/>
                <a:cs typeface="Titillium Web Light"/>
                <a:sym typeface="Titillium Web Light"/>
              </a:rPr>
              <a:t>first</a:t>
            </a:r>
            <a:endParaRPr sz="1800" dirty="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last</a:t>
            </a:r>
            <a:endParaRPr sz="180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second</a:t>
            </a:r>
            <a:endParaRPr sz="180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grpSp>
        <p:nvGrpSpPr>
          <p:cNvPr id="9" name="Google Shape;4318;p39"/>
          <p:cNvGrpSpPr/>
          <p:nvPr/>
        </p:nvGrpSpPr>
        <p:grpSpPr>
          <a:xfrm>
            <a:off x="800040" y="1114727"/>
            <a:ext cx="451252" cy="432860"/>
            <a:chOff x="5241175" y="4959100"/>
            <a:chExt cx="539775" cy="517775"/>
          </a:xfrm>
        </p:grpSpPr>
        <p:sp>
          <p:nvSpPr>
            <p:cNvPr id="10" name="Google Shape;4319;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20;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21;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22;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23;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24;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80BFB7"/>
                </a:solidFill>
              </a:rPr>
              <a:t>THANKS!</a:t>
            </a:r>
            <a:endParaRPr sz="6000" dirty="0">
              <a:solidFill>
                <a:srgbClr val="80BFB7"/>
              </a:solidFill>
            </a:endParaRPr>
          </a:p>
        </p:txBody>
      </p:sp>
      <p:sp>
        <p:nvSpPr>
          <p:cNvPr id="4039" name="Google Shape;4039;p36"/>
          <p:cNvSpPr txBox="1">
            <a:spLocks noGrp="1"/>
          </p:cNvSpPr>
          <p:nvPr>
            <p:ph type="subTitle" idx="4294967295"/>
          </p:nvPr>
        </p:nvSpPr>
        <p:spPr>
          <a:xfrm>
            <a:off x="683568" y="1911821"/>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9" name="Google Shape;4194;p39"/>
          <p:cNvGrpSpPr/>
          <p:nvPr/>
        </p:nvGrpSpPr>
        <p:grpSpPr>
          <a:xfrm>
            <a:off x="3275856" y="1059583"/>
            <a:ext cx="576064" cy="573380"/>
            <a:chOff x="5975075" y="2327500"/>
            <a:chExt cx="420100" cy="388350"/>
          </a:xfrm>
        </p:grpSpPr>
        <p:sp>
          <p:nvSpPr>
            <p:cNvPr id="10" name="Google Shape;4195;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196;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4">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180</Words>
  <Application>Microsoft Office PowerPoint</Application>
  <PresentationFormat>On-screen Show (16:9)</PresentationFormat>
  <Paragraphs>41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Titillium Web Light</vt:lpstr>
      <vt:lpstr>Wingdings</vt:lpstr>
      <vt:lpstr>Dosis Light</vt:lpstr>
      <vt:lpstr>Arial Rounded MT Bold</vt:lpstr>
      <vt:lpstr>Titillium Web</vt:lpstr>
      <vt:lpstr>Mowbray template</vt:lpstr>
      <vt:lpstr>📖UNIVERSITY  ADMISSION  SYSTEM</vt:lpstr>
      <vt:lpstr>                   INTRODUCTION</vt:lpstr>
      <vt:lpstr> Functional Components Of The Project</vt:lpstr>
      <vt:lpstr>Technology Used:</vt:lpstr>
      <vt:lpstr>     FLOW DIAGRAM: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SYSTEM</dc:title>
  <dc:creator>Goyal, Ayushi</dc:creator>
  <cp:lastModifiedBy>Goyal, Ayushi</cp:lastModifiedBy>
  <cp:revision>10</cp:revision>
  <dcterms:modified xsi:type="dcterms:W3CDTF">2019-07-08T13:13:20Z</dcterms:modified>
</cp:coreProperties>
</file>