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57" r:id="rId4"/>
    <p:sldId id="267" r:id="rId5"/>
    <p:sldId id="258" r:id="rId6"/>
    <p:sldId id="259" r:id="rId7"/>
    <p:sldId id="260" r:id="rId8"/>
    <p:sldId id="261" r:id="rId9"/>
    <p:sldId id="274" r:id="rId10"/>
    <p:sldId id="262" r:id="rId11"/>
    <p:sldId id="263" r:id="rId12"/>
    <p:sldId id="273" r:id="rId13"/>
    <p:sldId id="283" r:id="rId14"/>
    <p:sldId id="284" r:id="rId15"/>
    <p:sldId id="285" r:id="rId16"/>
    <p:sldId id="264" r:id="rId17"/>
    <p:sldId id="286" r:id="rId18"/>
    <p:sldId id="287" r:id="rId19"/>
    <p:sldId id="288" r:id="rId20"/>
    <p:sldId id="289" r:id="rId21"/>
    <p:sldId id="290" r:id="rId22"/>
    <p:sldId id="275" r:id="rId23"/>
    <p:sldId id="276" r:id="rId24"/>
    <p:sldId id="278" r:id="rId25"/>
    <p:sldId id="277" r:id="rId26"/>
    <p:sldId id="268" r:id="rId27"/>
    <p:sldId id="269" r:id="rId28"/>
    <p:sldId id="270" r:id="rId29"/>
    <p:sldId id="265" r:id="rId30"/>
    <p:sldId id="266" r:id="rId31"/>
    <p:sldId id="279" r:id="rId32"/>
    <p:sldId id="281" r:id="rId33"/>
    <p:sldId id="282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2FB87-B654-4CFB-A5E5-ACC4D6465B09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68D0F-8D14-4718-A344-24C7D9006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tsr.com/images/short_pdf/1508828853_753-763-bbec447_ijetsr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8D0F-8D14-4718-A344-24C7D90069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 elimination vs. Gauss Jordan elimination comparison: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http://www.ijetsr.com/images/short_pdf/1508828853_753-763-bbec447_ijetsr.pdf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8D0F-8D14-4718-A344-24C7D90069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CFCB-5103-492E-844F-744DEFFA56E6}" type="datetimeFigureOut">
              <a:rPr lang="en-US" smtClean="0"/>
              <a:pPr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24D4-2DC7-4451-8960-9E26ABF6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-hikari.com/ijcms/ijcms-2014/13-16-2014/aduIJCMS13-16-2014.pdf" TargetMode="External"/><Relationship Id="rId7" Type="http://schemas.openxmlformats.org/officeDocument/2006/relationships/hyperlink" Target="https://reader.elsevier.com/reader/sd/pii/S1878029614001698?token=EBDF02C46C866F8539B310E1D4DE8BED9DFB003851CAF7B0522BB8F01EC95BAD4F56CFF0B8A40613078092BDCD86B0A6" TargetMode="External"/><Relationship Id="rId2" Type="http://schemas.openxmlformats.org/officeDocument/2006/relationships/hyperlink" Target="http://www.ijetsr.com/images/short_pdf/1508828853_753-763-bbec447_ijetsr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andfonline.com/doi/full/10.1080/21680566.2013.780987" TargetMode="External"/><Relationship Id="rId5" Type="http://schemas.openxmlformats.org/officeDocument/2006/relationships/hyperlink" Target="https://www.researchgate.net/publication/298716558_Approach_to_Priority-Based_Controlling_Traffic_Lights" TargetMode="External"/><Relationship Id="rId4" Type="http://schemas.openxmlformats.org/officeDocument/2006/relationships/hyperlink" Target="https://www.purdue.edu/discoverypark/nextrans/assets/pdfs/completedprojects/Final%20Report%20018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Traffic-flow" TargetMode="External"/><Relationship Id="rId2" Type="http://schemas.openxmlformats.org/officeDocument/2006/relationships/hyperlink" Target="https://www.youtube.com/watch?v=Wa6kaCwyYRk&amp;t=674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otab.com/blog/reduce-traffic-congestion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4800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MINI PROJECT 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ON</a:t>
            </a:r>
            <a:br>
              <a:rPr lang="en-IN" dirty="0"/>
            </a:br>
            <a:r>
              <a:rPr lang="en-IN" b="1" dirty="0"/>
              <a:t>CONTROL OF TRAFFIC FLOWS</a:t>
            </a:r>
            <a:br>
              <a:rPr lang="en-IN" b="1" dirty="0"/>
            </a:br>
            <a:r>
              <a:rPr lang="en-IN" b="1" dirty="0"/>
              <a:t>USING GAUSSIAN ELIMINATION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153400" cy="16764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Submitted by,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Ayushi Agarwal (PES2201800053) </a:t>
            </a:r>
          </a:p>
          <a:p>
            <a:pPr algn="l"/>
            <a:r>
              <a:rPr lang="en-IN" dirty="0"/>
              <a:t>Aparna.R (PES2201800345)</a:t>
            </a:r>
            <a:endParaRPr lang="en-US" dirty="0"/>
          </a:p>
        </p:txBody>
      </p:sp>
      <p:pic>
        <p:nvPicPr>
          <p:cNvPr id="4" name="Picture 3" descr="PES University 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99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parna\Downloads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266" y="4114801"/>
            <a:ext cx="2843734" cy="2057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xecution ti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8588" y="319088"/>
            <a:ext cx="6278662" cy="425291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371600" y="4572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Line </a:t>
            </a:r>
            <a:r>
              <a:rPr lang="en-US" b="1" dirty="0"/>
              <a:t>Graph </a:t>
            </a:r>
            <a:r>
              <a:rPr lang="en-US" b="1" dirty="0" smtClean="0"/>
              <a:t>Between </a:t>
            </a:r>
            <a:r>
              <a:rPr lang="en-US" b="1" dirty="0"/>
              <a:t>time taken by different Algorithm in MAT 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53340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We observe the </a:t>
            </a:r>
            <a:r>
              <a:rPr lang="en-US" sz="2400" b="1" dirty="0" smtClean="0"/>
              <a:t>slope </a:t>
            </a:r>
            <a:r>
              <a:rPr lang="en-US" sz="2400" dirty="0" smtClean="0"/>
              <a:t>of the Graph.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Conclusion </a:t>
            </a:r>
            <a:r>
              <a:rPr lang="en-US" sz="2400" dirty="0"/>
              <a:t>can be drawn that </a:t>
            </a:r>
            <a:r>
              <a:rPr lang="en-US" sz="2400" dirty="0" smtClean="0"/>
              <a:t>time taken by </a:t>
            </a:r>
            <a:r>
              <a:rPr lang="en-US" sz="2400" dirty="0"/>
              <a:t>Gauss </a:t>
            </a:r>
            <a:r>
              <a:rPr lang="en-US" sz="2400" dirty="0" smtClean="0"/>
              <a:t>Elimination </a:t>
            </a:r>
            <a:r>
              <a:rPr lang="en-US" sz="2400" dirty="0"/>
              <a:t>Method is faster than the Gauss Jordan Elimination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057400" y="228600"/>
            <a:ext cx="49487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MATHEMATICAL APPROACH</a:t>
            </a:r>
            <a:endParaRPr kumimoji="0" lang="en-US" sz="3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3672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1. Gaussian elimination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Before using Gaussian Elimination:</a:t>
            </a:r>
          </a:p>
          <a:p>
            <a:endParaRPr lang="en-US" sz="2200" b="1" dirty="0" smtClean="0"/>
          </a:p>
          <a:p>
            <a:r>
              <a:rPr lang="en-US" sz="2200" dirty="0" smtClean="0"/>
              <a:t>We initially got these values for the number of vehicles crossing per minute. </a:t>
            </a:r>
          </a:p>
          <a:p>
            <a:r>
              <a:rPr lang="en-US" sz="2200" dirty="0" smtClean="0"/>
              <a:t>Since there are more than 3 unknowns, we use gauss elimination.</a:t>
            </a: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752231"/>
            <a:ext cx="4627469" cy="461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14400"/>
            <a:ext cx="45793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20574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label the unknowns as x1,x2,x3 and x4 in order to calculate traffic through each intersection precisely.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parna\Downloads\WhatsApp Image 2020-05-24 at 05.06.4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0878"/>
            <a:ext cx="4953000" cy="6777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7815106" cy="624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592762" cy="55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2286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Since x3 is negative, we reverse the direction of traffic flow.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2922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2. Number of Sensors</a:t>
            </a:r>
            <a:endParaRPr lang="en-US" sz="2400" dirty="0"/>
          </a:p>
        </p:txBody>
      </p:sp>
      <p:pic>
        <p:nvPicPr>
          <p:cNvPr id="1026" name="Picture 2" descr="E:\PES\Sem-IV\Linear Algebra(LAA)\Project\Required ss\1lemma 1 part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31863"/>
            <a:ext cx="8069263" cy="5926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ES\Sem-IV\Linear Algebra(LAA)\Project\Required ss\2lemma 1 part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488363" cy="6792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PES\Sem-IV\Linear Algebra(LAA)\Project\Required ss\3link path incidence matri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152400"/>
            <a:ext cx="6862091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408856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7F291BD-5573-4F82-A403-014B6BD72C67}"/>
              </a:ext>
            </a:extLst>
          </p:cNvPr>
          <p:cNvSpPr/>
          <p:nvPr/>
        </p:nvSpPr>
        <p:spPr>
          <a:xfrm>
            <a:off x="228600" y="48768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Traffic congestion slows down the </a:t>
            </a:r>
            <a:r>
              <a:rPr lang="en-IN" sz="2400" dirty="0" smtClean="0"/>
              <a:t>vehicles movement </a:t>
            </a:r>
            <a:r>
              <a:rPr lang="en-IN" sz="2400" dirty="0"/>
              <a:t>on the road and it brings a series of issues including extra travel times for </a:t>
            </a:r>
            <a:r>
              <a:rPr lang="en-IN" sz="2400" dirty="0" smtClean="0"/>
              <a:t>the drivers </a:t>
            </a:r>
            <a:r>
              <a:rPr lang="en-IN" sz="2400" dirty="0"/>
              <a:t>and passengers, increased fuel consumptions, greenhouse gas emissions, </a:t>
            </a:r>
            <a:r>
              <a:rPr lang="en-IN" sz="2400" dirty="0" smtClean="0"/>
              <a:t>higher vehicular </a:t>
            </a:r>
            <a:r>
              <a:rPr lang="en-IN" sz="2400" dirty="0"/>
              <a:t>crash rates and so 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B2AC98-8695-4084-9D44-B0046272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838200"/>
          </a:xfrm>
        </p:spPr>
        <p:txBody>
          <a:bodyPr/>
          <a:lstStyle/>
          <a:p>
            <a:r>
              <a:rPr lang="en-IN" b="1" dirty="0"/>
              <a:t>TRAFFIC CONGESTION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527269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63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PES\Sem-IV\Linear Algebra(LAA)\Project\Required ss\4non basis and bas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069388" cy="523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parna\Downloads\WhatsApp Image 2020-05-24 at 10.35.1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33401"/>
            <a:ext cx="9038614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1000" y="457200"/>
            <a:ext cx="8305799" cy="545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r>
              <a:rPr kumimoji="0" lang="en-US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EFFECT OF NETWORK TOPOLOGY</a:t>
            </a:r>
          </a:p>
          <a:p>
            <a:pPr marL="0" marR="0" lvl="0" indent="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7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1.1 Parallel highway network:</a:t>
            </a:r>
          </a:p>
          <a:p>
            <a:pPr marL="0" marR="0" lvl="0" indent="187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23495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parallel highway network shown below is analyzed using the basis link     method. It consists of 4 O-D pairs, 14 links, and 9 nodes. Nodes 1 and 2 are trip origin nodes, and nodes 8 and 9 are the destination nodes.</a:t>
            </a:r>
          </a:p>
          <a:p>
            <a:pPr indent="1873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</a:pPr>
            <a:endParaRPr lang="en-US" sz="2000" dirty="0" smtClean="0">
              <a:cs typeface="Times New Roman" pitchFamily="18" charset="0"/>
            </a:endParaRPr>
          </a:p>
          <a:p>
            <a:pPr indent="1873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23495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Below table illustrates the link-path incidence matrix for the network. The Gaussian elimination algorithm is used to obtain its RREF. The basis links  correspond to the 9 shaded columns in the table. They include links 1, 2, 3, 4, 5, 7, 9, 11, and 13. They represent the links on which to install vehicle sensors.</a:t>
            </a:r>
          </a:p>
          <a:p>
            <a:pPr indent="1873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</a:p>
          <a:p>
            <a:pPr indent="1873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23495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Hence, about 64% of the links need to be equipped with sensors to estimate the flows on all links in the parallel highway network under steady-state conditions.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187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0906"/>
            <a:ext cx="6705600" cy="6387094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28600"/>
            <a:ext cx="93098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GRAPICAL VIEW OF PARALLEL HIGHWAY NETWORK AND LINK PATH INCIDENCE MATRIX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839201" cy="5169885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295400" y="609600"/>
            <a:ext cx="60115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9500" algn="l"/>
              </a:tabLst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ROW REDUCED ECHLEON FORM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1000" y="304800"/>
            <a:ext cx="3066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05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1.2 Fishbone Network: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 The second network analyzed is the fishbone-shape network shown in below figure. It contains 4 O-D pairs, 18 links, and 10 nodes.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Nodes 1 and 2 are the origin nodes, and nodes 9 and 10 are the destination nodes.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The RREF of the link-path incidence matrix of the fishbone network is obtained by the Gaussian elimination algorithm and identifies 12 basis links: 1, 2, 3, 4, 5, 6, 8, 9, 10, 13, 14, and 17.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Hence, in this 18-link network, only 12 sensors are needed to obtain the flow information on all links. Thereby, only 67% of the network links need to be equipped with sensors.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172200" cy="317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304800"/>
            <a:ext cx="5344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ea typeface="Calibri" pitchFamily="34" charset="0"/>
                <a:cs typeface="Times New Roman" pitchFamily="18" charset="0"/>
              </a:rPr>
              <a:t>NON - MATHEMATICAL APPROACH</a:t>
            </a:r>
            <a:endParaRPr lang="en-US" sz="3200" b="1" dirty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I. Priority Queue</a:t>
            </a:r>
            <a:endParaRPr lang="en-US" sz="2400" b="1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4254210" cy="419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752600"/>
            <a:ext cx="388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Priority Queuing is a Congestion Management technique. It schedules traffic such that the higher-priority queues i.e. Queue with maximum number of vehicles "always" gets cleared first so that people don’t have to wait unnecessarily in the queue.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II. Autonomous </a:t>
            </a:r>
            <a:r>
              <a:rPr lang="en-IN" sz="2400" b="1" dirty="0"/>
              <a:t>vehicle technology</a:t>
            </a:r>
            <a:endParaRPr lang="en-US" sz="2400" b="1" dirty="0"/>
          </a:p>
        </p:txBody>
      </p:sp>
      <p:pic>
        <p:nvPicPr>
          <p:cNvPr id="27651" name="Picture 3" descr="C:\Users\Aparna\Downloads\image-blog-qac-autonomous-vehicle-techn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343400" cy="2895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105400" y="1219200"/>
            <a:ext cx="4038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/>
              <a:t>With fewer accidents and driver-caused traffic, autonomous vehicles are likely to reduce congestion. </a:t>
            </a:r>
          </a:p>
          <a:p>
            <a:endParaRPr lang="en-IN" sz="2000" dirty="0" smtClean="0"/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If all roads on the vehicle had autonomous technology, vehicles would be able to speed up and slow down, and merge onto and off freeways without human direction, creating a much smoother driving pattern.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48768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/>
              <a:t>It would eliminate human error that causes issues like “phantom traffic,” which is caused by the ripple effect of a driver braking in the middle of a freeway.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3.</a:t>
            </a:r>
            <a:r>
              <a:rPr lang="en-IN" sz="2400" dirty="0"/>
              <a:t> </a:t>
            </a:r>
            <a:r>
              <a:rPr lang="en-IN" sz="2400" b="1" dirty="0"/>
              <a:t>Vehicle-to-infrastructure technology (V2I)</a:t>
            </a:r>
            <a:endParaRPr lang="en-US" sz="2400" dirty="0"/>
          </a:p>
        </p:txBody>
      </p:sp>
      <p:pic>
        <p:nvPicPr>
          <p:cNvPr id="3" name="Picture 2" descr="C:\Users\Aparna\Downloads\THEA V2I schemat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4572000" cy="3048000"/>
          </a:xfrm>
          <a:prstGeom prst="rect">
            <a:avLst/>
          </a:prstGeom>
          <a:noFill/>
        </p:spPr>
      </p:pic>
      <p:pic>
        <p:nvPicPr>
          <p:cNvPr id="28675" name="Picture 3" descr="C:\Users\Aparna\Downloads\1572869923452_637084667243748829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343400"/>
            <a:ext cx="4933950" cy="227666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00600" y="1066800"/>
            <a:ext cx="434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IN" sz="2000" dirty="0" smtClean="0"/>
              <a:t>In this technology, the vehicle is able to send and receive information. Using V2I technology, we can implement a pilot project that would send safety-related weather and accident alerts to drivers planning to drive. </a:t>
            </a:r>
          </a:p>
          <a:p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The vehicle can send data out while simultaneously the infrastructure can send important data back.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4267200"/>
            <a:ext cx="350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000" dirty="0" smtClean="0"/>
              <a:t>We expect a significant effect on safety and even the economy since the government will likely spend less energy on accident clean-up 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667000" y="152400"/>
            <a:ext cx="29479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4200" algn="l"/>
              </a:tabLst>
            </a:pPr>
            <a:r>
              <a:rPr kumimoji="0" lang="en-US" sz="3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CONCLUSIONS</a:t>
            </a:r>
            <a:endParaRPr kumimoji="0" lang="en-US" sz="4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48690"/>
            <a:ext cx="8991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Addresses the network sensor location problem (NSLP) directly so as to obtain the unobserved link flows given the minimum subset of observed link flows provided by passive counting sensors.</a:t>
            </a:r>
          </a:p>
          <a:p>
            <a:pPr lvl="0">
              <a:buFont typeface="Wingdings" pitchFamily="2" charset="2"/>
              <a:buChar char="Ø"/>
            </a:pP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Analyzes the corresponding theoretical aspects related to the proposed basis link method in the determination of the minimum subset of network links to infer unobserved link flows.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Given the network structure represented by its link-path incidence matrix, a theoretical minimum subset of network links provided by the reduced row echelon form (RREF) algorithm does exist, and a direct mapping between the basis link flows and the non-basis link flows is also theoretically proved.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Priority Queuing is a Congestion Management technique that schedules traffic such that the higher-priority queues gets cleared first so that people don’t have to wait unnecessarily in the queue.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Autonomous vehicle technology would eliminate human error and are likely to reduce congestion.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Using V2I technology, we expect a significant effect on safety and even the economy.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304800"/>
            <a:ext cx="3218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+mj-lt"/>
              </a:rPr>
              <a:t>INTRODUCTION</a:t>
            </a:r>
            <a:endParaRPr lang="en-US" sz="36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The research paper presented here talks about the problems caused due to traffic congestion and the ways to resolve it using linear algebra. </a:t>
            </a:r>
          </a:p>
          <a:p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It also takes into account the various mathematical approaches like </a:t>
            </a:r>
            <a:r>
              <a:rPr lang="en-IN" sz="2400" b="1" dirty="0"/>
              <a:t>Gaussian </a:t>
            </a:r>
            <a:r>
              <a:rPr lang="en-IN" sz="2400" b="1" dirty="0" smtClean="0"/>
              <a:t>elimination and optimal </a:t>
            </a:r>
            <a:r>
              <a:rPr lang="en-IN" sz="2400" b="1" dirty="0"/>
              <a:t>number of sensors</a:t>
            </a:r>
            <a:r>
              <a:rPr lang="en-IN" sz="24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We used a system of linear equations to determine the number of vehicles that should be allowed to route a four one-way roads, in order to keep traffic flowing.</a:t>
            </a:r>
          </a:p>
          <a:p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Non-mathematical approaches like </a:t>
            </a:r>
            <a:r>
              <a:rPr lang="en-IN" sz="2400" b="1" dirty="0"/>
              <a:t>P</a:t>
            </a:r>
            <a:r>
              <a:rPr lang="en-IN" sz="2400" b="1" dirty="0" smtClean="0"/>
              <a:t>riority </a:t>
            </a:r>
            <a:r>
              <a:rPr lang="en-IN" sz="2400" b="1" dirty="0"/>
              <a:t>queue, Autonomous vehicle and V2I technology</a:t>
            </a:r>
            <a:r>
              <a:rPr lang="en-IN" sz="2400" dirty="0"/>
              <a:t>.</a:t>
            </a:r>
          </a:p>
          <a:p>
            <a:endParaRPr lang="en-IN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981200"/>
            <a:ext cx="609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latin typeface="+mj-lt"/>
              </a:rPr>
              <a:t>FUTURE RESEARCH </a:t>
            </a:r>
            <a:endParaRPr lang="en-IN" sz="4400" b="1" dirty="0" smtClean="0">
              <a:latin typeface="+mj-lt"/>
            </a:endParaRPr>
          </a:p>
          <a:p>
            <a:pPr algn="ctr"/>
            <a:r>
              <a:rPr lang="en-IN" sz="4400" b="1" dirty="0" smtClean="0">
                <a:latin typeface="+mj-lt"/>
              </a:rPr>
              <a:t>DIRECTIONS 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0"/>
            <a:ext cx="8382000" cy="70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REFERENCES</a:t>
            </a:r>
            <a:endParaRPr kumimoji="0" lang="en-US" sz="3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REFERENCE BOOKS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Title of the book 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Linear Algebra and its Applications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Author: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Gilbert Strang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Edition: 4th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Chapter no. : 1 - Matrices and Gaussian elimination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Page no. : 13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Publisher: Thomson, Brooks/Cole, 2006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Year of publication: January 1968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   Title of the book :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Linear Algebra and its Applications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Author: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David C. Lay, Steven R. Lay, Judi J. McDonald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Edition: 5th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Chapter no. : 1 - Linear equations in Linear Algebra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Page no. : 12, 35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Publisher: Pearson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Year of publication: July 2018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3453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400" b="1" dirty="0" smtClean="0">
                <a:latin typeface="+mj-lt"/>
              </a:rPr>
              <a:t> REFERENCE JOURNALS:</a:t>
            </a:r>
            <a:endParaRPr lang="en-US" sz="2400" dirty="0">
              <a:latin typeface="+mj-lt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762000"/>
            <a:ext cx="89916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/>
            <a:r>
              <a:rPr lang="en-US" dirty="0" smtClean="0"/>
              <a:t>Gaussian elimination vs. Gauss Jordan elimination comparison: </a:t>
            </a:r>
            <a:r>
              <a:rPr lang="en-US" u="sng" dirty="0" smtClean="0">
                <a:hlinkClick r:id="rId2"/>
              </a:rPr>
              <a:t>http://www.ijetsr.com/images/short_pdf/1508828853_753-763-bbec447_ijetsr.pdf</a:t>
            </a:r>
            <a:endParaRPr lang="en-US" u="sng" dirty="0" smtClean="0"/>
          </a:p>
          <a:p>
            <a:pPr marL="342900" lvl="0" indent="-342900"/>
            <a:r>
              <a:rPr lang="en-US" dirty="0" smtClean="0"/>
              <a:t> </a:t>
            </a:r>
          </a:p>
          <a:p>
            <a:pPr marL="342900" lvl="0" indent="-342900"/>
            <a:r>
              <a:rPr lang="en-US" dirty="0" smtClean="0"/>
              <a:t>Application of System of Linear Equations to Traffic Flow for a Network of Four One-Way: </a:t>
            </a:r>
            <a:r>
              <a:rPr lang="en-US" u="sng" dirty="0" smtClean="0">
                <a:hlinkClick r:id="rId3"/>
              </a:rPr>
              <a:t>http://www.m-hikari.com/ijcms/ijcms-2014/13-16-2014/aduIJCMS13-16-2014.pdf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lvl="0" indent="-342900"/>
            <a:r>
              <a:rPr lang="en-US" dirty="0" smtClean="0"/>
              <a:t>Network Origin-Destination Demand Estimation: </a:t>
            </a:r>
            <a:r>
              <a:rPr lang="en-US" u="sng" dirty="0" smtClean="0">
                <a:hlinkClick r:id="rId4"/>
              </a:rPr>
              <a:t>https://www.purdue.edu/discoverypark/nextrans/assets/pdfs/completedprojects/Final%20Report%20018.pdf</a:t>
            </a:r>
            <a:endParaRPr lang="en-US" dirty="0" smtClean="0"/>
          </a:p>
          <a:p>
            <a:pPr marL="342900" indent="-342900"/>
            <a:r>
              <a:rPr lang="en-US" dirty="0" smtClean="0"/>
              <a:t> </a:t>
            </a:r>
          </a:p>
          <a:p>
            <a:pPr marL="342900" lvl="0" indent="-342900"/>
            <a:r>
              <a:rPr lang="en-US" dirty="0" smtClean="0"/>
              <a:t>Approach to Priority-based Controlling Traffic Lights: </a:t>
            </a:r>
            <a:r>
              <a:rPr lang="en-US" u="sng" dirty="0" smtClean="0">
                <a:hlinkClick r:id="rId5"/>
              </a:rPr>
              <a:t>https://www.researchgate.net/publication/298716558_Approach_to_Priority-Based_Controlling_Traffic_Lights</a:t>
            </a:r>
            <a:endParaRPr lang="en-US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572000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dirty="0" smtClean="0"/>
              <a:t>Observability of traffic networks: </a:t>
            </a:r>
            <a:r>
              <a:rPr lang="en-US" u="sng" dirty="0" smtClean="0">
                <a:hlinkClick r:id="rId6"/>
              </a:rPr>
              <a:t>https://www.tandfonline.com/doi/full/10.1080/21680566.2013.780987</a:t>
            </a:r>
            <a:endParaRPr lang="en-US" u="sng" dirty="0" smtClean="0"/>
          </a:p>
          <a:p>
            <a:pPr marL="400050" indent="-400050"/>
            <a:endParaRPr lang="en-US" dirty="0" smtClean="0"/>
          </a:p>
          <a:p>
            <a:pPr marL="400050" lvl="0" indent="-400050"/>
            <a:r>
              <a:rPr lang="en-US" dirty="0" smtClean="0"/>
              <a:t>Real time traffic models: </a:t>
            </a:r>
            <a:r>
              <a:rPr lang="en-US" u="sng" dirty="0" smtClean="0">
                <a:hlinkClick r:id="rId7"/>
              </a:rPr>
              <a:t>https://reader.elsevier.com/reader/sd/pii/S1878029614001698?token=EBDF02C46C866F8539B310E1D4DE8BED9DFB003851CAF7B0522BB8F01EC95BAD4F56CFF0B8A40613078092BDCD86B0A6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228600"/>
            <a:ext cx="42401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OTHER ONLINE REFERENCES: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990600"/>
            <a:ext cx="7315200" cy="280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Gaussian elimination using traffic flows: 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  <a:hlinkClick r:id="rId2"/>
              </a:rPr>
              <a:t>https://www.youtube.com/watch?v=Wa6kaCwyYRk&amp;t=674s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Traffic flows:			         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  <a:hlinkClick r:id="rId3"/>
              </a:rPr>
              <a:t>https://en.m.wikipedia.org/wiki/Traffic-flow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3.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Reduce traffic flows: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  <a:hlinkClick r:id="rId4"/>
              </a:rPr>
              <a:t>https://www.geotab.com/blog/reduce-traffic-congestion/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6670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Thank You </a:t>
            </a:r>
            <a:r>
              <a:rPr lang="en-US" sz="4800" b="1" dirty="0" smtClean="0">
                <a:latin typeface="+mj-lt"/>
                <a:sym typeface="Wingdings" pitchFamily="2" charset="2"/>
              </a:rPr>
              <a:t></a:t>
            </a:r>
            <a:endParaRPr lang="en-US" sz="4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Users\Aparna\Downloads\trafficfl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316134" cy="35528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152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FOUR ONE WAY 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94ECD74-BBFC-4C1D-9379-D5E5B8C60DF4}"/>
              </a:ext>
            </a:extLst>
          </p:cNvPr>
          <p:cNvSpPr/>
          <p:nvPr/>
        </p:nvSpPr>
        <p:spPr>
          <a:xfrm>
            <a:off x="457200" y="48768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Assumptions for the problem:</a:t>
            </a:r>
            <a:endParaRPr lang="en-US" sz="2400" b="1" dirty="0"/>
          </a:p>
          <a:p>
            <a:pPr lvl="0">
              <a:buFont typeface="Wingdings" pitchFamily="2" charset="2"/>
              <a:buChar char="q"/>
            </a:pPr>
            <a:r>
              <a:rPr lang="en-US" sz="2400" dirty="0"/>
              <a:t> Assume the number of vehicles entering an intersection equals the number of vehicles exiting.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/>
              <a:t> Assume constant traffic flow in between intersection.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533400"/>
            <a:ext cx="8153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HOW DOES LINEAR ALGEBRA SOLVE OUR PROBLEM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Traffic systems rely heavily on matrices: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Measure traffic flow in and out of intersections.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Direct the cycle of the traffic lights.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Matrices provide organization for large amounts of data.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Significantly improves travel efficiency by minimizing wait lines.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Matrices in result display set of all possible solutions.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685800"/>
            <a:ext cx="81534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800" b="1" dirty="0"/>
              <a:t>WHY SYSTEMS OF LINEAR EQUATIONS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In order to represent our collected flow rate data.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Each equation represents a different part </a:t>
            </a:r>
            <a:r>
              <a:rPr lang="en-US" sz="2400" dirty="0" smtClean="0"/>
              <a:t>of </a:t>
            </a:r>
            <a:r>
              <a:rPr lang="en-US" sz="2400" dirty="0"/>
              <a:t>the intersection.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Gaussian elimination yields the solutions for unknown rates.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Use to optimize traffic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457200"/>
            <a:ext cx="8153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800" b="1" dirty="0"/>
              <a:t>WHY CHOOSE GAUSSIAN ELIMINATION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When ordinary elimination or substitution with more than 3 variables becomes cumbersome.</a:t>
            </a:r>
          </a:p>
          <a:p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The series of operations that are performed on the matrix of coefficients for reduction of matrix is </a:t>
            </a:r>
            <a:r>
              <a:rPr lang="en-US" sz="2400" b="1" dirty="0"/>
              <a:t>called Gaussian elimination method. Gaussian Elimination method is a solution for matrix of the form Ax=b</a:t>
            </a:r>
            <a:r>
              <a:rPr lang="en-US" sz="2400" dirty="0"/>
              <a:t>. Hence, we can obtain the values of the unknown by bringing it to </a:t>
            </a:r>
            <a:r>
              <a:rPr lang="en-US" sz="2400" dirty="0" smtClean="0"/>
              <a:t>reduced </a:t>
            </a:r>
            <a:r>
              <a:rPr lang="en-US" sz="2400" dirty="0"/>
              <a:t>echelon form followed by back substitution.  </a:t>
            </a:r>
          </a:p>
          <a:p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US" sz="2400" b="1" dirty="0"/>
              <a:t>For many scientific computations</a:t>
            </a:r>
            <a:r>
              <a:rPr lang="en-US" sz="2400" dirty="0"/>
              <a:t> it is necessary to solve linear equation so good option is to solve it by algorithm of Gaussian elimination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PERFORMANCE COMPARISON OF GAUSS ELIMINATION AND GAUSS-JORDAN ELIMINATION</a:t>
            </a:r>
            <a:endParaRPr kumimoji="0" lang="en-US" sz="3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52400" y="1600200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SUMMATIVE EXECUTION TIME</a:t>
            </a:r>
            <a:endParaRPr kumimoji="0" lang="en-US" sz="2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2209800"/>
          <a:ext cx="5398691" cy="4114800"/>
        </p:xfrm>
        <a:graphic>
          <a:graphicData uri="http://schemas.openxmlformats.org/drawingml/2006/table">
            <a:tbl>
              <a:tblPr/>
              <a:tblGrid>
                <a:gridCol w="2057400"/>
                <a:gridCol w="1556963"/>
                <a:gridCol w="1784328"/>
              </a:tblGrid>
              <a:tr h="1414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Numbers of Variables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Execution Time for Gauss Elimination method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(Macro Second)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Execution Time for Gauss-Jordan Elimination method (Macro Second)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Times New Roman"/>
                          <a:ea typeface="Calibri"/>
                        </a:rPr>
                        <a:t>2</a:t>
                      </a:r>
                      <a:endParaRPr lang="en-US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</a:rPr>
                        <a:t>254.4</a:t>
                      </a:r>
                      <a:endParaRPr lang="en-US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</a:rPr>
                        <a:t>318.4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Times New Roman"/>
                          <a:ea typeface="Calibri"/>
                        </a:rPr>
                        <a:t>3</a:t>
                      </a:r>
                      <a:endParaRPr lang="en-US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</a:rPr>
                        <a:t>299.6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</a:rPr>
                        <a:t>374.8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Times New Roman"/>
                          <a:ea typeface="Calibri"/>
                        </a:rPr>
                        <a:t>4</a:t>
                      </a:r>
                      <a:endParaRPr lang="en-US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</a:rPr>
                        <a:t>347.6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</a:rPr>
                        <a:t>353.4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</a:rPr>
                        <a:t>5</a:t>
                      </a:r>
                      <a:endParaRPr lang="en-US" sz="20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</a:rPr>
                        <a:t>389.4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</a:rPr>
                        <a:t>398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</a:rPr>
                        <a:t>6</a:t>
                      </a:r>
                      <a:endParaRPr lang="en-US" sz="20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</a:rPr>
                        <a:t>373.2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</a:rPr>
                        <a:t>378.6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erform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816710" cy="3886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124200" y="38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BAR GRAPH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1432</Words>
  <Application>Microsoft Office PowerPoint</Application>
  <PresentationFormat>On-screen Show (4:3)</PresentationFormat>
  <Paragraphs>158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MINI PROJECT  ON CONTROL OF TRAFFIC FLOWS USING GAUSSIAN ELIMINATION   </vt:lpstr>
      <vt:lpstr>TRAFFIC CONGESTION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</dc:creator>
  <cp:lastModifiedBy>Aparna</cp:lastModifiedBy>
  <cp:revision>69</cp:revision>
  <dcterms:created xsi:type="dcterms:W3CDTF">2020-05-19T16:04:58Z</dcterms:created>
  <dcterms:modified xsi:type="dcterms:W3CDTF">2020-05-24T05:42:26Z</dcterms:modified>
</cp:coreProperties>
</file>