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Roboto"/>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19" Type="http://schemas.openxmlformats.org/officeDocument/2006/relationships/font" Target="fonts/Roboto-regular.fntdata"/><Relationship Id="rId18" Type="http://schemas.openxmlformats.org/officeDocument/2006/relationships/font" Target="fonts/Raleway-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6fa3c898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6fa3c8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c6fa3c898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6fa3c89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6fa3c898_0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6fa3c89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effb4b7d9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effb4b7d9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effb4b7d9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effb4b7d9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effb4b7d9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effb4b7d9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c6fa3c898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c6fa3c89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Online Retail Dashboard Report:</a:t>
            </a:r>
            <a:br>
              <a:rPr lang="en"/>
            </a:b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Ayushi Chahar • 02.08.2024</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Overview</a:t>
            </a:r>
            <a:endParaRPr/>
          </a:p>
        </p:txBody>
      </p:sp>
      <p:sp>
        <p:nvSpPr>
          <p:cNvPr id="79" name="Google Shape;79;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just">
              <a:lnSpc>
                <a:spcPct val="150000"/>
              </a:lnSpc>
              <a:spcBef>
                <a:spcPts val="0"/>
              </a:spcBef>
              <a:spcAft>
                <a:spcPts val="1600"/>
              </a:spcAft>
              <a:buNone/>
            </a:pPr>
            <a:r>
              <a:rPr lang="en" sz="1500">
                <a:solidFill>
                  <a:srgbClr val="000000"/>
                </a:solidFill>
                <a:latin typeface="Roboto"/>
                <a:ea typeface="Roboto"/>
                <a:cs typeface="Roboto"/>
                <a:sym typeface="Roboto"/>
              </a:rPr>
              <a:t>In the Tata Group Data Visualization: Empowering Business with Effective Insights program, I create a dashboard where I provide insights based on questions from the CEO and CMO.</a:t>
            </a:r>
            <a:endParaRPr sz="15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0" lang="en" sz="1200" u="sng">
                <a:highlight>
                  <a:srgbClr val="FFFFFF"/>
                </a:highlight>
                <a:latin typeface="Roboto"/>
                <a:ea typeface="Roboto"/>
                <a:cs typeface="Roboto"/>
                <a:sym typeface="Roboto"/>
              </a:rPr>
              <a:t>Question 1</a:t>
            </a:r>
            <a:endParaRPr b="0" sz="1200" u="sng">
              <a:highlight>
                <a:srgbClr val="FFFFFF"/>
              </a:highlight>
              <a:latin typeface="Roboto"/>
              <a:ea typeface="Roboto"/>
              <a:cs typeface="Roboto"/>
              <a:sym typeface="Roboto"/>
            </a:endParaRPr>
          </a:p>
          <a:p>
            <a:pPr indent="0" lvl="0" marL="0" rtl="0" algn="l">
              <a:spcBef>
                <a:spcPts val="0"/>
              </a:spcBef>
              <a:spcAft>
                <a:spcPts val="0"/>
              </a:spcAft>
              <a:buNone/>
            </a:pPr>
            <a:r>
              <a:rPr b="0" lang="en" sz="1200">
                <a:highlight>
                  <a:srgbClr val="FFFFFF"/>
                </a:highlight>
                <a:latin typeface="Roboto"/>
                <a:ea typeface="Roboto"/>
                <a:cs typeface="Roboto"/>
                <a:sym typeface="Roboto"/>
              </a:rPr>
              <a:t>The CEO of the retail store is interested in viewing the time series of the revenue data for the year 2011 only. He would like to view granular data by looking into revenue for each month. The CEO is interested in viewing the seasonal trends and wants to dig deeper into why these trends occur. This analysis will be helpful for the CEO to forecast for the next year.</a:t>
            </a:r>
            <a:endParaRPr/>
          </a:p>
        </p:txBody>
      </p:sp>
      <p:pic>
        <p:nvPicPr>
          <p:cNvPr id="85" name="Google Shape;85;p15"/>
          <p:cNvPicPr preferRelativeResize="0"/>
          <p:nvPr/>
        </p:nvPicPr>
        <p:blipFill>
          <a:blip r:embed="rId3">
            <a:alphaModFix/>
          </a:blip>
          <a:stretch>
            <a:fillRect/>
          </a:stretch>
        </p:blipFill>
        <p:spPr>
          <a:xfrm>
            <a:off x="2842400" y="1891850"/>
            <a:ext cx="4762500" cy="2390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0" lang="en" sz="1200" u="sng">
                <a:highlight>
                  <a:srgbClr val="FFFFFF"/>
                </a:highlight>
                <a:latin typeface="Roboto"/>
                <a:ea typeface="Roboto"/>
                <a:cs typeface="Roboto"/>
                <a:sym typeface="Roboto"/>
              </a:rPr>
              <a:t>Question 2</a:t>
            </a:r>
            <a:endParaRPr b="0" sz="1200" u="sng">
              <a:highlight>
                <a:srgbClr val="FFFFFF"/>
              </a:highlight>
              <a:latin typeface="Roboto"/>
              <a:ea typeface="Roboto"/>
              <a:cs typeface="Roboto"/>
              <a:sym typeface="Roboto"/>
            </a:endParaRPr>
          </a:p>
          <a:p>
            <a:pPr indent="0" lvl="0" marL="0" rtl="0" algn="l">
              <a:spcBef>
                <a:spcPts val="0"/>
              </a:spcBef>
              <a:spcAft>
                <a:spcPts val="0"/>
              </a:spcAft>
              <a:buNone/>
            </a:pPr>
            <a:r>
              <a:rPr b="0" lang="en" sz="1200">
                <a:highlight>
                  <a:srgbClr val="FFFFFF"/>
                </a:highlight>
                <a:latin typeface="Roboto"/>
                <a:ea typeface="Roboto"/>
                <a:cs typeface="Roboto"/>
                <a:sym typeface="Roboto"/>
              </a:rPr>
              <a:t>The CMO is interested in viewing the top 10 countries that generate the highest revenue. Additionally, the CMO is also interested in viewing the quantity sold along with the revenue generated. The CMO does not want to have the United Kingdom in this visual.</a:t>
            </a:r>
            <a:endParaRPr/>
          </a:p>
        </p:txBody>
      </p:sp>
      <p:pic>
        <p:nvPicPr>
          <p:cNvPr id="91" name="Google Shape;91;p16"/>
          <p:cNvPicPr preferRelativeResize="0"/>
          <p:nvPr/>
        </p:nvPicPr>
        <p:blipFill>
          <a:blip r:embed="rId3">
            <a:alphaModFix/>
          </a:blip>
          <a:stretch>
            <a:fillRect/>
          </a:stretch>
        </p:blipFill>
        <p:spPr>
          <a:xfrm>
            <a:off x="2982800" y="1592825"/>
            <a:ext cx="4705350" cy="2705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0" lang="en" sz="1200" u="sng">
                <a:highlight>
                  <a:srgbClr val="FFFFFF"/>
                </a:highlight>
                <a:latin typeface="Roboto"/>
                <a:ea typeface="Roboto"/>
                <a:cs typeface="Roboto"/>
                <a:sym typeface="Roboto"/>
              </a:rPr>
              <a:t>Question 3</a:t>
            </a:r>
            <a:endParaRPr b="0" sz="1200" u="sng">
              <a:highlight>
                <a:srgbClr val="FFFFFF"/>
              </a:highlight>
              <a:latin typeface="Roboto"/>
              <a:ea typeface="Roboto"/>
              <a:cs typeface="Roboto"/>
              <a:sym typeface="Roboto"/>
            </a:endParaRPr>
          </a:p>
          <a:p>
            <a:pPr indent="0" lvl="0" marL="0" rtl="0" algn="l">
              <a:spcBef>
                <a:spcPts val="0"/>
              </a:spcBef>
              <a:spcAft>
                <a:spcPts val="0"/>
              </a:spcAft>
              <a:buNone/>
            </a:pPr>
            <a:r>
              <a:rPr b="0" lang="en" sz="1200">
                <a:highlight>
                  <a:srgbClr val="FFFFFF"/>
                </a:highlight>
                <a:latin typeface="Roboto"/>
                <a:ea typeface="Roboto"/>
                <a:cs typeface="Roboto"/>
                <a:sym typeface="Roboto"/>
              </a:rPr>
              <a:t>The CMO of the online retail store wants to view the information on the top 10 customers by revenue. He is interested in a visual that shows the greatest revenue generating customer at the start and gradually declines to the lower revenue generating customers. The CMO wants to target the higher revenue generating customers and ensure that they remain satisfied with their products.</a:t>
            </a:r>
            <a:endParaRPr/>
          </a:p>
        </p:txBody>
      </p:sp>
      <p:pic>
        <p:nvPicPr>
          <p:cNvPr id="97" name="Google Shape;97;p17"/>
          <p:cNvPicPr preferRelativeResize="0"/>
          <p:nvPr/>
        </p:nvPicPr>
        <p:blipFill>
          <a:blip r:embed="rId3">
            <a:alphaModFix/>
          </a:blip>
          <a:stretch>
            <a:fillRect/>
          </a:stretch>
        </p:blipFill>
        <p:spPr>
          <a:xfrm>
            <a:off x="3093650" y="1869700"/>
            <a:ext cx="4676775" cy="2383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0" lang="en" sz="1200" u="sng">
                <a:highlight>
                  <a:srgbClr val="FFFFFF"/>
                </a:highlight>
                <a:latin typeface="Roboto"/>
                <a:ea typeface="Roboto"/>
                <a:cs typeface="Roboto"/>
                <a:sym typeface="Roboto"/>
              </a:rPr>
              <a:t>Question 4</a:t>
            </a:r>
            <a:endParaRPr b="0" sz="1200" u="sng">
              <a:highlight>
                <a:srgbClr val="FFFFFF"/>
              </a:highlight>
              <a:latin typeface="Roboto"/>
              <a:ea typeface="Roboto"/>
              <a:cs typeface="Roboto"/>
              <a:sym typeface="Roboto"/>
            </a:endParaRPr>
          </a:p>
          <a:p>
            <a:pPr indent="0" lvl="0" marL="0" rtl="0" algn="l">
              <a:spcBef>
                <a:spcPts val="0"/>
              </a:spcBef>
              <a:spcAft>
                <a:spcPts val="0"/>
              </a:spcAft>
              <a:buNone/>
            </a:pPr>
            <a:r>
              <a:rPr b="0" lang="en" sz="1200">
                <a:highlight>
                  <a:srgbClr val="FFFFFF"/>
                </a:highlight>
                <a:latin typeface="Roboto"/>
                <a:ea typeface="Roboto"/>
                <a:cs typeface="Roboto"/>
                <a:sym typeface="Roboto"/>
              </a:rPr>
              <a:t>The CEO is looking to gain insights on the demand for their products. He wants to look at all countries and see which regions have the greatest demand for their products. Once the CEO gets an idea of the regions that have high demand, he will initiate an expansion strategy that will allow the company to target these areas and generate more business from these regions. He wants to view the entire data on a single view without the need to scroll or hover over the data points to identify the demand. There is no need to show data for the United Kingdom, as the CEO is more interested in viewing the countries that have expansion opportunities.</a:t>
            </a:r>
            <a:endParaRPr/>
          </a:p>
        </p:txBody>
      </p:sp>
      <p:pic>
        <p:nvPicPr>
          <p:cNvPr id="103" name="Google Shape;103;p18"/>
          <p:cNvPicPr preferRelativeResize="0"/>
          <p:nvPr/>
        </p:nvPicPr>
        <p:blipFill>
          <a:blip r:embed="rId3">
            <a:alphaModFix/>
          </a:blip>
          <a:stretch>
            <a:fillRect/>
          </a:stretch>
        </p:blipFill>
        <p:spPr>
          <a:xfrm>
            <a:off x="3426200" y="2423950"/>
            <a:ext cx="4414675" cy="2157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Product-wise </a:t>
            </a:r>
            <a:r>
              <a:rPr lang="en"/>
              <a:t>Sales</a:t>
            </a:r>
            <a:endParaRPr/>
          </a:p>
        </p:txBody>
      </p:sp>
      <p:pic>
        <p:nvPicPr>
          <p:cNvPr id="109" name="Google Shape;109;p19"/>
          <p:cNvPicPr preferRelativeResize="0"/>
          <p:nvPr/>
        </p:nvPicPr>
        <p:blipFill>
          <a:blip r:embed="rId3">
            <a:alphaModFix/>
          </a:blip>
          <a:stretch>
            <a:fillRect/>
          </a:stretch>
        </p:blipFill>
        <p:spPr>
          <a:xfrm>
            <a:off x="2313100" y="1393300"/>
            <a:ext cx="6408750" cy="2966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Country</a:t>
            </a:r>
            <a:r>
              <a:rPr lang="en"/>
              <a:t>-wise</a:t>
            </a:r>
            <a:r>
              <a:rPr lang="en"/>
              <a:t> Revenue</a:t>
            </a:r>
            <a:endParaRPr/>
          </a:p>
        </p:txBody>
      </p:sp>
      <p:pic>
        <p:nvPicPr>
          <p:cNvPr id="115" name="Google Shape;115;p20"/>
          <p:cNvPicPr preferRelativeResize="0"/>
          <p:nvPr/>
        </p:nvPicPr>
        <p:blipFill>
          <a:blip r:embed="rId3">
            <a:alphaModFix/>
          </a:blip>
          <a:stretch>
            <a:fillRect/>
          </a:stretch>
        </p:blipFill>
        <p:spPr>
          <a:xfrm>
            <a:off x="2446125" y="1285875"/>
            <a:ext cx="5331499" cy="3284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